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857" r:id="rId2"/>
    <p:sldId id="859" r:id="rId3"/>
    <p:sldId id="860" r:id="rId4"/>
    <p:sldId id="861" r:id="rId5"/>
    <p:sldId id="873" r:id="rId6"/>
    <p:sldId id="862" r:id="rId7"/>
    <p:sldId id="875" r:id="rId8"/>
    <p:sldId id="863" r:id="rId9"/>
    <p:sldId id="864" r:id="rId10"/>
    <p:sldId id="874" r:id="rId11"/>
    <p:sldId id="872" r:id="rId1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A25"/>
    <a:srgbClr val="70AD47"/>
    <a:srgbClr val="B8C84D"/>
    <a:srgbClr val="F6E836"/>
    <a:srgbClr val="98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6323" autoAdjust="0"/>
  </p:normalViewPr>
  <p:slideViewPr>
    <p:cSldViewPr snapToGrid="0">
      <p:cViewPr varScale="1">
        <p:scale>
          <a:sx n="121" d="100"/>
          <a:sy n="121" d="100"/>
        </p:scale>
        <p:origin x="114" y="258"/>
      </p:cViewPr>
      <p:guideLst/>
    </p:cSldViewPr>
  </p:slideViewPr>
  <p:outlineViewPr>
    <p:cViewPr>
      <p:scale>
        <a:sx n="33" d="100"/>
        <a:sy n="33" d="100"/>
      </p:scale>
      <p:origin x="0" y="-79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6120" y="16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C6E8-C997-4A03-8765-30FA44E66A0E}" type="datetimeFigureOut">
              <a:rPr lang="da-DK" smtClean="0"/>
              <a:t>20-05-2025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58B56-B695-4381-BDD7-C7DFF851DD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26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Følger struktur for journal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455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14205D4-718A-C47D-B6F7-4D086E5409D4}"/>
              </a:ext>
            </a:extLst>
          </p:cNvPr>
          <p:cNvSpPr/>
          <p:nvPr userDrawn="1"/>
        </p:nvSpPr>
        <p:spPr>
          <a:xfrm>
            <a:off x="1014884" y="1205793"/>
            <a:ext cx="10088545" cy="467248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1574" y="1522315"/>
            <a:ext cx="4106425" cy="22589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561574" y="3873333"/>
            <a:ext cx="4106425" cy="175373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64C1CB41-8C26-1C5A-A23A-9742902725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1" y="1522316"/>
            <a:ext cx="4762499" cy="410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7714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491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179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862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4059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46907"/>
            <a:ext cx="10515600" cy="439998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5349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3887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859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3662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2205"/>
            <a:ext cx="10515600" cy="772351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051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397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60119"/>
            <a:ext cx="10515600" cy="77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753774"/>
            <a:ext cx="10515600" cy="447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400E-71D7-41D1-8A2E-1357AFC3B79B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" y="153769"/>
            <a:ext cx="1342437" cy="643699"/>
          </a:xfrm>
          <a:prstGeom prst="rect">
            <a:avLst/>
          </a:prstGeom>
          <a:effectLst/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B282C5D-82F4-D240-79EC-55C30427B6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8574" y="6255011"/>
            <a:ext cx="4505738" cy="4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5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E6BED-2CDA-E57A-1189-8029FD7C2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574" y="1884923"/>
            <a:ext cx="4466405" cy="2258943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Elektrokonvulsiv</a:t>
            </a:r>
            <a:r>
              <a:rPr lang="da-DK" dirty="0"/>
              <a:t> terapi hos patienter med behandlingsresistent skizofreni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D69FDC0-B66D-E49F-C9A7-4E91421BF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1574" y="4204413"/>
            <a:ext cx="4106425" cy="1753733"/>
          </a:xfrm>
        </p:spPr>
        <p:txBody>
          <a:bodyPr/>
          <a:lstStyle/>
          <a:p>
            <a:r>
              <a:rPr lang="da-DK" dirty="0"/>
              <a:t>Webinar 20. april 2025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1ECB0369-EEBB-F17F-AC76-CE0330E541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26414A0-64C1-595A-F12E-0239D1AE1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48" y="1366354"/>
            <a:ext cx="4762499" cy="37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7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D80C9-9FFC-3E00-E07E-082FFA87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Bemærkninger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overvejelser</a:t>
            </a:r>
            <a:r>
              <a:rPr lang="en-US" dirty="0"/>
              <a:t> </a:t>
            </a:r>
            <a:r>
              <a:rPr lang="en-US" dirty="0" err="1"/>
              <a:t>ift</a:t>
            </a:r>
            <a:r>
              <a:rPr lang="en-US" dirty="0"/>
              <a:t>. </a:t>
            </a:r>
            <a:r>
              <a:rPr lang="en-US" dirty="0" err="1"/>
              <a:t>børn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unge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2742F8-FF1B-2A59-08CE-113AFF47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Højt</a:t>
            </a:r>
            <a:r>
              <a:rPr lang="en-US" dirty="0"/>
              <a:t> </a:t>
            </a:r>
            <a:r>
              <a:rPr lang="en-US" dirty="0" err="1"/>
              <a:t>specialiseret</a:t>
            </a:r>
            <a:r>
              <a:rPr lang="en-US" dirty="0"/>
              <a:t> </a:t>
            </a:r>
            <a:r>
              <a:rPr lang="en-US" dirty="0" err="1"/>
              <a:t>funktion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Alle </a:t>
            </a:r>
            <a:r>
              <a:rPr lang="en-US" dirty="0" err="1">
                <a:ea typeface="+mn-lt"/>
                <a:cs typeface="+mn-lt"/>
              </a:rPr>
              <a:t>anbefalinger</a:t>
            </a:r>
            <a:r>
              <a:rPr lang="en-US" dirty="0">
                <a:ea typeface="+mn-lt"/>
                <a:cs typeface="+mn-lt"/>
              </a:rPr>
              <a:t> for </a:t>
            </a:r>
            <a:r>
              <a:rPr lang="en-US" dirty="0" err="1">
                <a:ea typeface="+mn-lt"/>
                <a:cs typeface="+mn-lt"/>
              </a:rPr>
              <a:t>børn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gælder</a:t>
            </a:r>
            <a:r>
              <a:rPr lang="en-US" dirty="0">
                <a:ea typeface="+mn-lt"/>
                <a:cs typeface="+mn-lt"/>
              </a:rPr>
              <a:t> for </a:t>
            </a:r>
            <a:r>
              <a:rPr lang="en-US" dirty="0" err="1">
                <a:ea typeface="+mn-lt"/>
                <a:cs typeface="+mn-lt"/>
              </a:rPr>
              <a:t>børn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fra</a:t>
            </a:r>
            <a:r>
              <a:rPr lang="en-US" dirty="0">
                <a:ea typeface="+mn-lt"/>
                <a:cs typeface="+mn-lt"/>
              </a:rPr>
              <a:t> 12 </a:t>
            </a:r>
            <a:r>
              <a:rPr lang="en-US" dirty="0" err="1">
                <a:ea typeface="+mn-lt"/>
                <a:cs typeface="+mn-lt"/>
              </a:rPr>
              <a:t>år</a:t>
            </a:r>
            <a:endParaRPr lang="en-US" dirty="0"/>
          </a:p>
          <a:p>
            <a:r>
              <a:rPr lang="en-US" dirty="0" err="1"/>
              <a:t>Øget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for </a:t>
            </a:r>
            <a:r>
              <a:rPr lang="en-US" dirty="0" err="1"/>
              <a:t>forlængede</a:t>
            </a:r>
            <a:r>
              <a:rPr lang="en-US" dirty="0"/>
              <a:t> </a:t>
            </a:r>
            <a:r>
              <a:rPr lang="en-US" dirty="0" err="1"/>
              <a:t>kramper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tardive </a:t>
            </a:r>
            <a:r>
              <a:rPr lang="en-US" dirty="0" err="1"/>
              <a:t>kramper</a:t>
            </a:r>
            <a:endParaRPr lang="en-US" dirty="0"/>
          </a:p>
          <a:p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– </a:t>
            </a:r>
            <a:r>
              <a:rPr lang="en-US" dirty="0" err="1"/>
              <a:t>monitorering</a:t>
            </a:r>
            <a:r>
              <a:rPr lang="en-US" dirty="0"/>
              <a:t> under </a:t>
            </a:r>
            <a:r>
              <a:rPr lang="en-US" dirty="0" err="1"/>
              <a:t>indlæggelse</a:t>
            </a:r>
            <a:endParaRPr lang="en-US" dirty="0"/>
          </a:p>
          <a:p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erfaringer</a:t>
            </a:r>
            <a:r>
              <a:rPr lang="en-US" dirty="0"/>
              <a:t> </a:t>
            </a:r>
            <a:r>
              <a:rPr lang="en-US" dirty="0" err="1"/>
              <a:t>vedr</a:t>
            </a:r>
            <a:r>
              <a:rPr lang="en-US" dirty="0"/>
              <a:t> </a:t>
            </a:r>
            <a:r>
              <a:rPr lang="en-US" dirty="0" err="1"/>
              <a:t>anvendelse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vedligeholdelses</a:t>
            </a:r>
            <a:r>
              <a:rPr lang="en-US" dirty="0"/>
              <a:t> ECT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børn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1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40E31-DDDD-2D42-2DFA-3C229347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F72391-2A6A-0023-508F-61A606108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Voksne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Børn og unge</a:t>
            </a:r>
          </a:p>
        </p:txBody>
      </p:sp>
    </p:spTree>
    <p:extLst>
      <p:ext uri="{BB962C8B-B14F-4D97-AF65-F5344CB8AC3E}">
        <p14:creationId xmlns:p14="http://schemas.microsoft.com/office/powerpoint/2010/main" val="54035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F4016-3AFD-E1B0-C71D-A273E497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dagens webinar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E0B261-66B7-5C3F-EB06-5BB67BDFB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Repræsentanter fra </a:t>
            </a:r>
            <a:r>
              <a:rPr lang="da-DK" dirty="0" err="1"/>
              <a:t>DMPG</a:t>
            </a:r>
            <a:r>
              <a:rPr lang="da-DK" dirty="0"/>
              <a:t> Skizofreni:</a:t>
            </a:r>
          </a:p>
          <a:p>
            <a:pPr lvl="1"/>
            <a:r>
              <a:rPr lang="da-DK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Anders Jørgensen, overlæge, </a:t>
            </a:r>
            <a:r>
              <a:rPr lang="da-DK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ph.d</a:t>
            </a:r>
            <a:r>
              <a:rPr lang="da-DK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Region Hovedstaden</a:t>
            </a:r>
          </a:p>
          <a:p>
            <a:pPr lvl="1"/>
            <a:r>
              <a:rPr lang="da-DK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Mirela </a:t>
            </a:r>
            <a:r>
              <a:rPr lang="da-DK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Debost</a:t>
            </a:r>
            <a:r>
              <a:rPr lang="da-DK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læge, Region Midtjylland</a:t>
            </a:r>
          </a:p>
          <a:p>
            <a:pPr lvl="1"/>
            <a:r>
              <a:rPr lang="da-DK" dirty="0">
                <a:solidFill>
                  <a:srgbClr val="212121"/>
                </a:solidFill>
                <a:latin typeface="Roboto" panose="02000000000000000000" pitchFamily="2" charset="0"/>
              </a:rPr>
              <a:t>Martin Hansen, overlæge, Region Midtjylland</a:t>
            </a:r>
          </a:p>
          <a:p>
            <a:pPr lvl="1"/>
            <a:r>
              <a:rPr lang="da-DK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Jesper Nørgaard Kjær, overlæge, Region Midtjylland</a:t>
            </a:r>
          </a:p>
          <a:p>
            <a:r>
              <a:rPr lang="da-DK" dirty="0">
                <a:solidFill>
                  <a:srgbClr val="212121"/>
                </a:solidFill>
                <a:latin typeface="Roboto" panose="02000000000000000000" pitchFamily="2" charset="0"/>
              </a:rPr>
              <a:t>Præsentation af retningslinjen (</a:t>
            </a:r>
            <a:r>
              <a:rPr lang="da-DK" dirty="0" err="1">
                <a:solidFill>
                  <a:srgbClr val="212121"/>
                </a:solidFill>
                <a:latin typeface="Roboto" panose="02000000000000000000" pitchFamily="2" charset="0"/>
              </a:rPr>
              <a:t>ca</a:t>
            </a:r>
            <a:r>
              <a:rPr lang="da-DK" dirty="0">
                <a:solidFill>
                  <a:srgbClr val="212121"/>
                </a:solidFill>
                <a:latin typeface="Roboto" panose="02000000000000000000" pitchFamily="2" charset="0"/>
              </a:rPr>
              <a:t> 20 min)</a:t>
            </a:r>
          </a:p>
          <a:p>
            <a:r>
              <a:rPr lang="da-DK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Spørgsmål v Teams-håndsoprækning (40 min)</a:t>
            </a:r>
          </a:p>
          <a:p>
            <a:pPr lvl="1"/>
            <a:r>
              <a:rPr lang="da-DK" dirty="0">
                <a:solidFill>
                  <a:srgbClr val="212121"/>
                </a:solidFill>
                <a:latin typeface="Roboto" panose="02000000000000000000" pitchFamily="2" charset="0"/>
              </a:rPr>
              <a:t>Inddelt i retningslinjens underemner</a:t>
            </a:r>
            <a:endParaRPr lang="da-DK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964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2A384-708E-0064-AB42-EF9F25FC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</a:t>
            </a:r>
            <a:r>
              <a:rPr lang="da-DK" dirty="0" err="1"/>
              <a:t>DMPG’erne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663100-9028-4D8E-2F50-FDB288971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Danske Multidisciplinære Psykiatri Grupper</a:t>
            </a:r>
          </a:p>
          <a:p>
            <a:r>
              <a:rPr lang="da-DK" dirty="0"/>
              <a:t>Nedsat af psykiatridirektørkredsen/regionerne </a:t>
            </a:r>
            <a:r>
              <a:rPr lang="da-DK" dirty="0" err="1"/>
              <a:t>mhp</a:t>
            </a:r>
            <a:r>
              <a:rPr lang="da-DK" dirty="0"/>
              <a:t> kvalitetsudvikling</a:t>
            </a:r>
          </a:p>
          <a:p>
            <a:r>
              <a:rPr lang="da-DK" dirty="0"/>
              <a:t>Tæt forbindelse med RKKP/Sundhedsvæsenets Kvalitetsinstitut</a:t>
            </a:r>
          </a:p>
          <a:p>
            <a:r>
              <a:rPr lang="da-DK" dirty="0"/>
              <a:t>Inspireret af DMCG</a:t>
            </a:r>
          </a:p>
          <a:p>
            <a:r>
              <a:rPr lang="da-DK" dirty="0"/>
              <a:t>Foreløbige </a:t>
            </a:r>
            <a:r>
              <a:rPr lang="da-DK" dirty="0" err="1"/>
              <a:t>DMPG’er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ADHD</a:t>
            </a:r>
          </a:p>
          <a:p>
            <a:pPr lvl="1"/>
            <a:r>
              <a:rPr lang="da-DK" dirty="0"/>
              <a:t>Bipolar</a:t>
            </a:r>
          </a:p>
          <a:p>
            <a:pPr lvl="1"/>
            <a:r>
              <a:rPr lang="da-DK" dirty="0"/>
              <a:t>Depression</a:t>
            </a:r>
          </a:p>
          <a:p>
            <a:pPr lvl="1"/>
            <a:r>
              <a:rPr lang="da-DK" dirty="0"/>
              <a:t>Rusmidler og psykiatri</a:t>
            </a:r>
          </a:p>
          <a:p>
            <a:pPr lvl="1"/>
            <a:r>
              <a:rPr lang="da-DK" dirty="0"/>
              <a:t>Skizofreni</a:t>
            </a:r>
          </a:p>
        </p:txBody>
      </p:sp>
    </p:spTree>
    <p:extLst>
      <p:ext uri="{BB962C8B-B14F-4D97-AF65-F5344CB8AC3E}">
        <p14:creationId xmlns:p14="http://schemas.microsoft.com/office/powerpoint/2010/main" val="61435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F92A5-DE31-0D5F-C19A-C3993805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retningslinjen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BC9A51-1846-B349-A623-63BAE2087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Målgruppe: Sundhedsprofessionelle i psykiatrien</a:t>
            </a:r>
          </a:p>
          <a:p>
            <a:r>
              <a:rPr lang="da-DK" dirty="0"/>
              <a:t>5 anbefalinger:</a:t>
            </a:r>
          </a:p>
          <a:p>
            <a:pPr lvl="1"/>
            <a:r>
              <a:rPr lang="da-DK" dirty="0"/>
              <a:t>Voksne patienter med behandlingsresistent skizofreni</a:t>
            </a:r>
          </a:p>
          <a:p>
            <a:pPr lvl="1"/>
            <a:r>
              <a:rPr lang="da-DK" dirty="0"/>
              <a:t>Børn og unge med behandlingsresistent skizofreni</a:t>
            </a:r>
          </a:p>
          <a:p>
            <a:pPr lvl="1"/>
            <a:endParaRPr lang="nb-NO" dirty="0"/>
          </a:p>
          <a:p>
            <a:r>
              <a:rPr lang="nb-NO" dirty="0"/>
              <a:t>Quickguide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140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A1019-E98D-FE5B-24FF-A8D73E56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Medlemmer af forfattergruppen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89EAE0-D2D3-6B1F-D0CD-CF404AB5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Anders Jørgensen, klinisk forskningslektor, overlæge, ph.d., Psykiatrisk Center København, Region Hovedstaden (faglig </a:t>
            </a:r>
            <a:r>
              <a:rPr lang="da-DK" dirty="0" err="1"/>
              <a:t>forperson</a:t>
            </a:r>
            <a:r>
              <a:rPr lang="da-DK" dirty="0"/>
              <a:t> for voksenpsykiatri)</a:t>
            </a:r>
          </a:p>
          <a:p>
            <a:r>
              <a:rPr lang="da-DK" dirty="0"/>
              <a:t>Mirela </a:t>
            </a:r>
            <a:r>
              <a:rPr lang="da-DK" dirty="0" err="1"/>
              <a:t>Debost</a:t>
            </a:r>
            <a:r>
              <a:rPr lang="da-DK" dirty="0"/>
              <a:t>, hoveduddannelseslæge i børne- og unge psykiatri, Børne- og Ungdomspsykiatrisk Afdeling, Region Midtjylland (faglig </a:t>
            </a:r>
            <a:r>
              <a:rPr lang="da-DK" dirty="0" err="1"/>
              <a:t>forperson</a:t>
            </a:r>
            <a:r>
              <a:rPr lang="da-DK" dirty="0"/>
              <a:t> for børne- og ungdomspsykiatri)</a:t>
            </a:r>
          </a:p>
          <a:p>
            <a:r>
              <a:rPr lang="da-DK" dirty="0"/>
              <a:t>Martin Nygaard Hansen, ledende overlæge, Børne- og Ungdomspsykiatrisk Afdeling, Region Midtjylland</a:t>
            </a:r>
          </a:p>
          <a:p>
            <a:r>
              <a:rPr lang="da-DK" dirty="0"/>
              <a:t>Anne Katrine </a:t>
            </a:r>
            <a:r>
              <a:rPr lang="da-DK" dirty="0" err="1"/>
              <a:t>Pagsberg</a:t>
            </a:r>
            <a:r>
              <a:rPr lang="da-DK" dirty="0"/>
              <a:t>, klinisk professor, overlæge, Forskningsenheden ved Børne- og Ungdomspsykiatrisk Center, Region Hovedstaden</a:t>
            </a:r>
          </a:p>
          <a:p>
            <a:r>
              <a:rPr lang="da-DK" dirty="0"/>
              <a:t>André </a:t>
            </a:r>
            <a:r>
              <a:rPr lang="da-DK" dirty="0" err="1"/>
              <a:t>Shamoun</a:t>
            </a:r>
            <a:r>
              <a:rPr lang="da-DK" dirty="0"/>
              <a:t> Jankovic, hoveduddannelseslæge i psykiatri, Psykiatrisk Afdeling Odense, Region Syddanmark</a:t>
            </a:r>
          </a:p>
          <a:p>
            <a:r>
              <a:rPr lang="da-DK" dirty="0"/>
              <a:t>Kristian </a:t>
            </a:r>
            <a:r>
              <a:rPr lang="da-DK" dirty="0" err="1"/>
              <a:t>Ravlo</a:t>
            </a:r>
            <a:r>
              <a:rPr lang="da-DK" dirty="0"/>
              <a:t>, speciallæge i psykiatri, ledende overlæge, Afdeling for Psykoser, Aarhus Universitetshospital Psykiatrien, Region Midtjylland</a:t>
            </a:r>
          </a:p>
          <a:p>
            <a:r>
              <a:rPr lang="da-DK" dirty="0"/>
              <a:t>Jesper Nørgaard Kjær, speciallæge i psykiatri, overlæge, Afdeling for Psykoser, Aarhus Universitetshospital Psykiatrien, Region Midtjylland (</a:t>
            </a:r>
            <a:r>
              <a:rPr lang="da-DK" dirty="0" err="1"/>
              <a:t>forperson</a:t>
            </a:r>
            <a:r>
              <a:rPr lang="da-DK" dirty="0"/>
              <a:t> for forfattergruppen)</a:t>
            </a:r>
          </a:p>
        </p:txBody>
      </p:sp>
    </p:spTree>
    <p:extLst>
      <p:ext uri="{BB962C8B-B14F-4D97-AF65-F5344CB8AC3E}">
        <p14:creationId xmlns:p14="http://schemas.microsoft.com/office/powerpoint/2010/main" val="20411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1E225-A678-C20A-2411-26CEC2A1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B24C61-5B5C-3898-AA80-9CE442351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Systematisk søgning efter kliniske retningslinjer (2007-2023), alle systematisk kvalitetsvurderet</a:t>
            </a:r>
          </a:p>
          <a:p>
            <a:r>
              <a:rPr lang="da-DK" dirty="0"/>
              <a:t>Supplerende målrettede søgninger efter metaanalyser/reviews/originalartikler</a:t>
            </a:r>
          </a:p>
          <a:p>
            <a:r>
              <a:rPr lang="da-DK" dirty="0"/>
              <a:t>Søgeprotokoller tilgængelige hos retningslinjesekretariatet</a:t>
            </a:r>
          </a:p>
          <a:p>
            <a:r>
              <a:rPr lang="da-DK" dirty="0"/>
              <a:t>Anbefalinger styrkegraderet med Oxford skalaen (A-</a:t>
            </a:r>
            <a:r>
              <a:rPr lang="da-DK" b="1" dirty="0"/>
              <a:t>D</a:t>
            </a:r>
            <a:r>
              <a:rPr lang="da-DK" dirty="0"/>
              <a:t>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624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6D03E-A36F-E8A2-8CFD-81008FF9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Patientgruppe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CB1FE8-5E88-327B-6B5C-CCE6CB99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310"/>
            <a:ext cx="10515600" cy="4932265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Behandlingsresistent skizofreni: </a:t>
            </a:r>
          </a:p>
          <a:p>
            <a:pPr lvl="1"/>
            <a:r>
              <a:rPr lang="da-DK" dirty="0"/>
              <a:t>utilstrækkelig effekt af mindst to antipsykotika fra forskellige farmakologiske klasser, givet i adækvat tid og dosering </a:t>
            </a:r>
          </a:p>
          <a:p>
            <a:pPr lvl="1"/>
            <a:r>
              <a:rPr lang="da-DK" dirty="0"/>
              <a:t>til denne gruppe anbefales som førstevalg skift til </a:t>
            </a:r>
            <a:r>
              <a:rPr lang="da-DK" dirty="0" err="1"/>
              <a:t>clozapin</a:t>
            </a:r>
            <a:endParaRPr lang="da-DK" dirty="0"/>
          </a:p>
          <a:p>
            <a:r>
              <a:rPr lang="da-DK" dirty="0" err="1"/>
              <a:t>ECT</a:t>
            </a:r>
            <a:r>
              <a:rPr lang="da-DK" dirty="0"/>
              <a:t> kan komme på tale ved følgende:</a:t>
            </a:r>
          </a:p>
          <a:p>
            <a:pPr lvl="1"/>
            <a:r>
              <a:rPr lang="da-DK" dirty="0"/>
              <a:t>1) Patienter, der har haft ingen eller utilstrækkelig effekt af </a:t>
            </a:r>
            <a:r>
              <a:rPr lang="da-DK" dirty="0" err="1"/>
              <a:t>clozapin</a:t>
            </a:r>
            <a:r>
              <a:rPr lang="da-DK" dirty="0"/>
              <a:t>, givet i adækvat tid og dosering (verificeret med plasmamonitorering)</a:t>
            </a:r>
          </a:p>
          <a:p>
            <a:pPr lvl="1"/>
            <a:r>
              <a:rPr lang="da-DK" dirty="0"/>
              <a:t>2) Patienter, som ikke tåler eller ønsker </a:t>
            </a:r>
            <a:r>
              <a:rPr lang="da-DK" dirty="0" err="1"/>
              <a:t>clozapin</a:t>
            </a:r>
            <a:r>
              <a:rPr lang="da-DK" dirty="0"/>
              <a:t> svarende til ovenstående, og som har haft ingen eller utilstrækkelig effekt af mindst to antipsykotika fra forskellige farmakologiske klasser, givet i adækvat tid og dosering</a:t>
            </a:r>
          </a:p>
          <a:p>
            <a:r>
              <a:rPr lang="da-DK" dirty="0"/>
              <a:t>Det er vigtigt at efterprøve diagnose og øvrige forhold der kunne give behandlingsresistens overfor vanlige strategier</a:t>
            </a:r>
          </a:p>
          <a:p>
            <a:r>
              <a:rPr lang="da-DK" dirty="0"/>
              <a:t>Retningslinjen omhandler ikke mere akutte indikationer for </a:t>
            </a:r>
            <a:r>
              <a:rPr lang="da-DK" dirty="0" err="1"/>
              <a:t>ECT</a:t>
            </a:r>
            <a:r>
              <a:rPr lang="da-DK" dirty="0"/>
              <a:t> ved skizofreni, fx ved svær </a:t>
            </a:r>
            <a:r>
              <a:rPr lang="da-DK" dirty="0" err="1"/>
              <a:t>katatoni</a:t>
            </a:r>
            <a:r>
              <a:rPr lang="da-DK" dirty="0"/>
              <a:t> eller selvmordsfare</a:t>
            </a:r>
          </a:p>
          <a:p>
            <a:r>
              <a:rPr lang="da-DK" dirty="0"/>
              <a:t>Disse generelle kriterier for </a:t>
            </a:r>
            <a:r>
              <a:rPr lang="da-DK" dirty="0" err="1"/>
              <a:t>ECT</a:t>
            </a:r>
            <a:r>
              <a:rPr lang="da-DK" dirty="0"/>
              <a:t>, herunder anvendelsen af </a:t>
            </a:r>
            <a:r>
              <a:rPr lang="da-DK" dirty="0" err="1"/>
              <a:t>ECT</a:t>
            </a:r>
            <a:r>
              <a:rPr lang="da-DK" dirty="0"/>
              <a:t> under tvang, omtales i Dansk Psykiatrisk Selskabs </a:t>
            </a:r>
            <a:r>
              <a:rPr lang="da-DK" dirty="0" err="1"/>
              <a:t>ECT</a:t>
            </a:r>
            <a:r>
              <a:rPr lang="da-DK" dirty="0"/>
              <a:t>-vejledning </a:t>
            </a:r>
          </a:p>
          <a:p>
            <a:r>
              <a:rPr lang="da-DK" dirty="0"/>
              <a:t>Retningslinjen omhandler heller ikke </a:t>
            </a:r>
            <a:r>
              <a:rPr lang="da-DK" dirty="0" err="1"/>
              <a:t>ECT</a:t>
            </a:r>
            <a:r>
              <a:rPr lang="da-DK" dirty="0"/>
              <a:t> som behandling af </a:t>
            </a:r>
            <a:r>
              <a:rPr lang="da-DK" dirty="0" err="1"/>
              <a:t>komorbide</a:t>
            </a:r>
            <a:r>
              <a:rPr lang="da-DK" dirty="0"/>
              <a:t> psykiske lidelser ved skizofreni, fx depression, eller anvendelsen af </a:t>
            </a:r>
            <a:r>
              <a:rPr lang="da-DK" dirty="0" err="1"/>
              <a:t>ECT</a:t>
            </a:r>
            <a:r>
              <a:rPr lang="da-DK" dirty="0"/>
              <a:t> ved graviditet</a:t>
            </a:r>
          </a:p>
        </p:txBody>
      </p:sp>
    </p:spTree>
    <p:extLst>
      <p:ext uri="{BB962C8B-B14F-4D97-AF65-F5344CB8AC3E}">
        <p14:creationId xmlns:p14="http://schemas.microsoft.com/office/powerpoint/2010/main" val="212553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331A8-3F83-6C3F-FCE2-DDCB8765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b="1" dirty="0"/>
            </a:br>
            <a:r>
              <a:rPr lang="da-DK" b="1" dirty="0"/>
              <a:t>Voksne patienter med behandlingsresistent skizofreni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BDE33D-A235-6C5D-2781-FE6A2A6BA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503"/>
            <a:ext cx="10515600" cy="4399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1. Overvej behandling med </a:t>
            </a:r>
            <a:r>
              <a:rPr lang="da-DK" b="1" dirty="0" err="1"/>
              <a:t>ECT</a:t>
            </a:r>
            <a:r>
              <a:rPr lang="da-DK" b="1" dirty="0"/>
              <a:t> i kombination med antipsykotika ved</a:t>
            </a:r>
          </a:p>
          <a:p>
            <a:pPr marL="0" indent="0">
              <a:buNone/>
            </a:pPr>
            <a:r>
              <a:rPr lang="da-DK" b="1" dirty="0"/>
              <a:t>behandlingsresistent skizofreni (A)</a:t>
            </a:r>
          </a:p>
          <a:p>
            <a:pPr marL="0" indent="0">
              <a:buNone/>
            </a:pPr>
            <a:r>
              <a:rPr lang="da-DK" b="1" dirty="0"/>
              <a:t>2. Det er god klinisk praksis at anvende validerede </a:t>
            </a:r>
            <a:r>
              <a:rPr lang="da-DK" b="1" dirty="0" err="1"/>
              <a:t>psykometriske</a:t>
            </a:r>
            <a:r>
              <a:rPr lang="da-DK" b="1" dirty="0"/>
              <a:t> skalaer til at monitorere behandlingseffekt samt objektive og subjektive bivirkninger (D)</a:t>
            </a:r>
          </a:p>
          <a:p>
            <a:pPr marL="0" indent="0">
              <a:buNone/>
            </a:pPr>
            <a:r>
              <a:rPr lang="da-DK" b="1" dirty="0"/>
              <a:t>3. Overvej fortsættelse af </a:t>
            </a:r>
            <a:r>
              <a:rPr lang="da-DK" b="1" dirty="0" err="1"/>
              <a:t>ECT</a:t>
            </a:r>
            <a:r>
              <a:rPr lang="da-DK" b="1" dirty="0"/>
              <a:t> som vedligeholdelses-behandling ved dokumenteret effekt af en forudgående </a:t>
            </a:r>
            <a:r>
              <a:rPr lang="da-DK" b="1" dirty="0" err="1"/>
              <a:t>ECT</a:t>
            </a:r>
            <a:r>
              <a:rPr lang="da-DK" b="1" dirty="0"/>
              <a:t>-serie (B*)</a:t>
            </a:r>
          </a:p>
        </p:txBody>
      </p:sp>
    </p:spTree>
    <p:extLst>
      <p:ext uri="{BB962C8B-B14F-4D97-AF65-F5344CB8AC3E}">
        <p14:creationId xmlns:p14="http://schemas.microsoft.com/office/powerpoint/2010/main" val="1558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331A8-3F83-6C3F-FCE2-DDCB8765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b="1" dirty="0"/>
            </a:br>
            <a:r>
              <a:rPr lang="da-DK" b="1" dirty="0"/>
              <a:t>Børn og unge patienter med behandlingsresistent skizofreni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BDE33D-A235-6C5D-2781-FE6A2A6BA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4. Overvej behandling med </a:t>
            </a:r>
            <a:r>
              <a:rPr lang="da-DK" b="1" dirty="0" err="1"/>
              <a:t>ECT</a:t>
            </a:r>
            <a:r>
              <a:rPr lang="da-DK" b="1" dirty="0"/>
              <a:t> i kombination med antipsykotika ved behandlingsresistent skizofreni (C*)</a:t>
            </a:r>
          </a:p>
          <a:p>
            <a:pPr marL="0" indent="0">
              <a:buNone/>
            </a:pPr>
            <a:r>
              <a:rPr lang="da-DK" b="1" dirty="0"/>
              <a:t>5. Det er god klinisk praksis at anvende validerede </a:t>
            </a:r>
            <a:r>
              <a:rPr lang="da-DK" b="1" dirty="0" err="1"/>
              <a:t>psykometriske</a:t>
            </a:r>
            <a:r>
              <a:rPr lang="da-DK" b="1" dirty="0"/>
              <a:t> skalaer til at monitorere behandlingseffekt samt objektive og subjektive bivirkninger (D)</a:t>
            </a:r>
          </a:p>
        </p:txBody>
      </p:sp>
    </p:spTree>
    <p:extLst>
      <p:ext uri="{BB962C8B-B14F-4D97-AF65-F5344CB8AC3E}">
        <p14:creationId xmlns:p14="http://schemas.microsoft.com/office/powerpoint/2010/main" val="208145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MPG">
      <a:dk1>
        <a:sysClr val="windowText" lastClr="000000"/>
      </a:dk1>
      <a:lt1>
        <a:sysClr val="window" lastClr="FFFFFF"/>
      </a:lt1>
      <a:dk2>
        <a:srgbClr val="294711"/>
      </a:dk2>
      <a:lt2>
        <a:srgbClr val="D7D481"/>
      </a:lt2>
      <a:accent1>
        <a:srgbClr val="5A9A25"/>
      </a:accent1>
      <a:accent2>
        <a:srgbClr val="ED7D31"/>
      </a:accent2>
      <a:accent3>
        <a:srgbClr val="CBB916"/>
      </a:accent3>
      <a:accent4>
        <a:srgbClr val="F6E836"/>
      </a:accent4>
      <a:accent5>
        <a:srgbClr val="B8C84D"/>
      </a:accent5>
      <a:accent6>
        <a:srgbClr val="A1B98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Arkiv gode slides om DMPG  -  Kompatibilitetstilstand" id="{CF873D02-E2F5-40C2-8AED-A1222DA1AB0E}" vid="{3179FD35-465C-4774-BEC3-86B52739D97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2024-dmpg-skabelon-v.2</Template>
  <TotalTime>176</TotalTime>
  <Words>650</Words>
  <Application>Microsoft Office PowerPoint</Application>
  <PresentationFormat>Widescreen</PresentationFormat>
  <Paragraphs>73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Office-tema</vt:lpstr>
      <vt:lpstr>Elektrokonvulsiv terapi hos patienter med behandlingsresistent skizofreni</vt:lpstr>
      <vt:lpstr>Om dagens webinar</vt:lpstr>
      <vt:lpstr>Om DMPG’erne</vt:lpstr>
      <vt:lpstr>Om retningslinjen</vt:lpstr>
      <vt:lpstr>Medlemmer af forfattergruppen</vt:lpstr>
      <vt:lpstr>Metode</vt:lpstr>
      <vt:lpstr>Patientgruppe</vt:lpstr>
      <vt:lpstr> Voksne patienter med behandlingsresistent skizofreni </vt:lpstr>
      <vt:lpstr> Børn og unge patienter med behandlingsresistent skizofreni </vt:lpstr>
      <vt:lpstr>Bemærkninger og overvejelser ift. børn og unge</vt:lpstr>
      <vt:lpstr>Spørgsmål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Udredning af depression hos børn unge og voksne</dc:title>
  <dc:creator>Anders Jørgensen</dc:creator>
  <cp:lastModifiedBy>Jesper Nørgaard Kjær</cp:lastModifiedBy>
  <cp:revision>11</cp:revision>
  <cp:lastPrinted>2024-04-25T09:27:19Z</cp:lastPrinted>
  <dcterms:created xsi:type="dcterms:W3CDTF">2025-03-18T13:28:04Z</dcterms:created>
  <dcterms:modified xsi:type="dcterms:W3CDTF">2025-05-20T11:55:24Z</dcterms:modified>
  <cp:contentStatus/>
</cp:coreProperties>
</file>