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311" autoAdjust="0"/>
  </p:normalViewPr>
  <p:slideViewPr>
    <p:cSldViewPr snapToGrid="0">
      <p:cViewPr varScale="1">
        <p:scale>
          <a:sx n="73" d="100"/>
          <a:sy n="73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85A21-2A29-432B-8084-B18EE6C04536}" type="datetimeFigureOut">
              <a:rPr lang="da-DK" smtClean="0"/>
              <a:t>28-11-2023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236B-02E6-4988-A120-F3C273D6EF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33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9236B-02E6-4988-A120-F3C273D6EF2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037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9236B-02E6-4988-A120-F3C273D6EF2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39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9236B-02E6-4988-A120-F3C273D6EF2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7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6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DF37C4-864D-2FA7-AFC4-F8032A7F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200"/>
              <a:t>Klinisk retningslinje for diagnostisk udredning af skizofreni og andre primære psykoselidelser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0D5D280-85B9-BD5F-2F67-5BA943AD8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/>
          </a:bodyPr>
          <a:lstStyle/>
          <a:p>
            <a:r>
              <a:rPr lang="da-DK" dirty="0"/>
              <a:t>DMPG skizofreni</a:t>
            </a:r>
          </a:p>
          <a:p>
            <a:r>
              <a:rPr lang="da-DK" dirty="0"/>
              <a:t>November 2023</a:t>
            </a:r>
          </a:p>
        </p:txBody>
      </p:sp>
      <p:pic>
        <p:nvPicPr>
          <p:cNvPr id="4" name="Picture 3" descr="3D-lilla Chromosome design">
            <a:extLst>
              <a:ext uri="{FF2B5EF4-FFF2-40B4-BE49-F238E27FC236}">
                <a16:creationId xmlns:a16="http://schemas.microsoft.com/office/drawing/2014/main" id="{3D0DE01D-A9B2-06BA-348D-F1A21A6CD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4" r="6377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A1E8-52DE-41B1-BCF0-D0F6C788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1134"/>
            <a:ext cx="10058400" cy="1450757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1050"/>
              </a:spcAft>
            </a:pPr>
            <a:r>
              <a:rPr lang="da-DK" sz="3100" b="1" i="0" u="none" strike="noStrike" dirty="0">
                <a:solidFill>
                  <a:srgbClr val="000000"/>
                </a:solidFill>
                <a:effectLst/>
              </a:rPr>
              <a:t/>
            </a:r>
            <a:br>
              <a:rPr lang="da-DK" sz="3100" b="1" i="0" u="none" strike="noStrike" dirty="0">
                <a:solidFill>
                  <a:srgbClr val="000000"/>
                </a:solidFill>
                <a:effectLst/>
              </a:rPr>
            </a:br>
            <a:r>
              <a:rPr lang="da-DK" sz="3100" b="1" i="0" u="none" strike="noStrike" dirty="0">
                <a:solidFill>
                  <a:srgbClr val="000000"/>
                </a:solidFill>
                <a:effectLst/>
              </a:rPr>
              <a:t/>
            </a:r>
            <a:br>
              <a:rPr lang="da-DK" sz="3100" b="1" i="0" u="none" strike="noStrike" dirty="0">
                <a:solidFill>
                  <a:srgbClr val="000000"/>
                </a:solidFill>
                <a:effectLst/>
              </a:rPr>
            </a:br>
            <a:r>
              <a:rPr lang="da-DK" sz="3100" b="1" i="0" u="none" strike="noStrike" dirty="0">
                <a:solidFill>
                  <a:srgbClr val="000000"/>
                </a:solidFill>
                <a:effectLst/>
              </a:rPr>
              <a:t/>
            </a:r>
            <a:br>
              <a:rPr lang="da-DK" sz="3100" b="1" i="0" u="none" strike="noStrike" dirty="0">
                <a:solidFill>
                  <a:srgbClr val="000000"/>
                </a:solidFill>
                <a:effectLst/>
              </a:rPr>
            </a:br>
            <a:r>
              <a:rPr lang="da-DK" sz="3100" b="1" i="0" u="none" strike="noStrike" dirty="0">
                <a:solidFill>
                  <a:srgbClr val="000000"/>
                </a:solidFill>
                <a:effectLst/>
              </a:rPr>
              <a:t/>
            </a:r>
            <a:br>
              <a:rPr lang="da-DK" sz="3100" b="1" i="0" u="none" strike="noStrike" dirty="0">
                <a:solidFill>
                  <a:srgbClr val="000000"/>
                </a:solidFill>
                <a:effectLst/>
              </a:rPr>
            </a:br>
            <a:r>
              <a:rPr lang="da-DK" sz="3100" b="1" i="0" u="none" strike="noStrike" dirty="0">
                <a:solidFill>
                  <a:srgbClr val="000000"/>
                </a:solidFill>
                <a:effectLst/>
              </a:rPr>
              <a:t/>
            </a:r>
            <a:br>
              <a:rPr lang="da-DK" sz="3100" b="1" i="0" u="none" strike="noStrike" dirty="0">
                <a:solidFill>
                  <a:srgbClr val="000000"/>
                </a:solidFill>
                <a:effectLst/>
              </a:rPr>
            </a:br>
            <a:r>
              <a:rPr lang="da-DK" sz="3600" b="1" i="0" u="none" strike="noStrike" dirty="0">
                <a:effectLst/>
              </a:rPr>
              <a:t>Retningslinjer for diagnostik når symptomer overlapper med andre diagnostiske hovedgrupper - på vej fra ICD-10 til ICD-11</a:t>
            </a:r>
            <a:r>
              <a:rPr lang="da-DK" sz="3100" b="0" dirty="0">
                <a:effectLst/>
              </a:rPr>
              <a:t/>
            </a:r>
            <a:br>
              <a:rPr lang="da-DK" sz="3100" b="0" dirty="0">
                <a:effectLst/>
              </a:rPr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100" b="1" i="0" u="none" strike="noStrike" dirty="0">
                <a:effectLst/>
              </a:rPr>
              <a:t/>
            </a:r>
            <a:br>
              <a:rPr lang="da-DK" sz="3100" b="1" i="0" u="none" strike="noStrike" dirty="0">
                <a:effectLst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B5E937-ABB5-49F2-B7EC-515B0A8EE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1600" b="1" dirty="0">
                <a:solidFill>
                  <a:schemeClr val="accent1"/>
                </a:solidFill>
              </a:rPr>
              <a:t>Vejledende retningslinjer omkring diagnostik og </a:t>
            </a:r>
            <a:r>
              <a:rPr lang="da-DK" sz="1600" b="1" dirty="0" err="1">
                <a:solidFill>
                  <a:schemeClr val="accent1"/>
                </a:solidFill>
              </a:rPr>
              <a:t>differentialdiagnostik</a:t>
            </a:r>
            <a:endParaRPr lang="da-DK" sz="1600" b="1" dirty="0">
              <a:solidFill>
                <a:schemeClr val="accent1"/>
              </a:solidFill>
            </a:endParaRPr>
          </a:p>
          <a:p>
            <a:r>
              <a:rPr lang="da-DK" sz="1600" b="1" dirty="0">
                <a:solidFill>
                  <a:schemeClr val="accent1"/>
                </a:solidFill>
              </a:rPr>
              <a:t>Formuleret ud fra lignende afsnit i ICD-11 – for nuværende baseret på ICD-10 – afgrænsning i forhold til:</a:t>
            </a:r>
          </a:p>
          <a:p>
            <a:r>
              <a:rPr lang="da-DK" sz="1600" i="1" dirty="0"/>
              <a:t>Baggrundsbefolkning/high </a:t>
            </a:r>
            <a:r>
              <a:rPr lang="da-DK" sz="1600" i="1" dirty="0" err="1"/>
              <a:t>risk</a:t>
            </a:r>
            <a:r>
              <a:rPr lang="da-DK" sz="1600" i="1" dirty="0"/>
              <a:t> for </a:t>
            </a:r>
            <a:r>
              <a:rPr lang="da-DK" sz="1600" i="1" dirty="0" err="1"/>
              <a:t>psychosis</a:t>
            </a:r>
            <a:endParaRPr lang="da-DK" sz="1600" i="1" dirty="0"/>
          </a:p>
          <a:p>
            <a:r>
              <a:rPr lang="da-DK" sz="1600" i="1" dirty="0"/>
              <a:t>Gennemgribende udviklingsforstyrrelser (</a:t>
            </a:r>
            <a:r>
              <a:rPr lang="da-DK" sz="1600" i="1" dirty="0" err="1"/>
              <a:t>autismespektrumforstyrrelser</a:t>
            </a:r>
            <a:r>
              <a:rPr lang="da-DK" sz="1600" i="1" dirty="0"/>
              <a:t>)</a:t>
            </a:r>
          </a:p>
          <a:p>
            <a:r>
              <a:rPr lang="da-DK" sz="1600" i="1" dirty="0"/>
              <a:t>Opmærksomhedsforstyrrelser (ADHD/ADD)</a:t>
            </a:r>
          </a:p>
          <a:p>
            <a:r>
              <a:rPr lang="da-DK" sz="1600" i="1" dirty="0"/>
              <a:t>Mental retardering</a:t>
            </a:r>
          </a:p>
          <a:p>
            <a:r>
              <a:rPr lang="da-DK" sz="1600" i="1" dirty="0"/>
              <a:t>Personlighedsforstyrrelser</a:t>
            </a:r>
          </a:p>
          <a:p>
            <a:r>
              <a:rPr lang="da-DK" sz="1600" i="1" dirty="0"/>
              <a:t>Akutte belastnings-/tilpasningsreaktioner</a:t>
            </a:r>
          </a:p>
          <a:p>
            <a:r>
              <a:rPr lang="da-DK" sz="1600" i="1" dirty="0"/>
              <a:t>Posttraumatisk belastningsreaktion (PTSD)</a:t>
            </a:r>
          </a:p>
          <a:p>
            <a:r>
              <a:rPr lang="da-DK" sz="1600" i="1" dirty="0" err="1"/>
              <a:t>Dissociative</a:t>
            </a:r>
            <a:r>
              <a:rPr lang="da-DK" sz="1600" i="1" dirty="0"/>
              <a:t> tilstande</a:t>
            </a:r>
          </a:p>
        </p:txBody>
      </p:sp>
    </p:spTree>
    <p:extLst>
      <p:ext uri="{BB962C8B-B14F-4D97-AF65-F5344CB8AC3E}">
        <p14:creationId xmlns:p14="http://schemas.microsoft.com/office/powerpoint/2010/main" val="370957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FF5E4-20E0-1BE4-265D-E94F86FB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Forfattere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CC5C06-4C09-42AB-9BD6-1A6BB15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Retningslinjen er udarbejdet af arbejdsgruppe under DMPG skizofreni bestående 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i="0" dirty="0">
                <a:effectLst/>
                <a:latin typeface="Avenir Next LT Pro Light" panose="020B03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Lone Baandrup, speciallæge i psykiatri, ph.d., dr.med., cheflæge, Psykiatrisk Center København (formand for arbejdsgruppen)</a:t>
            </a:r>
            <a:endParaRPr lang="da-DK" sz="1800" i="1" dirty="0">
              <a:latin typeface="Avenir Next LT Pro Light" panose="020B03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i="0" dirty="0">
                <a:effectLst/>
                <a:latin typeface="Avenir Next LT Pro Light" panose="020B03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Jesper Nørgaard Kjær, speciallæge i psykiatri, afdelingslæge, Afdeling for Psykoser, Aarhus Universitetshospital, Psykiatrien</a:t>
            </a:r>
            <a:endParaRPr lang="da-DK" sz="1800" i="1" dirty="0">
              <a:latin typeface="Avenir Next LT Pro Light" panose="020B03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i="0" dirty="0">
                <a:effectLst/>
                <a:latin typeface="Avenir Next LT Pro Light" panose="020B03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Vibeke Bliksted, specialpsykolog i voksenpsykiatri, ph.d., lektor, Psykiatrisk Afdeling Odense – universitetsfunktion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Avenir Next LT Pro Light" panose="020B03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 Schierup Nielsen, speciallæge i børne - og ungdomspsykiatri, overlæge, ph.d., Klinik Psykiatri Syd - Børn og Unge, Psykiatrien - Region Nordjylland</a:t>
            </a:r>
            <a:endParaRPr lang="da-DK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1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A7506-4702-4DC3-97EE-0E9EC3A0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7E6C9-6620-4259-A356-805544EF5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Skizofreni og andre primære psykoselidelser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Dækker ICD-10 F20-29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Samme patientpopulation som ny forløbsbeskrivelse fra 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Forløbsbeskrivelsen kommer til at henvise til DMPG ved omtale af diagnostisk udredning</a:t>
            </a:r>
          </a:p>
        </p:txBody>
      </p:sp>
    </p:spTree>
    <p:extLst>
      <p:ext uri="{BB962C8B-B14F-4D97-AF65-F5344CB8AC3E}">
        <p14:creationId xmlns:p14="http://schemas.microsoft.com/office/powerpoint/2010/main" val="242736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D647B-06EE-4FB3-8BBC-8CC3C47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A740B1-39A4-454E-B579-1D4B0B41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Litteratursøgningen</a:t>
            </a: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 til denne kliniske retningslinje er foretaget i perioden 4. april 2023 - 2. maj 2023 </a:t>
            </a:r>
            <a:endParaRPr lang="da-DK" b="0" dirty="0">
              <a:effectLst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Der er foretaget tre systematiske søgninger: </a:t>
            </a:r>
          </a:p>
          <a:p>
            <a:pPr marL="7429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En søgning efter kliniske retningslinjer og guidelines fra 2013 til 4. april 2023 </a:t>
            </a:r>
          </a:p>
          <a:p>
            <a:pPr marL="7429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En opfølgende søgning efter sekundærlitteratur (systematiske </a:t>
            </a:r>
            <a:r>
              <a:rPr lang="da-DK" b="0" i="0" u="none" strike="noStrike" dirty="0" err="1">
                <a:solidFill>
                  <a:srgbClr val="000000"/>
                </a:solidFill>
                <a:effectLst/>
              </a:rPr>
              <a:t>reviews</a:t>
            </a: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 og metaanalyser) fra 2017 til 17. april 2023</a:t>
            </a:r>
          </a:p>
          <a:p>
            <a:pPr marL="7429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0" i="0" u="none" strike="noStrike" dirty="0">
                <a:solidFill>
                  <a:srgbClr val="000000"/>
                </a:solidFill>
                <a:effectLst/>
              </a:rPr>
              <a:t>En søgning efter supplerende primærlitteratur fra 2017 til 2. maj 2023.</a:t>
            </a:r>
            <a:endParaRPr lang="da-DK" b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Søgt efter studier publiceret på engelsk, tysk, dansk, norsk eller svensk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Brugt COVIDENCE til at håndtere referencer – alle studier vurderet til inklusion af minimum to personer uafhængigt af hinanden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Den udvalgte litteratur er vurderet ift. kvalitet af Retningslinjesekretariatet vha. validerede instrumenter (AGREE, AMSTAR)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23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6798F7-BDCF-4666-AF40-7430C2A84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0" t="13333" r="17728" b="14014"/>
          <a:stretch/>
        </p:blipFill>
        <p:spPr>
          <a:xfrm>
            <a:off x="886408" y="363259"/>
            <a:ext cx="10245013" cy="66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DC360-9ADB-45FE-B3E6-388DBA5D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Gruppering af anbefalinger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5B203F-13ED-4780-9E88-1A8525F49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Anbefalinger der dækker alle (basisudredning)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a-DK" dirty="0"/>
              <a:t>Anamnese og interview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da-DK" dirty="0"/>
              <a:t>Somatisk udredning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Supplerende udredning ved diagnostisk usikkerhed</a:t>
            </a:r>
          </a:p>
        </p:txBody>
      </p:sp>
    </p:spTree>
    <p:extLst>
      <p:ext uri="{BB962C8B-B14F-4D97-AF65-F5344CB8AC3E}">
        <p14:creationId xmlns:p14="http://schemas.microsoft.com/office/powerpoint/2010/main" val="252322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90705-3DA5-4020-8CD7-0047066A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Anbefalinger der dækker alle (anamnese og interview)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C777F8-A9D5-4E5E-955B-5B8B91D9D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62" y="2379868"/>
            <a:ext cx="10869248" cy="4384726"/>
          </a:xfrm>
        </p:spPr>
        <p:txBody>
          <a:bodyPr>
            <a:normAutofit fontScale="25000" lnSpcReduction="20000"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anbefales, at udredningen omfatter en </a:t>
            </a:r>
            <a:r>
              <a:rPr lang="da-DK" sz="6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tværfaglig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vurdering med deltagelse af speciallæge eller specialpsykolog i psykiatri (voksne) eller børne- og ungdomspsykiatri (børn og unge) (C)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2.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 at anvende </a:t>
            </a:r>
            <a:r>
              <a:rPr lang="da-DK" sz="6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det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semi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-strukturerede diagnostisk interview</a:t>
            </a:r>
            <a:r>
              <a:rPr lang="da-DK" sz="6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Present State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Examination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(PSE). Hos børn og unge kan endvidere anvendes Kiddie Schedule for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Affective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Disorders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Schizophrenia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(K-SADS) (B-D)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3.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 at kortlægge den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neuropsykiatriske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udviklingsanamnese siden fødslen inklusiv en tidslinje for debut af symptomer, funktionstab, belastninger og evt. tidligere udredning og behandling (C) 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4.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Fremmed- eller </a:t>
            </a:r>
            <a:r>
              <a:rPr lang="da-DK" sz="64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to-sprogede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patienter bør tilbydes tolkesamtale, så det kliniske interview så vidt muligt foregår på modersmålet (B)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5.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 at indhente informationer fra pårørende eller andre informanter (C)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6.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brug af rusmidler anbefales at udrede med fokus på både psykose og rusmiddelbrug samtidigt (B)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7.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 at screene for problemskabende brug af alkohol med AUDIT (C)</a:t>
            </a:r>
          </a:p>
          <a:p>
            <a:pPr rtl="0" fontAlgn="base">
              <a:spcBef>
                <a:spcPts val="0"/>
              </a:spcBef>
              <a:spcAft>
                <a:spcPts val="1050"/>
              </a:spcAft>
            </a:pPr>
            <a:r>
              <a:rPr lang="da-DK" sz="6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8. </a:t>
            </a:r>
            <a:r>
              <a:rPr lang="da-DK" sz="64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Det anbefales at screene for problemskabende brug af andre rusmidler med DUDIT (C)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63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49A0C-18C9-4D35-A7E9-3CE8D64C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87" y="29523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da-DK" dirty="0"/>
              <a:t>Anbefalinger der dækker alle (somatisk udredning)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A4BBB0-FBAA-4446-B0D1-F6FA078C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22" y="2375231"/>
            <a:ext cx="10373339" cy="4635169"/>
          </a:xfrm>
        </p:spPr>
        <p:txBody>
          <a:bodyPr>
            <a:normAutofit fontScale="92500"/>
          </a:bodyPr>
          <a:lstStyle/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3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9. 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Der bør gennemføres objektiv somatisk og neurologisk undersøgelse herunder måling af vitale værdier (BT, P,  evt. temperatur) samt BMI (D)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3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10. 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Der bør som minimum ordineres følgende </a:t>
            </a:r>
            <a:r>
              <a:rPr lang="da-DK" sz="23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paraklinik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: Rødt og hvidt blodbillede, CRP, elektrolytter, nyrefunktion, leverfunktion, TSH, HbA1c (D)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3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11. 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mistanke om anden særlig organisk ætiologi eller komorbiditet bør ordineres relevant supplerende </a:t>
            </a:r>
            <a:r>
              <a:rPr lang="da-DK" sz="23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paraklinik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(kan fx omfatte test ift. reumatologiske sygdomme, jern- og kobbermetabolisme, vitamin B1/B6/B12, hvis relevant HIV, hepatitis, syfilis m.fl.) (D)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3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12. </a:t>
            </a:r>
            <a:r>
              <a:rPr lang="da-DK" sz="23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Som led i udredning af akutte (og når relevant ikke-akutte) psykotiske tilstande anbefales urinscreening for brug af euforiserende stoffer (D)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endParaRPr lang="da-DK" sz="2900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4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56FB7-EE32-2373-EB72-03182F12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Anbefalinger der dækker alle (somatisk udredning)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83148-C866-C343-CA27-5AEECAD1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13. 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formodede stofinducerede psykoser bør primær psykoselidelse overvejes ved (C):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Psykosesymptomer der varer &gt;1 måned efter ophør af rusmiddelbrug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Gentagne episoder med stofinduceret psykose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Psykosesymptomer der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varer &gt;6 måneder uanset rusmiddelbrug </a:t>
            </a: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0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14. 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Rutinemæssig MR-scanning af alle anbefales ikke, dog med undtagelse af patienter med tidlig (&lt;15 år) eller sen (&gt;45 år) debut (D)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0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15. 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symptomer, der vækker mistanke om organisk cerebral årsag (herunder </a:t>
            </a:r>
            <a:r>
              <a:rPr lang="da-DK" sz="20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neuroinfektion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eller autoimmun </a:t>
            </a:r>
            <a:r>
              <a:rPr lang="da-DK" sz="20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encefalit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) bør gennemføres MR- scanning, lumbalpunktur og evt. EEG (D) </a:t>
            </a: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da-DK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16. </a:t>
            </a:r>
            <a:r>
              <a:rPr lang="da-DK" sz="20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Overvej genetisk testning hvis indikation på baggrund af anamnese og objektiv undersøgelse (D)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0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3CC85-B5C0-438B-AA89-48F54DEF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Supplerende udredning ved diagnostisk usikkerhed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763684-D73D-445E-A963-308420E6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17.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diagnostisk usikkerhed, som ikke kan afklares ambulant, kan observation under indlæggelse overvejes (D)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18.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Ved særlig kompleks diagnostik </a:t>
            </a:r>
            <a:r>
              <a:rPr lang="da-DK" sz="1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anbefales henvisning til højere specialfunktionsniveau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(D)</a:t>
            </a:r>
          </a:p>
          <a:p>
            <a:pPr marL="0" indent="0" rtl="0" fontAlgn="base">
              <a:spcBef>
                <a:spcPts val="0"/>
              </a:spcBef>
              <a:spcAft>
                <a:spcPts val="1050"/>
              </a:spcAft>
              <a:buNone/>
            </a:pPr>
            <a:r>
              <a:rPr lang="da-DK" sz="1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19.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Overvej at anvende EASE (</a:t>
            </a:r>
            <a:r>
              <a:rPr lang="da-DK" sz="18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Examination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of </a:t>
            </a:r>
            <a:r>
              <a:rPr lang="da-DK" sz="18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Anomalous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Self-</a:t>
            </a:r>
            <a:r>
              <a:rPr lang="da-DK" sz="18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Experiences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) til identifikation af selvforstyrrelser og omfang heraf (B</a:t>
            </a:r>
            <a:r>
              <a:rPr lang="da-DK" sz="1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</a:p>
          <a:p>
            <a:pPr marL="0" indent="0" rtl="0" fontAlgn="base">
              <a:spcBef>
                <a:spcPts val="0"/>
              </a:spcBef>
              <a:spcAft>
                <a:spcPts val="1050"/>
              </a:spcAft>
              <a:buNone/>
            </a:pPr>
            <a:r>
              <a:rPr lang="da-DK" sz="18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20.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Anvend ikke ADOS/ADOS-2 til </a:t>
            </a:r>
            <a:r>
              <a:rPr lang="da-DK" sz="18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differentialdiagnostik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mellem autisme og primær psykoselidelse (B)</a:t>
            </a:r>
          </a:p>
          <a:p>
            <a:pPr marL="0" indent="0" rtl="0" fontAlgn="base">
              <a:spcBef>
                <a:spcPts val="0"/>
              </a:spcBef>
              <a:spcAft>
                <a:spcPts val="1050"/>
              </a:spcAft>
              <a:buNone/>
            </a:pPr>
            <a:r>
              <a:rPr lang="da-DK" sz="1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21.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Overvej at anvende </a:t>
            </a:r>
            <a:r>
              <a:rPr lang="da-DK" sz="18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Rorschach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testning til brug for belysning af forstyrret realitetstestning og perceptionsforstyrrelser (B)</a:t>
            </a:r>
            <a:endParaRPr lang="da-DK" sz="1800" b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fontAlgn="base">
              <a:spcBef>
                <a:spcPts val="0"/>
              </a:spcBef>
              <a:spcAft>
                <a:spcPts val="1050"/>
              </a:spcAft>
              <a:buNone/>
            </a:pPr>
            <a:r>
              <a:rPr lang="da-DK" sz="1800" b="1" i="0" u="none" strike="noStrike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</a:rPr>
              <a:t>22. 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Overve</a:t>
            </a:r>
            <a:r>
              <a:rPr lang="da-DK" sz="1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j at foretage supplerende kognitiv udredning</a:t>
            </a: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(D)</a:t>
            </a:r>
          </a:p>
          <a:p>
            <a:pPr marL="0" indent="0" rtl="0" fontAlgn="base">
              <a:spcBef>
                <a:spcPts val="0"/>
              </a:spcBef>
              <a:spcAft>
                <a:spcPts val="1050"/>
              </a:spcAft>
              <a:buNone/>
            </a:pPr>
            <a:endParaRPr lang="da-DK" sz="1800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61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F1833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01DD6"/>
      </a:accent4>
      <a:accent5>
        <a:srgbClr val="2943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630</Words>
  <Application>Microsoft Office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Avenir Next LT Pro Light</vt:lpstr>
      <vt:lpstr>Bahnschrift</vt:lpstr>
      <vt:lpstr>Calibri</vt:lpstr>
      <vt:lpstr>Palatino Linotype</vt:lpstr>
      <vt:lpstr>Verdana</vt:lpstr>
      <vt:lpstr>MatrixVTI</vt:lpstr>
      <vt:lpstr>Klinisk retningslinje for diagnostisk udredning af skizofreni og andre primære psykoselidelser</vt:lpstr>
      <vt:lpstr>Population</vt:lpstr>
      <vt:lpstr>Metode</vt:lpstr>
      <vt:lpstr>PowerPoint-præsentation</vt:lpstr>
      <vt:lpstr>Gruppering af anbefalinger</vt:lpstr>
      <vt:lpstr>Anbefalinger der dækker alle (anamnese og interview)</vt:lpstr>
      <vt:lpstr>Anbefalinger der dækker alle (somatisk udredning)</vt:lpstr>
      <vt:lpstr>Anbefalinger der dækker alle (somatisk udredning)</vt:lpstr>
      <vt:lpstr>Supplerende udredning ved diagnostisk usikkerhed</vt:lpstr>
      <vt:lpstr>     Retningslinjer for diagnostik når symptomer overlapper med andre diagnostiske hovedgrupper - på vej fra ICD-10 til ICD-11   </vt:lpstr>
      <vt:lpstr>Forfattere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Klinisk retningslinje for diagnostisk udredning af skizofreni og andre primære psykoselidelser</dc:title>
  <dc:creator>Lone Baandrup</dc:creator>
  <cp:lastModifiedBy>Inger Brødsgaard</cp:lastModifiedBy>
  <cp:revision>5</cp:revision>
  <dcterms:created xsi:type="dcterms:W3CDTF">2023-11-25T09:34:10Z</dcterms:created>
  <dcterms:modified xsi:type="dcterms:W3CDTF">2023-11-28T17:23:40Z</dcterms:modified>
</cp:coreProperties>
</file>