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sldIdLst>
    <p:sldId id="857" r:id="rId2"/>
    <p:sldId id="859" r:id="rId3"/>
    <p:sldId id="860" r:id="rId4"/>
    <p:sldId id="861" r:id="rId5"/>
    <p:sldId id="873" r:id="rId6"/>
    <p:sldId id="862" r:id="rId7"/>
    <p:sldId id="863" r:id="rId8"/>
    <p:sldId id="864" r:id="rId9"/>
    <p:sldId id="865" r:id="rId10"/>
    <p:sldId id="866" r:id="rId11"/>
    <p:sldId id="867" r:id="rId12"/>
    <p:sldId id="868" r:id="rId13"/>
    <p:sldId id="869" r:id="rId14"/>
    <p:sldId id="870" r:id="rId15"/>
    <p:sldId id="871" r:id="rId16"/>
    <p:sldId id="872" r:id="rId17"/>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9A25"/>
    <a:srgbClr val="70AD47"/>
    <a:srgbClr val="B8C84D"/>
    <a:srgbClr val="F6E836"/>
    <a:srgbClr val="988B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6415" autoAdjust="0"/>
  </p:normalViewPr>
  <p:slideViewPr>
    <p:cSldViewPr snapToGrid="0">
      <p:cViewPr varScale="1">
        <p:scale>
          <a:sx n="69" d="100"/>
          <a:sy n="69" d="100"/>
        </p:scale>
        <p:origin x="44" y="1080"/>
      </p:cViewPr>
      <p:guideLst/>
    </p:cSldViewPr>
  </p:slideViewPr>
  <p:outlineViewPr>
    <p:cViewPr>
      <p:scale>
        <a:sx n="33" d="100"/>
        <a:sy n="33" d="100"/>
      </p:scale>
      <p:origin x="0" y="-7920"/>
    </p:cViewPr>
  </p:outlineViewPr>
  <p:notesTextViewPr>
    <p:cViewPr>
      <p:scale>
        <a:sx n="3" d="2"/>
        <a:sy n="3" d="2"/>
      </p:scale>
      <p:origin x="0" y="0"/>
    </p:cViewPr>
  </p:notesTextViewPr>
  <p:sorterViewPr>
    <p:cViewPr>
      <p:scale>
        <a:sx n="200" d="100"/>
        <a:sy n="200" d="100"/>
      </p:scale>
      <p:origin x="0" y="0"/>
    </p:cViewPr>
  </p:sorterViewPr>
  <p:notesViewPr>
    <p:cSldViewPr snapToGrid="0">
      <p:cViewPr>
        <p:scale>
          <a:sx n="70" d="100"/>
          <a:sy n="70" d="100"/>
        </p:scale>
        <p:origin x="6120" y="16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4F9C6E8-C997-4A03-8765-30FA44E66A0E}" type="datetimeFigureOut">
              <a:rPr lang="da-DK" smtClean="0"/>
              <a:t>12-05-2025</a:t>
            </a:fld>
            <a:endParaRPr lang="da-DK"/>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2C58B56-B695-4381-BDD7-C7DFF851DD59}" type="slidenum">
              <a:rPr lang="da-DK" smtClean="0"/>
              <a:t>‹nr.›</a:t>
            </a:fld>
            <a:endParaRPr lang="da-DK"/>
          </a:p>
        </p:txBody>
      </p:sp>
    </p:spTree>
    <p:extLst>
      <p:ext uri="{BB962C8B-B14F-4D97-AF65-F5344CB8AC3E}">
        <p14:creationId xmlns:p14="http://schemas.microsoft.com/office/powerpoint/2010/main" val="314026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82C58B56-B695-4381-BDD7-C7DFF851DD59}" type="slidenum">
              <a:rPr lang="da-DK" smtClean="0"/>
              <a:t>1</a:t>
            </a:fld>
            <a:endParaRPr lang="da-DK"/>
          </a:p>
        </p:txBody>
      </p:sp>
    </p:spTree>
    <p:extLst>
      <p:ext uri="{BB962C8B-B14F-4D97-AF65-F5344CB8AC3E}">
        <p14:creationId xmlns:p14="http://schemas.microsoft.com/office/powerpoint/2010/main" val="3687649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Oprindeligt nedsat som projekt for</a:t>
            </a:r>
            <a:r>
              <a:rPr lang="da-DK" baseline="0" dirty="0" smtClean="0"/>
              <a:t> perioden 2023 til 2025 af psykiatridirektørkredsen og Regionerne.</a:t>
            </a:r>
          </a:p>
          <a:p>
            <a:endParaRPr lang="da-DK" baseline="0" dirty="0" smtClean="0"/>
          </a:p>
          <a:p>
            <a:r>
              <a:rPr lang="da-DK" baseline="0" dirty="0" smtClean="0"/>
              <a:t>Forankret under Sundhedsvæsenets Kvalitetsinstitut (</a:t>
            </a:r>
            <a:r>
              <a:rPr lang="da-DK" baseline="0" dirty="0" err="1" smtClean="0"/>
              <a:t>SundK</a:t>
            </a:r>
            <a:r>
              <a:rPr lang="da-DK" baseline="0" dirty="0" smtClean="0"/>
              <a:t>) i tæt relation til de psykiatriske </a:t>
            </a:r>
            <a:r>
              <a:rPr lang="da-DK" baseline="0" dirty="0" err="1" smtClean="0"/>
              <a:t>kvalitetsdatabser</a:t>
            </a:r>
            <a:r>
              <a:rPr lang="da-DK" baseline="0" dirty="0" smtClean="0"/>
              <a:t>.</a:t>
            </a:r>
            <a:endParaRPr lang="da-DK" dirty="0"/>
          </a:p>
        </p:txBody>
      </p:sp>
      <p:sp>
        <p:nvSpPr>
          <p:cNvPr id="4" name="Pladsholder til slidenummer 3"/>
          <p:cNvSpPr>
            <a:spLocks noGrp="1"/>
          </p:cNvSpPr>
          <p:nvPr>
            <p:ph type="sldNum" sz="quarter" idx="10"/>
          </p:nvPr>
        </p:nvSpPr>
        <p:spPr/>
        <p:txBody>
          <a:bodyPr/>
          <a:lstStyle/>
          <a:p>
            <a:fld id="{82C58B56-B695-4381-BDD7-C7DFF851DD59}" type="slidenum">
              <a:rPr lang="da-DK" smtClean="0"/>
              <a:t>3</a:t>
            </a:fld>
            <a:endParaRPr lang="da-DK"/>
          </a:p>
        </p:txBody>
      </p:sp>
    </p:spTree>
    <p:extLst>
      <p:ext uri="{BB962C8B-B14F-4D97-AF65-F5344CB8AC3E}">
        <p14:creationId xmlns:p14="http://schemas.microsoft.com/office/powerpoint/2010/main" val="3226798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Denne retningslinje skal primært understøtte det kliniske arbejde og udviklingen af den kliniske kvalitet, hvorfor den primære målgruppe er klinisk arbejdende sundhedsprofessionelle i det regionale psykiatriske behandlingssystem.</a:t>
            </a:r>
          </a:p>
          <a:p>
            <a:endParaRPr lang="da-DK" dirty="0" smtClean="0"/>
          </a:p>
          <a:p>
            <a:r>
              <a:rPr lang="da-DK" dirty="0" smtClean="0"/>
              <a:t>Skrevet</a:t>
            </a:r>
            <a:r>
              <a:rPr lang="da-DK" baseline="0" dirty="0" smtClean="0"/>
              <a:t> i løbet af 3-4 måneder i sommeren og efteråret 2024.</a:t>
            </a:r>
            <a:endParaRPr lang="da-DK" dirty="0" smtClean="0"/>
          </a:p>
          <a:p>
            <a:endParaRPr lang="da-DK" dirty="0" smtClean="0"/>
          </a:p>
          <a:p>
            <a:r>
              <a:rPr lang="da-DK" dirty="0" smtClean="0"/>
              <a:t>Der</a:t>
            </a:r>
            <a:r>
              <a:rPr lang="da-DK" baseline="0" dirty="0" smtClean="0"/>
              <a:t> er flere </a:t>
            </a:r>
            <a:r>
              <a:rPr lang="da-DK" baseline="0" dirty="0" err="1" smtClean="0"/>
              <a:t>DMPG’er</a:t>
            </a:r>
            <a:r>
              <a:rPr lang="da-DK" baseline="0" dirty="0" smtClean="0"/>
              <a:t> på vej inden for Rusmidler og psykiatri.</a:t>
            </a:r>
          </a:p>
          <a:p>
            <a:r>
              <a:rPr lang="da-DK" baseline="0" dirty="0" smtClean="0"/>
              <a:t>Substitutionsbehandling er ny opgave i psykiatrien og det blev derfor prioriteret at udarbejde denne retningslinje først.</a:t>
            </a:r>
            <a:endParaRPr lang="da-DK" dirty="0" smtClean="0"/>
          </a:p>
          <a:p>
            <a:endParaRPr lang="da-DK" dirty="0" smtClean="0"/>
          </a:p>
          <a:p>
            <a:r>
              <a:rPr lang="da-DK" dirty="0" smtClean="0"/>
              <a:t>Retningslinjen fokuserer på den medicinske del, mens psykosociale elementer ikke har samme fokus, selvom de er en essentiel del af den samlede indsats ved </a:t>
            </a:r>
            <a:r>
              <a:rPr lang="da-DK" dirty="0" err="1" smtClean="0"/>
              <a:t>opioidafhængighed</a:t>
            </a:r>
            <a:r>
              <a:rPr lang="da-DK" dirty="0" smtClean="0"/>
              <a:t>.</a:t>
            </a:r>
          </a:p>
          <a:p>
            <a:endParaRPr lang="da-DK" dirty="0" smtClean="0"/>
          </a:p>
        </p:txBody>
      </p:sp>
      <p:sp>
        <p:nvSpPr>
          <p:cNvPr id="4" name="Pladsholder til slidenummer 3"/>
          <p:cNvSpPr>
            <a:spLocks noGrp="1"/>
          </p:cNvSpPr>
          <p:nvPr>
            <p:ph type="sldNum" sz="quarter" idx="5"/>
          </p:nvPr>
        </p:nvSpPr>
        <p:spPr/>
        <p:txBody>
          <a:bodyPr/>
          <a:lstStyle/>
          <a:p>
            <a:fld id="{82C58B56-B695-4381-BDD7-C7DFF851DD59}" type="slidenum">
              <a:rPr lang="da-DK" smtClean="0"/>
              <a:t>4</a:t>
            </a:fld>
            <a:endParaRPr lang="da-DK"/>
          </a:p>
        </p:txBody>
      </p:sp>
    </p:spTree>
    <p:extLst>
      <p:ext uri="{BB962C8B-B14F-4D97-AF65-F5344CB8AC3E}">
        <p14:creationId xmlns:p14="http://schemas.microsoft.com/office/powerpoint/2010/main" val="321455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To guidelines</a:t>
            </a:r>
            <a:r>
              <a:rPr lang="da-DK" baseline="0" dirty="0" smtClean="0"/>
              <a:t> blev inkluderet.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a-DK" baseline="0" dirty="0" smtClean="0"/>
              <a:t>Norsk guideline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a-DK" baseline="0" dirty="0" smtClean="0"/>
              <a:t>Canadisk guideline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da-DK"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a-DK" baseline="0" dirty="0" smtClean="0"/>
              <a:t>Sundhedsstyrelsen: </a:t>
            </a:r>
            <a:r>
              <a:rPr lang="da-DK" i="1" baseline="0" dirty="0" smtClean="0"/>
              <a:t>”</a:t>
            </a:r>
            <a:r>
              <a:rPr lang="da-DK" i="1" dirty="0" smtClean="0"/>
              <a:t>Vejledning til læger, der behandler </a:t>
            </a:r>
            <a:r>
              <a:rPr lang="da-DK" i="1" dirty="0" err="1" smtClean="0"/>
              <a:t>opioidafhængige</a:t>
            </a:r>
            <a:r>
              <a:rPr lang="da-DK" i="1" dirty="0" smtClean="0"/>
              <a:t> patienter med substitutionsmedicin.”</a:t>
            </a:r>
            <a:r>
              <a:rPr lang="da-DK" dirty="0" smtClean="0"/>
              <a:t>, udgivet 2017</a:t>
            </a: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De inkluderede guidelines</a:t>
            </a:r>
            <a:r>
              <a:rPr lang="da-DK" baseline="0" dirty="0" smtClean="0"/>
              <a:t> omhandler ikke dobbeltdiagnose patienter.</a:t>
            </a:r>
            <a:endParaRPr lang="da-DK" dirty="0" smtClean="0"/>
          </a:p>
          <a:p>
            <a:endParaRPr lang="da-DK" dirty="0"/>
          </a:p>
        </p:txBody>
      </p:sp>
      <p:sp>
        <p:nvSpPr>
          <p:cNvPr id="4" name="Pladsholder til slidenummer 3"/>
          <p:cNvSpPr>
            <a:spLocks noGrp="1"/>
          </p:cNvSpPr>
          <p:nvPr>
            <p:ph type="sldNum" sz="quarter" idx="10"/>
          </p:nvPr>
        </p:nvSpPr>
        <p:spPr/>
        <p:txBody>
          <a:bodyPr/>
          <a:lstStyle/>
          <a:p>
            <a:fld id="{82C58B56-B695-4381-BDD7-C7DFF851DD59}" type="slidenum">
              <a:rPr lang="da-DK" smtClean="0"/>
              <a:t>6</a:t>
            </a:fld>
            <a:endParaRPr lang="da-DK"/>
          </a:p>
        </p:txBody>
      </p:sp>
    </p:spTree>
    <p:extLst>
      <p:ext uri="{BB962C8B-B14F-4D97-AF65-F5344CB8AC3E}">
        <p14:creationId xmlns:p14="http://schemas.microsoft.com/office/powerpoint/2010/main" val="2411529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elslide">
    <p:bg>
      <p:bgPr>
        <a:blipFill dpi="0" rotWithShape="1">
          <a:blip r:embed="rId2">
            <a:alphaModFix amt="30000"/>
            <a:lum/>
          </a:blip>
          <a:srcRect/>
          <a:stretch>
            <a:fillRect/>
          </a:stretch>
        </a:blip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14205D4-718A-C47D-B6F7-4D086E5409D4}"/>
              </a:ext>
            </a:extLst>
          </p:cNvPr>
          <p:cNvSpPr/>
          <p:nvPr userDrawn="1"/>
        </p:nvSpPr>
        <p:spPr>
          <a:xfrm>
            <a:off x="1014884" y="1205793"/>
            <a:ext cx="10088545" cy="4672483"/>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el 1"/>
          <p:cNvSpPr>
            <a:spLocks noGrp="1"/>
          </p:cNvSpPr>
          <p:nvPr>
            <p:ph type="ctrTitle"/>
          </p:nvPr>
        </p:nvSpPr>
        <p:spPr>
          <a:xfrm>
            <a:off x="6561574" y="1522315"/>
            <a:ext cx="4106425" cy="2258943"/>
          </a:xfrm>
        </p:spPr>
        <p:txBody>
          <a:bodyPr anchor="b">
            <a:normAutofit/>
          </a:bodyPr>
          <a:lstStyle>
            <a:lvl1pPr algn="l">
              <a:defRPr sz="4400"/>
            </a:lvl1pPr>
          </a:lstStyle>
          <a:p>
            <a:r>
              <a:rPr lang="da-DK"/>
              <a:t>Klik for at redigere titeltypografien i masteren</a:t>
            </a:r>
            <a:endParaRPr lang="da-DK" dirty="0"/>
          </a:p>
        </p:txBody>
      </p:sp>
      <p:sp>
        <p:nvSpPr>
          <p:cNvPr id="3" name="Undertitel 2"/>
          <p:cNvSpPr>
            <a:spLocks noGrp="1"/>
          </p:cNvSpPr>
          <p:nvPr>
            <p:ph type="subTitle" idx="1"/>
          </p:nvPr>
        </p:nvSpPr>
        <p:spPr>
          <a:xfrm>
            <a:off x="6561574" y="3873333"/>
            <a:ext cx="4106425" cy="175373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sp>
        <p:nvSpPr>
          <p:cNvPr id="9" name="Pladsholder til billede 8">
            <a:extLst>
              <a:ext uri="{FF2B5EF4-FFF2-40B4-BE49-F238E27FC236}">
                <a16:creationId xmlns:a16="http://schemas.microsoft.com/office/drawing/2014/main" id="{64C1CB41-8C26-1C5A-A23A-974290272560}"/>
              </a:ext>
            </a:extLst>
          </p:cNvPr>
          <p:cNvSpPr>
            <a:spLocks noGrp="1"/>
          </p:cNvSpPr>
          <p:nvPr>
            <p:ph type="pic" sz="quarter" idx="13"/>
          </p:nvPr>
        </p:nvSpPr>
        <p:spPr>
          <a:xfrm>
            <a:off x="1524001" y="1522316"/>
            <a:ext cx="4762499" cy="4104750"/>
          </a:xfrm>
        </p:spPr>
        <p:txBody>
          <a:bodyPr/>
          <a:lstStyle>
            <a:lvl1pPr marL="0" indent="0">
              <a:buNone/>
              <a:defRPr/>
            </a:lvl1pPr>
          </a:lstStyle>
          <a:p>
            <a:r>
              <a:rPr lang="da-DK"/>
              <a:t>Klik på ikonet for at tilføje et billede</a:t>
            </a:r>
          </a:p>
        </p:txBody>
      </p:sp>
    </p:spTree>
    <p:extLst>
      <p:ext uri="{BB962C8B-B14F-4D97-AF65-F5344CB8AC3E}">
        <p14:creationId xmlns:p14="http://schemas.microsoft.com/office/powerpoint/2010/main" val="27714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Tree>
    <p:extLst>
      <p:ext uri="{BB962C8B-B14F-4D97-AF65-F5344CB8AC3E}">
        <p14:creationId xmlns:p14="http://schemas.microsoft.com/office/powerpoint/2010/main" val="1249182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slide">
    <p:bg>
      <p:bgPr>
        <a:blipFill dpi="0" rotWithShape="1">
          <a:blip r:embed="rId2">
            <a:alphaModFix amt="30000"/>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endParaRPr lang="da-DK" dirty="0"/>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Tree>
    <p:extLst>
      <p:ext uri="{BB962C8B-B14F-4D97-AF65-F5344CB8AC3E}">
        <p14:creationId xmlns:p14="http://schemas.microsoft.com/office/powerpoint/2010/main" val="3717913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elslide">
    <p:bg>
      <p:bgPr>
        <a:solidFill>
          <a:schemeClr val="accent1">
            <a:alpha val="1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endParaRPr lang="da-DK" dirty="0"/>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Tree>
    <p:extLst>
      <p:ext uri="{BB962C8B-B14F-4D97-AF65-F5344CB8AC3E}">
        <p14:creationId xmlns:p14="http://schemas.microsoft.com/office/powerpoint/2010/main" val="41862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838200" y="874059"/>
            <a:ext cx="10515600" cy="772351"/>
          </a:xfrm>
        </p:spPr>
        <p:txBody>
          <a:bodyPr/>
          <a:lstStyle/>
          <a:p>
            <a:r>
              <a:rPr lang="da-DK"/>
              <a:t>Klik for at redigere titeltypografien i masteren</a:t>
            </a:r>
            <a:endParaRPr lang="da-DK" dirty="0"/>
          </a:p>
        </p:txBody>
      </p:sp>
      <p:sp>
        <p:nvSpPr>
          <p:cNvPr id="3" name="Pladsholder til indhold 2"/>
          <p:cNvSpPr>
            <a:spLocks noGrp="1"/>
          </p:cNvSpPr>
          <p:nvPr>
            <p:ph idx="1"/>
          </p:nvPr>
        </p:nvSpPr>
        <p:spPr>
          <a:xfrm>
            <a:off x="838200" y="1846907"/>
            <a:ext cx="10515600" cy="4399984"/>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215349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838200" y="873887"/>
            <a:ext cx="10515600" cy="772351"/>
          </a:xfrm>
        </p:spPr>
        <p:txBody>
          <a:bodyPr/>
          <a:lstStyle/>
          <a:p>
            <a:r>
              <a:rPr lang="da-DK"/>
              <a:t>Klik for at redigere titeltypografien i masteren</a:t>
            </a:r>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185976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193662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838200" y="872205"/>
            <a:ext cx="10515600" cy="772351"/>
          </a:xfrm>
        </p:spPr>
        <p:txBody>
          <a:bodyPr/>
          <a:lstStyle>
            <a:lvl1pPr algn="l">
              <a:defRPr/>
            </a:lvl1pPr>
          </a:lstStyle>
          <a:p>
            <a:r>
              <a:rPr lang="da-DK"/>
              <a:t>Klik for at redigere titeltypografien i masteren</a:t>
            </a:r>
            <a:endParaRPr lang="da-DK" dirty="0"/>
          </a:p>
        </p:txBody>
      </p:sp>
    </p:spTree>
    <p:extLst>
      <p:ext uri="{BB962C8B-B14F-4D97-AF65-F5344CB8AC3E}">
        <p14:creationId xmlns:p14="http://schemas.microsoft.com/office/powerpoint/2010/main" val="183051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27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Tree>
    <p:extLst>
      <p:ext uri="{BB962C8B-B14F-4D97-AF65-F5344CB8AC3E}">
        <p14:creationId xmlns:p14="http://schemas.microsoft.com/office/powerpoint/2010/main" val="15397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860119"/>
            <a:ext cx="10515600" cy="772351"/>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838200" y="1753774"/>
            <a:ext cx="10515600" cy="4475010"/>
          </a:xfrm>
          <a:prstGeom prst="rect">
            <a:avLst/>
          </a:prstGeom>
        </p:spPr>
        <p:txBody>
          <a:bodyPr vert="horz" lIns="91440" tIns="45720" rIns="91440" bIns="45720" rtlCol="0">
            <a:normAutofit/>
          </a:bodyPr>
          <a:lstStyle/>
          <a:p>
            <a:pPr lvl="0"/>
            <a:r>
              <a:rPr lang="da-DK" dirty="0"/>
              <a:t>Rediger typografien i masterens</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a-DK" dirty="0"/>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1400E-71D7-41D1-8A2E-1357AFC3B79B}" type="slidenum">
              <a:rPr lang="da-DK" smtClean="0"/>
              <a:t>‹nr.›</a:t>
            </a:fld>
            <a:endParaRPr lang="da-DK"/>
          </a:p>
        </p:txBody>
      </p:sp>
      <p:pic>
        <p:nvPicPr>
          <p:cNvPr id="7" name="Billede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66981" y="153769"/>
            <a:ext cx="1342437" cy="643699"/>
          </a:xfrm>
          <a:prstGeom prst="rect">
            <a:avLst/>
          </a:prstGeom>
          <a:effectLst/>
        </p:spPr>
      </p:pic>
      <p:pic>
        <p:nvPicPr>
          <p:cNvPr id="9" name="Billede 8">
            <a:extLst>
              <a:ext uri="{FF2B5EF4-FFF2-40B4-BE49-F238E27FC236}">
                <a16:creationId xmlns:a16="http://schemas.microsoft.com/office/drawing/2014/main" id="{9B282C5D-82F4-D240-79EC-55C30427B6AE}"/>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a:xfrm>
            <a:off x="7378574" y="6255011"/>
            <a:ext cx="4505738" cy="467700"/>
          </a:xfrm>
          <a:prstGeom prst="rect">
            <a:avLst/>
          </a:prstGeom>
        </p:spPr>
      </p:pic>
    </p:spTree>
    <p:extLst>
      <p:ext uri="{BB962C8B-B14F-4D97-AF65-F5344CB8AC3E}">
        <p14:creationId xmlns:p14="http://schemas.microsoft.com/office/powerpoint/2010/main" val="1719003374"/>
      </p:ext>
    </p:extLst>
  </p:cSld>
  <p:clrMap bg1="lt1" tx1="dk1" bg2="lt2" tx2="dk2" accent1="accent1" accent2="accent2" accent3="accent3" accent4="accent4" accent5="accent5" accent6="accent6" hlink="hlink" folHlink="folHlink"/>
  <p:sldLayoutIdLst>
    <p:sldLayoutId id="2147483664" r:id="rId1"/>
    <p:sldLayoutId id="2147483649" r:id="rId2"/>
    <p:sldLayoutId id="2147483665" r:id="rId3"/>
    <p:sldLayoutId id="2147483650" r:id="rId4"/>
    <p:sldLayoutId id="2147483652" r:id="rId5"/>
    <p:sldLayoutId id="2147483653" r:id="rId6"/>
    <p:sldLayoutId id="2147483654" r:id="rId7"/>
    <p:sldLayoutId id="2147483655" r:id="rId8"/>
    <p:sldLayoutId id="2147483656" r:id="rId9"/>
    <p:sldLayoutId id="2147483657" r:id="rId10"/>
  </p:sldLayoutIdLst>
  <p:hf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E6BED-2CDA-E57A-1189-8029FD7C2756}"/>
              </a:ext>
            </a:extLst>
          </p:cNvPr>
          <p:cNvSpPr>
            <a:spLocks noGrp="1"/>
          </p:cNvSpPr>
          <p:nvPr>
            <p:ph type="ctrTitle"/>
          </p:nvPr>
        </p:nvSpPr>
        <p:spPr/>
        <p:txBody>
          <a:bodyPr>
            <a:normAutofit/>
          </a:bodyPr>
          <a:lstStyle/>
          <a:p>
            <a:r>
              <a:rPr lang="da-DK" b="1" dirty="0" smtClean="0"/>
              <a:t>Substitutionsbehandling</a:t>
            </a:r>
            <a:r>
              <a:rPr lang="da-DK" dirty="0" smtClean="0"/>
              <a:t/>
            </a:r>
            <a:br>
              <a:rPr lang="da-DK" dirty="0" smtClean="0"/>
            </a:br>
            <a:r>
              <a:rPr lang="da-DK" sz="4900" dirty="0" smtClean="0"/>
              <a:t>- </a:t>
            </a:r>
            <a:r>
              <a:rPr lang="da-DK" sz="4900" dirty="0"/>
              <a:t>med særligt fokus på patienter med dobbeltdiagnose</a:t>
            </a:r>
          </a:p>
        </p:txBody>
      </p:sp>
      <p:sp>
        <p:nvSpPr>
          <p:cNvPr id="3" name="Undertitel 2">
            <a:extLst>
              <a:ext uri="{FF2B5EF4-FFF2-40B4-BE49-F238E27FC236}">
                <a16:creationId xmlns:a16="http://schemas.microsoft.com/office/drawing/2014/main" id="{6D69FDC0-B66D-E49F-C9A7-4E91421BF317}"/>
              </a:ext>
            </a:extLst>
          </p:cNvPr>
          <p:cNvSpPr>
            <a:spLocks noGrp="1"/>
          </p:cNvSpPr>
          <p:nvPr>
            <p:ph type="subTitle" idx="1"/>
          </p:nvPr>
        </p:nvSpPr>
        <p:spPr/>
        <p:txBody>
          <a:bodyPr/>
          <a:lstStyle/>
          <a:p>
            <a:r>
              <a:rPr lang="da-DK" dirty="0" err="1"/>
              <a:t>Webinar</a:t>
            </a:r>
            <a:r>
              <a:rPr lang="da-DK" dirty="0"/>
              <a:t> </a:t>
            </a:r>
            <a:r>
              <a:rPr lang="da-DK" dirty="0" smtClean="0"/>
              <a:t>12. maj </a:t>
            </a:r>
            <a:r>
              <a:rPr lang="da-DK" dirty="0"/>
              <a:t>2025 14-15</a:t>
            </a:r>
          </a:p>
        </p:txBody>
      </p:sp>
    </p:spTree>
    <p:extLst>
      <p:ext uri="{BB962C8B-B14F-4D97-AF65-F5344CB8AC3E}">
        <p14:creationId xmlns:p14="http://schemas.microsoft.com/office/powerpoint/2010/main" val="2286276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1C9D9F-0DF5-66A0-E4E4-0D80E31BEC64}"/>
              </a:ext>
            </a:extLst>
          </p:cNvPr>
          <p:cNvSpPr>
            <a:spLocks noGrp="1"/>
          </p:cNvSpPr>
          <p:nvPr>
            <p:ph type="title"/>
          </p:nvPr>
        </p:nvSpPr>
        <p:spPr/>
        <p:txBody>
          <a:bodyPr/>
          <a:lstStyle/>
          <a:p>
            <a:r>
              <a:rPr lang="da-DK" dirty="0"/>
              <a:t>Vedligeholdelsesfasen</a:t>
            </a:r>
          </a:p>
        </p:txBody>
      </p:sp>
      <p:sp>
        <p:nvSpPr>
          <p:cNvPr id="3" name="Pladsholder til indhold 2">
            <a:extLst>
              <a:ext uri="{FF2B5EF4-FFF2-40B4-BE49-F238E27FC236}">
                <a16:creationId xmlns:a16="http://schemas.microsoft.com/office/drawing/2014/main" id="{43E259CA-81C3-85EE-E6D4-E08B62936D1C}"/>
              </a:ext>
            </a:extLst>
          </p:cNvPr>
          <p:cNvSpPr>
            <a:spLocks noGrp="1"/>
          </p:cNvSpPr>
          <p:nvPr>
            <p:ph idx="1"/>
          </p:nvPr>
        </p:nvSpPr>
        <p:spPr/>
        <p:txBody>
          <a:bodyPr>
            <a:normAutofit/>
          </a:bodyPr>
          <a:lstStyle/>
          <a:p>
            <a:pPr marL="514350" indent="-514350">
              <a:buFont typeface="+mj-lt"/>
              <a:buAutoNum type="arabicPeriod" startAt="15"/>
            </a:pPr>
            <a:r>
              <a:rPr lang="da-DK" sz="2400" dirty="0" smtClean="0"/>
              <a:t>Vedligeholdelsesdosis </a:t>
            </a:r>
            <a:r>
              <a:rPr lang="da-DK" sz="2400" dirty="0"/>
              <a:t>af substitutionslægemiddel skal indstilles individuelt og justeres ved behov (</a:t>
            </a:r>
            <a:r>
              <a:rPr lang="da-DK" sz="2400" dirty="0" smtClean="0"/>
              <a:t>A)</a:t>
            </a:r>
          </a:p>
          <a:p>
            <a:pPr marL="514350" indent="-514350">
              <a:buFont typeface="+mj-lt"/>
              <a:buAutoNum type="arabicPeriod" startAt="15"/>
            </a:pPr>
            <a:r>
              <a:rPr lang="da-DK" sz="2400" dirty="0" smtClean="0"/>
              <a:t>Ved </a:t>
            </a:r>
            <a:r>
              <a:rPr lang="da-DK" sz="2400" dirty="0"/>
              <a:t>genopstart af substitutionsbehandling efter 1-4 dages pause anbefales en optrapningsplan, som tager hensyn til varighed af pausen (D) </a:t>
            </a:r>
            <a:endParaRPr lang="da-DK" sz="2400" b="1" dirty="0"/>
          </a:p>
        </p:txBody>
      </p:sp>
    </p:spTree>
    <p:extLst>
      <p:ext uri="{BB962C8B-B14F-4D97-AF65-F5344CB8AC3E}">
        <p14:creationId xmlns:p14="http://schemas.microsoft.com/office/powerpoint/2010/main" val="414148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1C9D9F-0DF5-66A0-E4E4-0D80E31BEC64}"/>
              </a:ext>
            </a:extLst>
          </p:cNvPr>
          <p:cNvSpPr>
            <a:spLocks noGrp="1"/>
          </p:cNvSpPr>
          <p:nvPr>
            <p:ph type="title"/>
          </p:nvPr>
        </p:nvSpPr>
        <p:spPr/>
        <p:txBody>
          <a:bodyPr/>
          <a:lstStyle/>
          <a:p>
            <a:r>
              <a:rPr lang="da-DK" dirty="0"/>
              <a:t>Skift af præparat</a:t>
            </a:r>
          </a:p>
        </p:txBody>
      </p:sp>
      <p:sp>
        <p:nvSpPr>
          <p:cNvPr id="3" name="Pladsholder til indhold 2">
            <a:extLst>
              <a:ext uri="{FF2B5EF4-FFF2-40B4-BE49-F238E27FC236}">
                <a16:creationId xmlns:a16="http://schemas.microsoft.com/office/drawing/2014/main" id="{43E259CA-81C3-85EE-E6D4-E08B62936D1C}"/>
              </a:ext>
            </a:extLst>
          </p:cNvPr>
          <p:cNvSpPr>
            <a:spLocks noGrp="1"/>
          </p:cNvSpPr>
          <p:nvPr>
            <p:ph idx="1"/>
          </p:nvPr>
        </p:nvSpPr>
        <p:spPr/>
        <p:txBody>
          <a:bodyPr>
            <a:normAutofit/>
          </a:bodyPr>
          <a:lstStyle/>
          <a:p>
            <a:pPr marL="514350" indent="-514350">
              <a:buFont typeface="+mj-lt"/>
              <a:buAutoNum type="arabicPeriod" startAt="17"/>
            </a:pPr>
            <a:r>
              <a:rPr lang="da-DK" sz="2400" dirty="0" smtClean="0"/>
              <a:t>Det </a:t>
            </a:r>
            <a:r>
              <a:rPr lang="da-DK" sz="2400" dirty="0"/>
              <a:t>anbefales at skifte substitutionsmedicin efter patientens ønske, hvis det er forbundet med lav risiko for overdosis og andre komplikationer (</a:t>
            </a:r>
            <a:r>
              <a:rPr lang="da-DK" sz="2400" dirty="0" smtClean="0"/>
              <a:t>D)</a:t>
            </a:r>
          </a:p>
          <a:p>
            <a:pPr marL="514350" indent="-514350">
              <a:buFont typeface="+mj-lt"/>
              <a:buAutoNum type="arabicPeriod" startAt="17"/>
            </a:pPr>
            <a:r>
              <a:rPr lang="da-DK" sz="2400" dirty="0" smtClean="0"/>
              <a:t>Det </a:t>
            </a:r>
            <a:r>
              <a:rPr lang="da-DK" sz="2400" dirty="0"/>
              <a:t>anbefales at forsøge at skifte fra metadon til </a:t>
            </a:r>
            <a:r>
              <a:rPr lang="da-DK" sz="2400" dirty="0" err="1"/>
              <a:t>buprenorphin</a:t>
            </a:r>
            <a:r>
              <a:rPr lang="da-DK" sz="2400" dirty="0"/>
              <a:t>, hvis behov for skift skyldes patientønske, risiko for bivirkninger eller interaktioner eller anden tungtvejende klinisk overvejelse. Skiftet kan ske ved hjælp af </a:t>
            </a:r>
            <a:r>
              <a:rPr lang="da-DK" sz="2400" dirty="0" err="1"/>
              <a:t>Berneses</a:t>
            </a:r>
            <a:r>
              <a:rPr lang="da-DK" sz="2400" dirty="0"/>
              <a:t> metode eller “</a:t>
            </a:r>
            <a:r>
              <a:rPr lang="da-DK" sz="2400" dirty="0" err="1"/>
              <a:t>mikrotitrering</a:t>
            </a:r>
            <a:r>
              <a:rPr lang="da-DK" sz="2400" dirty="0"/>
              <a:t>” (C)</a:t>
            </a:r>
          </a:p>
        </p:txBody>
      </p:sp>
    </p:spTree>
    <p:extLst>
      <p:ext uri="{BB962C8B-B14F-4D97-AF65-F5344CB8AC3E}">
        <p14:creationId xmlns:p14="http://schemas.microsoft.com/office/powerpoint/2010/main" val="239498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90F46C-BCDD-11E1-899F-5154E80A10BD}"/>
              </a:ext>
            </a:extLst>
          </p:cNvPr>
          <p:cNvSpPr>
            <a:spLocks noGrp="1"/>
          </p:cNvSpPr>
          <p:nvPr>
            <p:ph type="title"/>
          </p:nvPr>
        </p:nvSpPr>
        <p:spPr/>
        <p:txBody>
          <a:bodyPr/>
          <a:lstStyle/>
          <a:p>
            <a:r>
              <a:rPr lang="da-DK" dirty="0"/>
              <a:t>Ophør/</a:t>
            </a:r>
            <a:r>
              <a:rPr lang="da-DK" dirty="0" err="1"/>
              <a:t>udtrapning</a:t>
            </a:r>
            <a:endParaRPr lang="da-DK" dirty="0"/>
          </a:p>
        </p:txBody>
      </p:sp>
      <p:sp>
        <p:nvSpPr>
          <p:cNvPr id="3" name="Pladsholder til indhold 2">
            <a:extLst>
              <a:ext uri="{FF2B5EF4-FFF2-40B4-BE49-F238E27FC236}">
                <a16:creationId xmlns:a16="http://schemas.microsoft.com/office/drawing/2014/main" id="{6AD5C1B3-4073-7509-500A-A2736ADA5EF2}"/>
              </a:ext>
            </a:extLst>
          </p:cNvPr>
          <p:cNvSpPr>
            <a:spLocks noGrp="1"/>
          </p:cNvSpPr>
          <p:nvPr>
            <p:ph idx="1"/>
          </p:nvPr>
        </p:nvSpPr>
        <p:spPr/>
        <p:txBody>
          <a:bodyPr>
            <a:normAutofit/>
          </a:bodyPr>
          <a:lstStyle/>
          <a:p>
            <a:pPr marL="514350" indent="-514350">
              <a:buFont typeface="+mj-lt"/>
              <a:buAutoNum type="arabicPeriod" startAt="19"/>
            </a:pPr>
            <a:r>
              <a:rPr lang="da-DK" sz="2400" dirty="0" err="1" smtClean="0"/>
              <a:t>Opioidsubstitutionsbehandling</a:t>
            </a:r>
            <a:r>
              <a:rPr lang="da-DK" sz="2400" dirty="0" smtClean="0"/>
              <a:t> </a:t>
            </a:r>
            <a:r>
              <a:rPr lang="da-DK" sz="2400" dirty="0"/>
              <a:t>betragtes i udgangspunktet som tidsubegrænset. Hvis en patient efter en længere periode med stabil behandling (min. 12 måneder) ønsker at nedtrappe eller ophøre, skal patienten tilbydes et langsomt nedtrapningsforløb (B) </a:t>
            </a:r>
          </a:p>
        </p:txBody>
      </p:sp>
    </p:spTree>
    <p:extLst>
      <p:ext uri="{BB962C8B-B14F-4D97-AF65-F5344CB8AC3E}">
        <p14:creationId xmlns:p14="http://schemas.microsoft.com/office/powerpoint/2010/main" val="1862422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06D5F-BD2D-F3FD-6C32-9BB8B3D0B476}"/>
              </a:ext>
            </a:extLst>
          </p:cNvPr>
          <p:cNvSpPr>
            <a:spLocks noGrp="1"/>
          </p:cNvSpPr>
          <p:nvPr>
            <p:ph type="title"/>
          </p:nvPr>
        </p:nvSpPr>
        <p:spPr/>
        <p:txBody>
          <a:bodyPr>
            <a:normAutofit fontScale="90000"/>
          </a:bodyPr>
          <a:lstStyle/>
          <a:p>
            <a:r>
              <a:rPr lang="da-DK" dirty="0"/>
              <a:t>Patientsikkerhed ift. administration og udlevering samt kørsel </a:t>
            </a:r>
          </a:p>
        </p:txBody>
      </p:sp>
      <p:sp>
        <p:nvSpPr>
          <p:cNvPr id="3" name="Pladsholder til indhold 2">
            <a:extLst>
              <a:ext uri="{FF2B5EF4-FFF2-40B4-BE49-F238E27FC236}">
                <a16:creationId xmlns:a16="http://schemas.microsoft.com/office/drawing/2014/main" id="{948B25AB-0B37-673D-84D5-C1ED746FF10E}"/>
              </a:ext>
            </a:extLst>
          </p:cNvPr>
          <p:cNvSpPr>
            <a:spLocks noGrp="1"/>
          </p:cNvSpPr>
          <p:nvPr>
            <p:ph idx="1"/>
          </p:nvPr>
        </p:nvSpPr>
        <p:spPr/>
        <p:txBody>
          <a:bodyPr>
            <a:normAutofit fontScale="92500" lnSpcReduction="20000"/>
          </a:bodyPr>
          <a:lstStyle/>
          <a:p>
            <a:pPr marL="514350" indent="-514350">
              <a:buFont typeface="+mj-lt"/>
              <a:buAutoNum type="arabicPeriod" startAt="20"/>
            </a:pPr>
            <a:r>
              <a:rPr lang="da-DK" dirty="0" smtClean="0"/>
              <a:t>Individuel </a:t>
            </a:r>
            <a:r>
              <a:rPr lang="da-DK" dirty="0"/>
              <a:t>udleveringsordning af substitutionslægemiddel bør besluttes ud fra patientens brug af rusmidler, behov for behandling og rehabilitering samt risikoen for, at lægemidlet bliver tilgængeligt for 3. part (</a:t>
            </a:r>
            <a:r>
              <a:rPr lang="da-DK" dirty="0" smtClean="0"/>
              <a:t>B)</a:t>
            </a:r>
          </a:p>
          <a:p>
            <a:pPr marL="514350" indent="-514350">
              <a:buFont typeface="+mj-lt"/>
              <a:buAutoNum type="arabicPeriod" startAt="20"/>
            </a:pPr>
            <a:r>
              <a:rPr lang="da-DK" dirty="0" smtClean="0"/>
              <a:t>Kortlægning </a:t>
            </a:r>
            <a:r>
              <a:rPr lang="da-DK" dirty="0"/>
              <a:t>af patientens brug af rusmidler under substitutionsbehandling bør ske ved observation og dialog med patienten. Om urinprøver som supplement er nødvendigt, vurderes individuelt (</a:t>
            </a:r>
            <a:r>
              <a:rPr lang="da-DK" dirty="0" smtClean="0"/>
              <a:t>B)</a:t>
            </a:r>
          </a:p>
          <a:p>
            <a:pPr marL="514350" indent="-514350">
              <a:buFont typeface="+mj-lt"/>
              <a:buAutoNum type="arabicPeriod" startAt="20"/>
            </a:pPr>
            <a:r>
              <a:rPr lang="da-DK" dirty="0" smtClean="0"/>
              <a:t>Der </a:t>
            </a:r>
            <a:r>
              <a:rPr lang="da-DK" dirty="0"/>
              <a:t>skal tages stilling til lægeligt kørselsforbud ved </a:t>
            </a:r>
            <a:r>
              <a:rPr lang="da-DK" dirty="0" err="1"/>
              <a:t>nyopstartet</a:t>
            </a:r>
            <a:r>
              <a:rPr lang="da-DK" dirty="0"/>
              <a:t> eller ustabil substitutionsbehandling for </a:t>
            </a:r>
            <a:r>
              <a:rPr lang="da-DK" dirty="0" err="1"/>
              <a:t>opioidafhængige</a:t>
            </a:r>
            <a:r>
              <a:rPr lang="da-DK" dirty="0"/>
              <a:t>, og det bør overvejes, med særlig opmærksomhed på samtidig psykisk lidelse, at udstede lægeligt kørselsforbud, såfremt den kliniske tilstand tilsiger det (D) </a:t>
            </a:r>
            <a:endParaRPr lang="da-DK" b="1" dirty="0"/>
          </a:p>
        </p:txBody>
      </p:sp>
    </p:spTree>
    <p:extLst>
      <p:ext uri="{BB962C8B-B14F-4D97-AF65-F5344CB8AC3E}">
        <p14:creationId xmlns:p14="http://schemas.microsoft.com/office/powerpoint/2010/main" val="3727717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B1C8B3-93DC-2A68-97AD-7182642BD380}"/>
              </a:ext>
            </a:extLst>
          </p:cNvPr>
          <p:cNvSpPr>
            <a:spLocks noGrp="1"/>
          </p:cNvSpPr>
          <p:nvPr>
            <p:ph type="title"/>
          </p:nvPr>
        </p:nvSpPr>
        <p:spPr/>
        <p:txBody>
          <a:bodyPr>
            <a:noAutofit/>
          </a:bodyPr>
          <a:lstStyle/>
          <a:p>
            <a:r>
              <a:rPr lang="da-DK" sz="3600" dirty="0"/>
              <a:t>Antagonistbehandling ved overdosering</a:t>
            </a:r>
          </a:p>
        </p:txBody>
      </p:sp>
      <p:sp>
        <p:nvSpPr>
          <p:cNvPr id="3" name="Pladsholder til indhold 2">
            <a:extLst>
              <a:ext uri="{FF2B5EF4-FFF2-40B4-BE49-F238E27FC236}">
                <a16:creationId xmlns:a16="http://schemas.microsoft.com/office/drawing/2014/main" id="{3CE41FA5-05CE-EB67-592B-77F702BD9D1E}"/>
              </a:ext>
            </a:extLst>
          </p:cNvPr>
          <p:cNvSpPr>
            <a:spLocks noGrp="1"/>
          </p:cNvSpPr>
          <p:nvPr>
            <p:ph idx="1"/>
          </p:nvPr>
        </p:nvSpPr>
        <p:spPr/>
        <p:txBody>
          <a:bodyPr>
            <a:normAutofit/>
          </a:bodyPr>
          <a:lstStyle/>
          <a:p>
            <a:pPr marL="514350" indent="-514350">
              <a:buFont typeface="+mj-lt"/>
              <a:buAutoNum type="arabicPeriod" startAt="23"/>
            </a:pPr>
            <a:r>
              <a:rPr lang="da-DK" dirty="0" smtClean="0"/>
              <a:t>Patienter</a:t>
            </a:r>
            <a:r>
              <a:rPr lang="da-DK" dirty="0"/>
              <a:t>, der modtager substitutionsbehandling, bør tilbydes træning i håndtering af overdosering og udlevering af </a:t>
            </a:r>
            <a:r>
              <a:rPr lang="da-DK" dirty="0" err="1"/>
              <a:t>naloxon</a:t>
            </a:r>
            <a:r>
              <a:rPr lang="da-DK" dirty="0"/>
              <a:t> kits som næsespray. Personale, der varetager substitutionsbehandling, bør trænes i indgift af </a:t>
            </a:r>
            <a:r>
              <a:rPr lang="da-DK" dirty="0" err="1"/>
              <a:t>naloxon</a:t>
            </a:r>
            <a:r>
              <a:rPr lang="da-DK" dirty="0"/>
              <a:t> (</a:t>
            </a:r>
            <a:r>
              <a:rPr lang="da-DK" dirty="0" err="1"/>
              <a:t>parenteralt</a:t>
            </a:r>
            <a:r>
              <a:rPr lang="da-DK" dirty="0"/>
              <a:t> eller som næsespray) ved livstruende forgiftning med </a:t>
            </a:r>
            <a:r>
              <a:rPr lang="da-DK" dirty="0" err="1"/>
              <a:t>opioder</a:t>
            </a:r>
            <a:r>
              <a:rPr lang="da-DK" dirty="0"/>
              <a:t> (D)</a:t>
            </a:r>
          </a:p>
        </p:txBody>
      </p:sp>
    </p:spTree>
    <p:extLst>
      <p:ext uri="{BB962C8B-B14F-4D97-AF65-F5344CB8AC3E}">
        <p14:creationId xmlns:p14="http://schemas.microsoft.com/office/powerpoint/2010/main" val="1678394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051BFA-5010-BE45-18A7-CCA9BDACB8E8}"/>
              </a:ext>
            </a:extLst>
          </p:cNvPr>
          <p:cNvSpPr>
            <a:spLocks noGrp="1"/>
          </p:cNvSpPr>
          <p:nvPr>
            <p:ph type="title"/>
          </p:nvPr>
        </p:nvSpPr>
        <p:spPr/>
        <p:txBody>
          <a:bodyPr>
            <a:normAutofit fontScale="90000"/>
          </a:bodyPr>
          <a:lstStyle/>
          <a:p>
            <a:r>
              <a:rPr lang="da-DK" dirty="0"/>
              <a:t>Særlige forhold vedrørende substitutionsbehandling ved graviditet og amning </a:t>
            </a:r>
          </a:p>
        </p:txBody>
      </p:sp>
      <p:sp>
        <p:nvSpPr>
          <p:cNvPr id="3" name="Pladsholder til indhold 2">
            <a:extLst>
              <a:ext uri="{FF2B5EF4-FFF2-40B4-BE49-F238E27FC236}">
                <a16:creationId xmlns:a16="http://schemas.microsoft.com/office/drawing/2014/main" id="{9622B4AE-72A1-A37B-E27A-751566B5843E}"/>
              </a:ext>
            </a:extLst>
          </p:cNvPr>
          <p:cNvSpPr>
            <a:spLocks noGrp="1"/>
          </p:cNvSpPr>
          <p:nvPr>
            <p:ph idx="1"/>
          </p:nvPr>
        </p:nvSpPr>
        <p:spPr/>
        <p:txBody>
          <a:bodyPr/>
          <a:lstStyle/>
          <a:p>
            <a:pPr marL="514350" indent="-514350">
              <a:buFont typeface="+mj-lt"/>
              <a:buAutoNum type="arabicPeriod" startAt="24"/>
            </a:pPr>
            <a:r>
              <a:rPr lang="da-DK" dirty="0" smtClean="0"/>
              <a:t>Iværksættelse </a:t>
            </a:r>
            <a:r>
              <a:rPr lang="da-DK" dirty="0"/>
              <a:t>af substitutionsbehandling hos gravide bør overvejes at foregå under indlæggelse (</a:t>
            </a:r>
            <a:r>
              <a:rPr lang="da-DK" dirty="0" smtClean="0"/>
              <a:t>D)</a:t>
            </a:r>
          </a:p>
          <a:p>
            <a:pPr marL="514350" indent="-514350">
              <a:buFont typeface="+mj-lt"/>
              <a:buAutoNum type="arabicPeriod" startAt="24"/>
            </a:pPr>
            <a:r>
              <a:rPr lang="da-DK" dirty="0" err="1" smtClean="0"/>
              <a:t>Buprenorphin</a:t>
            </a:r>
            <a:r>
              <a:rPr lang="da-DK" dirty="0" smtClean="0"/>
              <a:t> </a:t>
            </a:r>
            <a:r>
              <a:rPr lang="da-DK" dirty="0"/>
              <a:t>anbefales som 1. valg (B) og metadon som 2. valg (</a:t>
            </a:r>
            <a:r>
              <a:rPr lang="da-DK" dirty="0" smtClean="0"/>
              <a:t>B)</a:t>
            </a:r>
          </a:p>
          <a:p>
            <a:pPr marL="514350" indent="-514350">
              <a:buFont typeface="+mj-lt"/>
              <a:buAutoNum type="arabicPeriod" startAt="24"/>
            </a:pPr>
            <a:r>
              <a:rPr lang="da-DK" dirty="0" err="1" smtClean="0"/>
              <a:t>Buprenorphin</a:t>
            </a:r>
            <a:r>
              <a:rPr lang="da-DK" dirty="0" smtClean="0"/>
              <a:t>/</a:t>
            </a:r>
            <a:r>
              <a:rPr lang="da-DK" dirty="0" err="1" smtClean="0"/>
              <a:t>naloxon</a:t>
            </a:r>
            <a:r>
              <a:rPr lang="da-DK" dirty="0" smtClean="0"/>
              <a:t> </a:t>
            </a:r>
            <a:r>
              <a:rPr lang="da-DK" dirty="0"/>
              <a:t>bør ikke anvendes (</a:t>
            </a:r>
            <a:r>
              <a:rPr lang="da-DK" dirty="0" smtClean="0"/>
              <a:t>B)</a:t>
            </a:r>
          </a:p>
          <a:p>
            <a:pPr marL="514350" indent="-514350">
              <a:buFont typeface="+mj-lt"/>
              <a:buAutoNum type="arabicPeriod" startAt="24"/>
            </a:pPr>
            <a:r>
              <a:rPr lang="da-DK" dirty="0" smtClean="0"/>
              <a:t>Efter </a:t>
            </a:r>
            <a:r>
              <a:rPr lang="da-DK" dirty="0"/>
              <a:t>fødslen opfordres moderen til at amme, såfremt hun ikke har et forbrug af euforiserende stoffer (D)</a:t>
            </a:r>
          </a:p>
        </p:txBody>
      </p:sp>
    </p:spTree>
    <p:extLst>
      <p:ext uri="{BB962C8B-B14F-4D97-AF65-F5344CB8AC3E}">
        <p14:creationId xmlns:p14="http://schemas.microsoft.com/office/powerpoint/2010/main" val="4039120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B40E31-DDDD-2D42-2DFA-3C22934744DE}"/>
              </a:ext>
            </a:extLst>
          </p:cNvPr>
          <p:cNvSpPr>
            <a:spLocks noGrp="1"/>
          </p:cNvSpPr>
          <p:nvPr>
            <p:ph type="title"/>
          </p:nvPr>
        </p:nvSpPr>
        <p:spPr/>
        <p:txBody>
          <a:bodyPr/>
          <a:lstStyle/>
          <a:p>
            <a:r>
              <a:rPr lang="da-DK" dirty="0" smtClean="0"/>
              <a:t>Spørgsmål?</a:t>
            </a:r>
            <a:endParaRPr lang="da-DK" dirty="0"/>
          </a:p>
        </p:txBody>
      </p:sp>
      <p:sp>
        <p:nvSpPr>
          <p:cNvPr id="3" name="Pladsholder til indhold 2">
            <a:extLst>
              <a:ext uri="{FF2B5EF4-FFF2-40B4-BE49-F238E27FC236}">
                <a16:creationId xmlns:a16="http://schemas.microsoft.com/office/drawing/2014/main" id="{A8F72391-2A6A-0023-508F-61A606108144}"/>
              </a:ext>
            </a:extLst>
          </p:cNvPr>
          <p:cNvSpPr>
            <a:spLocks noGrp="1"/>
          </p:cNvSpPr>
          <p:nvPr>
            <p:ph idx="1"/>
          </p:nvPr>
        </p:nvSpPr>
        <p:spPr/>
        <p:txBody>
          <a:bodyPr>
            <a:normAutofit fontScale="92500" lnSpcReduction="10000"/>
          </a:bodyPr>
          <a:lstStyle/>
          <a:p>
            <a:r>
              <a:rPr lang="da-DK" dirty="0"/>
              <a:t>Kriterier for </a:t>
            </a:r>
            <a:r>
              <a:rPr lang="da-DK" dirty="0" err="1"/>
              <a:t>opioidsubstitutionsbehandling</a:t>
            </a:r>
            <a:endParaRPr lang="da-DK" dirty="0"/>
          </a:p>
          <a:p>
            <a:r>
              <a:rPr lang="da-DK" dirty="0"/>
              <a:t>Præparatvalg</a:t>
            </a:r>
          </a:p>
          <a:p>
            <a:r>
              <a:rPr lang="da-DK" dirty="0"/>
              <a:t>Iværksættelse af substitutionsbehandling</a:t>
            </a:r>
          </a:p>
          <a:p>
            <a:r>
              <a:rPr lang="da-DK" dirty="0"/>
              <a:t>Vedligeholdelsesfasen</a:t>
            </a:r>
          </a:p>
          <a:p>
            <a:r>
              <a:rPr lang="da-DK" dirty="0"/>
              <a:t>Skift af præparat</a:t>
            </a:r>
          </a:p>
          <a:p>
            <a:r>
              <a:rPr lang="da-DK" dirty="0"/>
              <a:t>Ophør/</a:t>
            </a:r>
            <a:r>
              <a:rPr lang="da-DK" dirty="0" err="1"/>
              <a:t>udtrapning</a:t>
            </a:r>
            <a:endParaRPr lang="da-DK" dirty="0"/>
          </a:p>
          <a:p>
            <a:r>
              <a:rPr lang="da-DK" dirty="0"/>
              <a:t>Patientsikkerhed ift. administration og udlevering samt kørsel</a:t>
            </a:r>
          </a:p>
          <a:p>
            <a:r>
              <a:rPr lang="da-DK" dirty="0"/>
              <a:t>Antagonistbehandling ved overdosering</a:t>
            </a:r>
          </a:p>
          <a:p>
            <a:r>
              <a:rPr lang="da-DK" dirty="0"/>
              <a:t>Særlige forhold vedrørende substitutionsbehandling ved graviditet og </a:t>
            </a:r>
            <a:r>
              <a:rPr lang="da-DK" dirty="0" smtClean="0"/>
              <a:t>amning</a:t>
            </a:r>
            <a:endParaRPr lang="nb-NO" dirty="0"/>
          </a:p>
        </p:txBody>
      </p:sp>
    </p:spTree>
    <p:extLst>
      <p:ext uri="{BB962C8B-B14F-4D97-AF65-F5344CB8AC3E}">
        <p14:creationId xmlns:p14="http://schemas.microsoft.com/office/powerpoint/2010/main" val="540353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F4016-3AFD-E1B0-C71D-A273E4970822}"/>
              </a:ext>
            </a:extLst>
          </p:cNvPr>
          <p:cNvSpPr>
            <a:spLocks noGrp="1"/>
          </p:cNvSpPr>
          <p:nvPr>
            <p:ph type="title"/>
          </p:nvPr>
        </p:nvSpPr>
        <p:spPr/>
        <p:txBody>
          <a:bodyPr/>
          <a:lstStyle/>
          <a:p>
            <a:r>
              <a:rPr lang="da-DK" dirty="0"/>
              <a:t>Om dagens webinar</a:t>
            </a:r>
          </a:p>
        </p:txBody>
      </p:sp>
      <p:sp>
        <p:nvSpPr>
          <p:cNvPr id="3" name="Pladsholder til indhold 2">
            <a:extLst>
              <a:ext uri="{FF2B5EF4-FFF2-40B4-BE49-F238E27FC236}">
                <a16:creationId xmlns:a16="http://schemas.microsoft.com/office/drawing/2014/main" id="{C1E0B261-66B7-5C3F-EB06-5BB67BDFBAA8}"/>
              </a:ext>
            </a:extLst>
          </p:cNvPr>
          <p:cNvSpPr>
            <a:spLocks noGrp="1"/>
          </p:cNvSpPr>
          <p:nvPr>
            <p:ph idx="1"/>
          </p:nvPr>
        </p:nvSpPr>
        <p:spPr/>
        <p:txBody>
          <a:bodyPr/>
          <a:lstStyle/>
          <a:p>
            <a:r>
              <a:rPr lang="da-DK" dirty="0">
                <a:latin typeface="Roboto" panose="02000000000000000000"/>
              </a:rPr>
              <a:t>Repræsentanter fra DMPG </a:t>
            </a:r>
            <a:r>
              <a:rPr lang="da-DK" dirty="0" smtClean="0">
                <a:latin typeface="Roboto" panose="02000000000000000000"/>
              </a:rPr>
              <a:t>Rusmidler og psykiatri</a:t>
            </a:r>
            <a:r>
              <a:rPr lang="da-DK" dirty="0" smtClean="0">
                <a:latin typeface="Roboto" panose="02000000000000000000"/>
              </a:rPr>
              <a:t>:</a:t>
            </a:r>
            <a:endParaRPr lang="da-DK" dirty="0">
              <a:latin typeface="Roboto" panose="02000000000000000000"/>
            </a:endParaRPr>
          </a:p>
          <a:p>
            <a:pPr lvl="1"/>
            <a:r>
              <a:rPr lang="da-DK" dirty="0"/>
              <a:t>Signe Wegmann </a:t>
            </a:r>
            <a:r>
              <a:rPr lang="da-DK" dirty="0" smtClean="0"/>
              <a:t>Düring</a:t>
            </a:r>
          </a:p>
          <a:p>
            <a:pPr lvl="1"/>
            <a:r>
              <a:rPr lang="da-DK" dirty="0"/>
              <a:t>Mille Kjær </a:t>
            </a:r>
            <a:r>
              <a:rPr lang="da-DK" dirty="0" smtClean="0"/>
              <a:t>Sørensen</a:t>
            </a:r>
          </a:p>
          <a:p>
            <a:pPr lvl="1"/>
            <a:r>
              <a:rPr lang="da-DK" dirty="0"/>
              <a:t>Haneen Suleiman</a:t>
            </a:r>
            <a:endParaRPr lang="da-DK" dirty="0" smtClean="0"/>
          </a:p>
          <a:p>
            <a:pPr lvl="1"/>
            <a:r>
              <a:rPr lang="da-DK" dirty="0" smtClean="0"/>
              <a:t>Anders Fink-Jensen</a:t>
            </a:r>
          </a:p>
          <a:p>
            <a:pPr lvl="1"/>
            <a:r>
              <a:rPr lang="da-DK" dirty="0" smtClean="0"/>
              <a:t>Ole Schjerning</a:t>
            </a:r>
          </a:p>
          <a:p>
            <a:r>
              <a:rPr lang="da-DK" dirty="0" smtClean="0">
                <a:latin typeface="Roboto" panose="02000000000000000000" pitchFamily="2" charset="0"/>
              </a:rPr>
              <a:t>Præsentation </a:t>
            </a:r>
            <a:r>
              <a:rPr lang="da-DK" dirty="0">
                <a:latin typeface="Roboto" panose="02000000000000000000" pitchFamily="2" charset="0"/>
              </a:rPr>
              <a:t>af retningslinjen </a:t>
            </a:r>
            <a:r>
              <a:rPr lang="da-DK" dirty="0" smtClean="0">
                <a:latin typeface="Roboto" panose="02000000000000000000" pitchFamily="2" charset="0"/>
              </a:rPr>
              <a:t>(ca. 25 </a:t>
            </a:r>
            <a:r>
              <a:rPr lang="da-DK" dirty="0">
                <a:latin typeface="Roboto" panose="02000000000000000000" pitchFamily="2" charset="0"/>
              </a:rPr>
              <a:t>min)</a:t>
            </a:r>
          </a:p>
          <a:p>
            <a:r>
              <a:rPr lang="da-DK" b="0" i="0" dirty="0" smtClean="0">
                <a:effectLst/>
                <a:latin typeface="Roboto" panose="02000000000000000000" pitchFamily="2" charset="0"/>
              </a:rPr>
              <a:t>Mulighed for spørgsmål (ca. </a:t>
            </a:r>
            <a:r>
              <a:rPr lang="da-DK" dirty="0" smtClean="0">
                <a:latin typeface="Roboto" panose="02000000000000000000" pitchFamily="2" charset="0"/>
              </a:rPr>
              <a:t>35</a:t>
            </a:r>
            <a:r>
              <a:rPr lang="da-DK" b="0" i="0" dirty="0" smtClean="0">
                <a:effectLst/>
                <a:latin typeface="Roboto" panose="02000000000000000000" pitchFamily="2" charset="0"/>
              </a:rPr>
              <a:t> </a:t>
            </a:r>
            <a:r>
              <a:rPr lang="da-DK" b="0" i="0" dirty="0">
                <a:effectLst/>
                <a:latin typeface="Roboto" panose="02000000000000000000" pitchFamily="2" charset="0"/>
              </a:rPr>
              <a:t>min</a:t>
            </a:r>
            <a:r>
              <a:rPr lang="da-DK" b="0" i="0" dirty="0" smtClean="0">
                <a:effectLst/>
                <a:latin typeface="Roboto" panose="02000000000000000000" pitchFamily="2" charset="0"/>
              </a:rPr>
              <a:t>)</a:t>
            </a:r>
            <a:endParaRPr lang="da-DK" b="0" i="0" dirty="0">
              <a:effectLst/>
              <a:latin typeface="Roboto" panose="02000000000000000000" pitchFamily="2" charset="0"/>
            </a:endParaRPr>
          </a:p>
        </p:txBody>
      </p:sp>
    </p:spTree>
    <p:extLst>
      <p:ext uri="{BB962C8B-B14F-4D97-AF65-F5344CB8AC3E}">
        <p14:creationId xmlns:p14="http://schemas.microsoft.com/office/powerpoint/2010/main" val="929646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02A384-708E-0064-AB42-EF9F25FC1D14}"/>
              </a:ext>
            </a:extLst>
          </p:cNvPr>
          <p:cNvSpPr>
            <a:spLocks noGrp="1"/>
          </p:cNvSpPr>
          <p:nvPr>
            <p:ph type="title"/>
          </p:nvPr>
        </p:nvSpPr>
        <p:spPr/>
        <p:txBody>
          <a:bodyPr/>
          <a:lstStyle/>
          <a:p>
            <a:r>
              <a:rPr lang="da-DK" dirty="0"/>
              <a:t>Om </a:t>
            </a:r>
            <a:r>
              <a:rPr lang="da-DK" dirty="0" err="1"/>
              <a:t>DMPG’erne</a:t>
            </a:r>
            <a:endParaRPr lang="da-DK" dirty="0"/>
          </a:p>
        </p:txBody>
      </p:sp>
      <p:sp>
        <p:nvSpPr>
          <p:cNvPr id="3" name="Pladsholder til indhold 2">
            <a:extLst>
              <a:ext uri="{FF2B5EF4-FFF2-40B4-BE49-F238E27FC236}">
                <a16:creationId xmlns:a16="http://schemas.microsoft.com/office/drawing/2014/main" id="{8F663100-9028-4D8E-2F50-FDB28897153B}"/>
              </a:ext>
            </a:extLst>
          </p:cNvPr>
          <p:cNvSpPr>
            <a:spLocks noGrp="1"/>
          </p:cNvSpPr>
          <p:nvPr>
            <p:ph idx="1"/>
          </p:nvPr>
        </p:nvSpPr>
        <p:spPr/>
        <p:txBody>
          <a:bodyPr>
            <a:normAutofit fontScale="92500" lnSpcReduction="20000"/>
          </a:bodyPr>
          <a:lstStyle/>
          <a:p>
            <a:r>
              <a:rPr lang="da-DK" dirty="0"/>
              <a:t>Danske Multidisciplinære Psykiatri Grupper</a:t>
            </a:r>
          </a:p>
          <a:p>
            <a:r>
              <a:rPr lang="da-DK" dirty="0"/>
              <a:t>Nedsat af </a:t>
            </a:r>
            <a:r>
              <a:rPr lang="da-DK" dirty="0" smtClean="0"/>
              <a:t>psykiatridirektørkredsen/Regionerne</a:t>
            </a:r>
          </a:p>
          <a:p>
            <a:pPr lvl="1"/>
            <a:r>
              <a:rPr lang="da-DK" dirty="0" smtClean="0"/>
              <a:t>Formål: Løft af den faglige k</a:t>
            </a:r>
            <a:r>
              <a:rPr lang="da-DK" dirty="0" smtClean="0"/>
              <a:t>valitet og sikre af ensartet behandling nationalt.</a:t>
            </a:r>
            <a:endParaRPr lang="da-DK" dirty="0"/>
          </a:p>
          <a:p>
            <a:r>
              <a:rPr lang="da-DK" dirty="0"/>
              <a:t>F</a:t>
            </a:r>
            <a:r>
              <a:rPr lang="da-DK" dirty="0" smtClean="0"/>
              <a:t>orbindelse med databaserne under Sundhedsvæsenets Kvalitetsinstitut (tidl. RKKP)</a:t>
            </a:r>
            <a:endParaRPr lang="da-DK" dirty="0"/>
          </a:p>
          <a:p>
            <a:r>
              <a:rPr lang="da-DK" dirty="0"/>
              <a:t>Inspireret af </a:t>
            </a:r>
            <a:r>
              <a:rPr lang="da-DK" dirty="0" smtClean="0"/>
              <a:t>De </a:t>
            </a:r>
            <a:r>
              <a:rPr lang="da-DK" dirty="0"/>
              <a:t>M</a:t>
            </a:r>
            <a:r>
              <a:rPr lang="da-DK" dirty="0" smtClean="0"/>
              <a:t>ultidisciplinære Cancer Grupper (DMCG)</a:t>
            </a:r>
            <a:endParaRPr lang="da-DK" dirty="0"/>
          </a:p>
          <a:p>
            <a:r>
              <a:rPr lang="da-DK" dirty="0" smtClean="0"/>
              <a:t>Foreløbigt er følgende </a:t>
            </a:r>
            <a:r>
              <a:rPr lang="da-DK" dirty="0" err="1" smtClean="0"/>
              <a:t>DMPG’er</a:t>
            </a:r>
            <a:r>
              <a:rPr lang="da-DK" dirty="0" smtClean="0"/>
              <a:t> etableret:</a:t>
            </a:r>
            <a:endParaRPr lang="da-DK" dirty="0"/>
          </a:p>
          <a:p>
            <a:pPr lvl="1"/>
            <a:r>
              <a:rPr lang="da-DK" dirty="0"/>
              <a:t>ADHD</a:t>
            </a:r>
          </a:p>
          <a:p>
            <a:pPr lvl="1"/>
            <a:r>
              <a:rPr lang="da-DK" dirty="0"/>
              <a:t>Bipolar</a:t>
            </a:r>
          </a:p>
          <a:p>
            <a:pPr lvl="1"/>
            <a:r>
              <a:rPr lang="da-DK" dirty="0"/>
              <a:t>Depression</a:t>
            </a:r>
          </a:p>
          <a:p>
            <a:pPr lvl="1"/>
            <a:r>
              <a:rPr lang="da-DK" dirty="0"/>
              <a:t>Skizofreni</a:t>
            </a:r>
          </a:p>
          <a:p>
            <a:pPr lvl="1"/>
            <a:r>
              <a:rPr lang="da-DK" dirty="0" smtClean="0"/>
              <a:t>Rusmidler </a:t>
            </a:r>
            <a:r>
              <a:rPr lang="da-DK" dirty="0"/>
              <a:t>og </a:t>
            </a:r>
            <a:r>
              <a:rPr lang="da-DK" dirty="0" smtClean="0"/>
              <a:t>psykiatri</a:t>
            </a:r>
            <a:endParaRPr lang="da-DK" dirty="0"/>
          </a:p>
        </p:txBody>
      </p:sp>
    </p:spTree>
    <p:extLst>
      <p:ext uri="{BB962C8B-B14F-4D97-AF65-F5344CB8AC3E}">
        <p14:creationId xmlns:p14="http://schemas.microsoft.com/office/powerpoint/2010/main" val="614359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CF92A5-DE31-0D5F-C19A-C3993805DFE7}"/>
              </a:ext>
            </a:extLst>
          </p:cNvPr>
          <p:cNvSpPr>
            <a:spLocks noGrp="1"/>
          </p:cNvSpPr>
          <p:nvPr>
            <p:ph type="title"/>
          </p:nvPr>
        </p:nvSpPr>
        <p:spPr/>
        <p:txBody>
          <a:bodyPr/>
          <a:lstStyle/>
          <a:p>
            <a:r>
              <a:rPr lang="da-DK" dirty="0"/>
              <a:t>Om retningslinjen</a:t>
            </a:r>
          </a:p>
        </p:txBody>
      </p:sp>
      <p:sp>
        <p:nvSpPr>
          <p:cNvPr id="3" name="Pladsholder til indhold 2">
            <a:extLst>
              <a:ext uri="{FF2B5EF4-FFF2-40B4-BE49-F238E27FC236}">
                <a16:creationId xmlns:a16="http://schemas.microsoft.com/office/drawing/2014/main" id="{B0BC9A51-1846-B349-A623-63BAE2087D34}"/>
              </a:ext>
            </a:extLst>
          </p:cNvPr>
          <p:cNvSpPr>
            <a:spLocks noGrp="1"/>
          </p:cNvSpPr>
          <p:nvPr>
            <p:ph idx="1"/>
          </p:nvPr>
        </p:nvSpPr>
        <p:spPr/>
        <p:txBody>
          <a:bodyPr>
            <a:normAutofit fontScale="92500" lnSpcReduction="20000"/>
          </a:bodyPr>
          <a:lstStyle/>
          <a:p>
            <a:r>
              <a:rPr lang="da-DK" dirty="0"/>
              <a:t>Målgruppe: </a:t>
            </a:r>
            <a:r>
              <a:rPr lang="da-DK" dirty="0"/>
              <a:t>K</a:t>
            </a:r>
            <a:r>
              <a:rPr lang="da-DK" dirty="0" smtClean="0"/>
              <a:t>linisk </a:t>
            </a:r>
            <a:r>
              <a:rPr lang="da-DK" dirty="0"/>
              <a:t>arbejdende sundhedsprofessionelle i det regionale psykiatriske behandlingssystem</a:t>
            </a:r>
            <a:endParaRPr lang="da-DK" dirty="0" smtClean="0"/>
          </a:p>
          <a:p>
            <a:r>
              <a:rPr lang="da-DK" dirty="0" smtClean="0"/>
              <a:t>27 </a:t>
            </a:r>
            <a:r>
              <a:rPr lang="da-DK" dirty="0"/>
              <a:t>anbefalinger:</a:t>
            </a:r>
          </a:p>
          <a:p>
            <a:pPr lvl="1"/>
            <a:r>
              <a:rPr lang="da-DK" dirty="0" smtClean="0"/>
              <a:t>Kriterier </a:t>
            </a:r>
            <a:r>
              <a:rPr lang="da-DK" dirty="0"/>
              <a:t>for </a:t>
            </a:r>
            <a:r>
              <a:rPr lang="da-DK" dirty="0" err="1" smtClean="0"/>
              <a:t>opioidsubstitutionsbehandling</a:t>
            </a:r>
            <a:endParaRPr lang="da-DK" dirty="0" smtClean="0"/>
          </a:p>
          <a:p>
            <a:pPr lvl="1"/>
            <a:r>
              <a:rPr lang="da-DK" dirty="0" smtClean="0"/>
              <a:t>Præparatvalg</a:t>
            </a:r>
          </a:p>
          <a:p>
            <a:pPr lvl="1"/>
            <a:r>
              <a:rPr lang="da-DK" dirty="0"/>
              <a:t>Iværksættelse af </a:t>
            </a:r>
            <a:r>
              <a:rPr lang="da-DK" dirty="0" smtClean="0"/>
              <a:t>substitutionsbehandling</a:t>
            </a:r>
          </a:p>
          <a:p>
            <a:pPr lvl="1"/>
            <a:r>
              <a:rPr lang="da-DK" dirty="0" smtClean="0"/>
              <a:t>Vedligeholdelsesfasen</a:t>
            </a:r>
          </a:p>
          <a:p>
            <a:pPr lvl="1"/>
            <a:r>
              <a:rPr lang="da-DK" dirty="0"/>
              <a:t>Skift af </a:t>
            </a:r>
            <a:r>
              <a:rPr lang="da-DK" dirty="0" smtClean="0"/>
              <a:t>præparat</a:t>
            </a:r>
          </a:p>
          <a:p>
            <a:pPr lvl="1"/>
            <a:r>
              <a:rPr lang="da-DK" dirty="0" smtClean="0"/>
              <a:t>Ophør/</a:t>
            </a:r>
            <a:r>
              <a:rPr lang="da-DK" dirty="0" err="1" smtClean="0"/>
              <a:t>udtrapning</a:t>
            </a:r>
            <a:endParaRPr lang="da-DK" dirty="0" smtClean="0"/>
          </a:p>
          <a:p>
            <a:pPr lvl="1"/>
            <a:r>
              <a:rPr lang="da-DK" dirty="0"/>
              <a:t>Patientsikkerhed ift. administration og udlevering samt </a:t>
            </a:r>
            <a:r>
              <a:rPr lang="da-DK" dirty="0" smtClean="0"/>
              <a:t>kørsel</a:t>
            </a:r>
          </a:p>
          <a:p>
            <a:pPr lvl="1"/>
            <a:r>
              <a:rPr lang="da-DK" dirty="0"/>
              <a:t>Antagonistbehandling ved </a:t>
            </a:r>
            <a:r>
              <a:rPr lang="da-DK" dirty="0" smtClean="0"/>
              <a:t>overdosering</a:t>
            </a:r>
          </a:p>
          <a:p>
            <a:pPr lvl="1"/>
            <a:r>
              <a:rPr lang="da-DK" dirty="0"/>
              <a:t>Særlige forhold vedrørende substitutionsbehandling ved graviditet og amning</a:t>
            </a:r>
            <a:endParaRPr lang="nb-NO" dirty="0"/>
          </a:p>
          <a:p>
            <a:r>
              <a:rPr lang="nb-NO" dirty="0"/>
              <a:t>Quickguide</a:t>
            </a:r>
            <a:endParaRPr lang="da-DK" dirty="0"/>
          </a:p>
        </p:txBody>
      </p:sp>
    </p:spTree>
    <p:extLst>
      <p:ext uri="{BB962C8B-B14F-4D97-AF65-F5344CB8AC3E}">
        <p14:creationId xmlns:p14="http://schemas.microsoft.com/office/powerpoint/2010/main" val="3261407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9A1019-E98D-FE5B-24FF-A8D73E563382}"/>
              </a:ext>
            </a:extLst>
          </p:cNvPr>
          <p:cNvSpPr>
            <a:spLocks noGrp="1"/>
          </p:cNvSpPr>
          <p:nvPr>
            <p:ph type="title"/>
          </p:nvPr>
        </p:nvSpPr>
        <p:spPr/>
        <p:txBody>
          <a:bodyPr/>
          <a:lstStyle/>
          <a:p>
            <a:r>
              <a:rPr lang="da-DK" dirty="0"/>
              <a:t>Medlemmer af forfattergruppen</a:t>
            </a:r>
          </a:p>
        </p:txBody>
      </p:sp>
      <p:sp>
        <p:nvSpPr>
          <p:cNvPr id="3" name="Pladsholder til indhold 2">
            <a:extLst>
              <a:ext uri="{FF2B5EF4-FFF2-40B4-BE49-F238E27FC236}">
                <a16:creationId xmlns:a16="http://schemas.microsoft.com/office/drawing/2014/main" id="{0489EAE0-D2D3-6B1F-D0CD-CF404AB56B07}"/>
              </a:ext>
            </a:extLst>
          </p:cNvPr>
          <p:cNvSpPr>
            <a:spLocks noGrp="1"/>
          </p:cNvSpPr>
          <p:nvPr>
            <p:ph idx="1"/>
          </p:nvPr>
        </p:nvSpPr>
        <p:spPr/>
        <p:txBody>
          <a:bodyPr>
            <a:normAutofit fontScale="77500" lnSpcReduction="20000"/>
          </a:bodyPr>
          <a:lstStyle/>
          <a:p>
            <a:r>
              <a:rPr lang="da-DK" dirty="0"/>
              <a:t>Anders Fink-Jensen, speciallæge i psykiatri, professor, overlæge, dr.med., Psykiatrisk Center København. </a:t>
            </a:r>
            <a:r>
              <a:rPr lang="da-DK" dirty="0" smtClean="0"/>
              <a:t>(</a:t>
            </a:r>
            <a:r>
              <a:rPr lang="da-DK" dirty="0"/>
              <a:t>medformand for </a:t>
            </a:r>
            <a:r>
              <a:rPr lang="da-DK" dirty="0" smtClean="0"/>
              <a:t>arbejdsgruppen)</a:t>
            </a:r>
          </a:p>
          <a:p>
            <a:r>
              <a:rPr lang="da-DK" dirty="0" smtClean="0"/>
              <a:t>Lone </a:t>
            </a:r>
            <a:r>
              <a:rPr lang="da-DK" dirty="0"/>
              <a:t>Baandrup, speciallæge i psykiatri, cheflæge, ph.d., dr.med., Psykiatrisk Center København. </a:t>
            </a:r>
            <a:r>
              <a:rPr lang="da-DK" dirty="0" smtClean="0"/>
              <a:t>(</a:t>
            </a:r>
            <a:r>
              <a:rPr lang="da-DK" dirty="0"/>
              <a:t>medformand for </a:t>
            </a:r>
            <a:r>
              <a:rPr lang="da-DK" dirty="0" smtClean="0"/>
              <a:t>arbejdsgruppen)</a:t>
            </a:r>
          </a:p>
          <a:p>
            <a:r>
              <a:rPr lang="da-DK" dirty="0" smtClean="0"/>
              <a:t>Maria </a:t>
            </a:r>
            <a:r>
              <a:rPr lang="da-DK" dirty="0"/>
              <a:t>Fournais Langschwager, speciallæge i samfundsmedicin, behandlingsansvarlig overlæge, Rusmiddelcenter Aarhus. </a:t>
            </a:r>
            <a:endParaRPr lang="da-DK" dirty="0" smtClean="0"/>
          </a:p>
          <a:p>
            <a:r>
              <a:rPr lang="da-DK" dirty="0" smtClean="0"/>
              <a:t>Ole </a:t>
            </a:r>
            <a:r>
              <a:rPr lang="da-DK" dirty="0"/>
              <a:t>Schjerning, speciallæge i psykiatri, </a:t>
            </a:r>
            <a:r>
              <a:rPr lang="da-DK" dirty="0" smtClean="0"/>
              <a:t>overlæge, ph.d., </a:t>
            </a:r>
            <a:r>
              <a:rPr lang="da-DK" dirty="0"/>
              <a:t>Psykiatrien i Region Syddanmark, </a:t>
            </a:r>
            <a:r>
              <a:rPr lang="da-DK" dirty="0" err="1"/>
              <a:t>Retspsykiatrisk</a:t>
            </a:r>
            <a:r>
              <a:rPr lang="da-DK" dirty="0"/>
              <a:t> Afdeling Middelfart. </a:t>
            </a:r>
            <a:endParaRPr lang="da-DK" dirty="0" smtClean="0"/>
          </a:p>
          <a:p>
            <a:r>
              <a:rPr lang="da-DK" dirty="0" smtClean="0"/>
              <a:t>Lene </a:t>
            </a:r>
            <a:r>
              <a:rPr lang="da-DK" dirty="0"/>
              <a:t>Caspersen, speciallæge i almen medicin, socialoverlæge, Københavns Kommune. </a:t>
            </a:r>
            <a:endParaRPr lang="da-DK" dirty="0" smtClean="0"/>
          </a:p>
          <a:p>
            <a:r>
              <a:rPr lang="da-DK" dirty="0" smtClean="0"/>
              <a:t>Mille </a:t>
            </a:r>
            <a:r>
              <a:rPr lang="da-DK" dirty="0"/>
              <a:t>Kjær Sørensen, speciallæge i psykiatri, afdelingslæge, Psykiatrien Aarhus Universitetshospital. </a:t>
            </a:r>
            <a:endParaRPr lang="da-DK" dirty="0" smtClean="0"/>
          </a:p>
          <a:p>
            <a:r>
              <a:rPr lang="da-DK" dirty="0" smtClean="0"/>
              <a:t>Signe </a:t>
            </a:r>
            <a:r>
              <a:rPr lang="da-DK" dirty="0"/>
              <a:t>Wegmann Düring, speciallæge i psykiatri, overlæge ph.d., forskningslektor, Psykiatrien i Region Sjælland, Psykiatriens Forskningsenhed. </a:t>
            </a:r>
            <a:endParaRPr lang="da-DK" dirty="0" smtClean="0"/>
          </a:p>
          <a:p>
            <a:r>
              <a:rPr lang="da-DK" dirty="0" smtClean="0"/>
              <a:t>Haneen </a:t>
            </a:r>
            <a:r>
              <a:rPr lang="da-DK" dirty="0"/>
              <a:t>Suleiman, læge, Foreningen af yngre psykiatere</a:t>
            </a:r>
            <a:r>
              <a:rPr lang="da-DK" dirty="0" smtClean="0"/>
              <a:t>.</a:t>
            </a:r>
            <a:endParaRPr lang="da-DK" dirty="0"/>
          </a:p>
        </p:txBody>
      </p:sp>
    </p:spTree>
    <p:extLst>
      <p:ext uri="{BB962C8B-B14F-4D97-AF65-F5344CB8AC3E}">
        <p14:creationId xmlns:p14="http://schemas.microsoft.com/office/powerpoint/2010/main" val="2041133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1E225-A678-C20A-2411-26CEC2A11690}"/>
              </a:ext>
            </a:extLst>
          </p:cNvPr>
          <p:cNvSpPr>
            <a:spLocks noGrp="1"/>
          </p:cNvSpPr>
          <p:nvPr>
            <p:ph type="title"/>
          </p:nvPr>
        </p:nvSpPr>
        <p:spPr/>
        <p:txBody>
          <a:bodyPr/>
          <a:lstStyle/>
          <a:p>
            <a:r>
              <a:rPr lang="da-DK" dirty="0"/>
              <a:t>Metode</a:t>
            </a:r>
          </a:p>
        </p:txBody>
      </p:sp>
      <p:sp>
        <p:nvSpPr>
          <p:cNvPr id="3" name="Pladsholder til indhold 2">
            <a:extLst>
              <a:ext uri="{FF2B5EF4-FFF2-40B4-BE49-F238E27FC236}">
                <a16:creationId xmlns:a16="http://schemas.microsoft.com/office/drawing/2014/main" id="{D2B24C61-5B5C-3898-AA80-9CE442351EAF}"/>
              </a:ext>
            </a:extLst>
          </p:cNvPr>
          <p:cNvSpPr>
            <a:spLocks noGrp="1"/>
          </p:cNvSpPr>
          <p:nvPr>
            <p:ph idx="1"/>
          </p:nvPr>
        </p:nvSpPr>
        <p:spPr/>
        <p:txBody>
          <a:bodyPr/>
          <a:lstStyle/>
          <a:p>
            <a:r>
              <a:rPr lang="da-DK" dirty="0"/>
              <a:t>Litteratursøgningen til denne kliniske retningslinje er foretaget i perioden 1. juni 2024 - 8. juli </a:t>
            </a:r>
            <a:r>
              <a:rPr lang="da-DK" dirty="0" smtClean="0"/>
              <a:t>2024.</a:t>
            </a:r>
          </a:p>
          <a:p>
            <a:pPr lvl="1"/>
            <a:r>
              <a:rPr lang="da-DK" dirty="0" smtClean="0"/>
              <a:t>Der </a:t>
            </a:r>
            <a:r>
              <a:rPr lang="da-DK" dirty="0"/>
              <a:t>er foretaget to systematiske </a:t>
            </a:r>
            <a:r>
              <a:rPr lang="da-DK" dirty="0" smtClean="0"/>
              <a:t>litteratursøgninger:</a:t>
            </a:r>
          </a:p>
          <a:p>
            <a:pPr marL="1371600" lvl="2" indent="-457200">
              <a:buAutoNum type="arabicParenR"/>
            </a:pPr>
            <a:r>
              <a:rPr lang="da-DK" dirty="0" smtClean="0"/>
              <a:t>En </a:t>
            </a:r>
            <a:r>
              <a:rPr lang="da-DK" dirty="0"/>
              <a:t>søgning efter kliniske retningslinjer fra 2014 til 1. juni 2024 </a:t>
            </a:r>
            <a:r>
              <a:rPr lang="da-DK" dirty="0" smtClean="0"/>
              <a:t>og</a:t>
            </a:r>
          </a:p>
          <a:p>
            <a:pPr marL="1371600" lvl="2" indent="-457200">
              <a:buAutoNum type="arabicParenR"/>
            </a:pPr>
            <a:r>
              <a:rPr lang="da-DK" dirty="0" smtClean="0"/>
              <a:t>En </a:t>
            </a:r>
            <a:r>
              <a:rPr lang="da-DK" dirty="0"/>
              <a:t>søgning efter sekundærlitteratur (systematiske </a:t>
            </a:r>
            <a:r>
              <a:rPr lang="da-DK" dirty="0" err="1"/>
              <a:t>reviews</a:t>
            </a:r>
            <a:r>
              <a:rPr lang="da-DK" dirty="0"/>
              <a:t> og metaanalyser) om </a:t>
            </a:r>
            <a:r>
              <a:rPr lang="da-DK" dirty="0" err="1"/>
              <a:t>mikrodosering</a:t>
            </a:r>
            <a:r>
              <a:rPr lang="da-DK" dirty="0"/>
              <a:t> fra 2014 til 8. juli 2024, da dette emne ikke blev belyst i de fremsøgte </a:t>
            </a:r>
            <a:r>
              <a:rPr lang="da-DK" dirty="0" smtClean="0"/>
              <a:t>retningslinjer.</a:t>
            </a:r>
          </a:p>
          <a:p>
            <a:pPr lvl="1"/>
            <a:r>
              <a:rPr lang="da-DK" dirty="0" smtClean="0"/>
              <a:t>Søgestrategier </a:t>
            </a:r>
            <a:r>
              <a:rPr lang="da-DK" dirty="0"/>
              <a:t>fremgår af bilag </a:t>
            </a:r>
            <a:r>
              <a:rPr lang="da-DK" dirty="0" smtClean="0"/>
              <a:t>1</a:t>
            </a:r>
          </a:p>
          <a:p>
            <a:pPr lvl="1"/>
            <a:r>
              <a:rPr lang="da-DK" dirty="0" smtClean="0"/>
              <a:t>Anbefalinger </a:t>
            </a:r>
            <a:r>
              <a:rPr lang="da-DK" dirty="0"/>
              <a:t>styrkegraderet med Oxford skalaen (A-D)</a:t>
            </a:r>
          </a:p>
          <a:p>
            <a:endParaRPr lang="da-DK" dirty="0"/>
          </a:p>
        </p:txBody>
      </p:sp>
    </p:spTree>
    <p:extLst>
      <p:ext uri="{BB962C8B-B14F-4D97-AF65-F5344CB8AC3E}">
        <p14:creationId xmlns:p14="http://schemas.microsoft.com/office/powerpoint/2010/main" val="2196246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331A8-3F83-6C3F-FCE2-DDCB8765DAEA}"/>
              </a:ext>
            </a:extLst>
          </p:cNvPr>
          <p:cNvSpPr>
            <a:spLocks noGrp="1"/>
          </p:cNvSpPr>
          <p:nvPr>
            <p:ph type="title"/>
          </p:nvPr>
        </p:nvSpPr>
        <p:spPr/>
        <p:txBody>
          <a:bodyPr/>
          <a:lstStyle/>
          <a:p>
            <a:r>
              <a:rPr lang="da-DK" dirty="0"/>
              <a:t>Kriterier for </a:t>
            </a:r>
            <a:r>
              <a:rPr lang="da-DK" dirty="0" err="1"/>
              <a:t>opioidsubstitutionsbehandling</a:t>
            </a:r>
            <a:endParaRPr lang="da-DK" dirty="0"/>
          </a:p>
        </p:txBody>
      </p:sp>
      <p:sp>
        <p:nvSpPr>
          <p:cNvPr id="3" name="Pladsholder til indhold 2">
            <a:extLst>
              <a:ext uri="{FF2B5EF4-FFF2-40B4-BE49-F238E27FC236}">
                <a16:creationId xmlns:a16="http://schemas.microsoft.com/office/drawing/2014/main" id="{D4BDE33D-A235-6C5D-2781-FE6A2A6BAEA2}"/>
              </a:ext>
            </a:extLst>
          </p:cNvPr>
          <p:cNvSpPr>
            <a:spLocks noGrp="1"/>
          </p:cNvSpPr>
          <p:nvPr>
            <p:ph idx="1"/>
          </p:nvPr>
        </p:nvSpPr>
        <p:spPr/>
        <p:txBody>
          <a:bodyPr>
            <a:normAutofit fontScale="92500"/>
          </a:bodyPr>
          <a:lstStyle/>
          <a:p>
            <a:pPr marL="514350" indent="-514350">
              <a:buFont typeface="+mj-lt"/>
              <a:buAutoNum type="arabicPeriod"/>
            </a:pPr>
            <a:r>
              <a:rPr lang="da-DK" sz="2400" dirty="0" smtClean="0"/>
              <a:t>Patienter </a:t>
            </a:r>
            <a:r>
              <a:rPr lang="da-DK" sz="2400" dirty="0"/>
              <a:t>med </a:t>
            </a:r>
            <a:r>
              <a:rPr lang="da-DK" sz="2400" dirty="0" err="1"/>
              <a:t>opioidafhængighed</a:t>
            </a:r>
            <a:r>
              <a:rPr lang="da-DK" sz="2400" dirty="0"/>
              <a:t> skal undersøges lægeligt med henblik på vurdering af indikation for medicinsk substitutionsbehandling. Substitutionsbehandling tilbydes, når det ud fra en helhedsorienteret afvejning sammen med patienten vurderes at være den bedst egnede behandlingsmetode (</a:t>
            </a:r>
            <a:r>
              <a:rPr lang="da-DK" sz="2400" dirty="0" smtClean="0"/>
              <a:t>A)</a:t>
            </a:r>
          </a:p>
          <a:p>
            <a:pPr marL="514350" indent="-514350">
              <a:buFont typeface="+mj-lt"/>
              <a:buAutoNum type="arabicPeriod"/>
            </a:pPr>
            <a:r>
              <a:rPr lang="da-DK" sz="2400" dirty="0" smtClean="0"/>
              <a:t>Varighed </a:t>
            </a:r>
            <a:r>
              <a:rPr lang="da-DK" sz="2400" dirty="0"/>
              <a:t>og omfang af tilstanden inklusiv aktuelle problembrug af </a:t>
            </a:r>
            <a:r>
              <a:rPr lang="da-DK" sz="2400" dirty="0" err="1"/>
              <a:t>opioider</a:t>
            </a:r>
            <a:r>
              <a:rPr lang="da-DK" sz="2400" dirty="0"/>
              <a:t> bør vurderes med henblik på at fastslå graden af patientens </a:t>
            </a:r>
            <a:r>
              <a:rPr lang="da-DK" sz="2400" dirty="0" err="1"/>
              <a:t>opioid</a:t>
            </a:r>
            <a:r>
              <a:rPr lang="da-DK" sz="2400" dirty="0"/>
              <a:t>-afhængighed (</a:t>
            </a:r>
            <a:r>
              <a:rPr lang="da-DK" sz="2400" dirty="0" smtClean="0"/>
              <a:t>D)</a:t>
            </a:r>
          </a:p>
          <a:p>
            <a:pPr marL="514350" indent="-514350">
              <a:buFont typeface="+mj-lt"/>
              <a:buAutoNum type="arabicPeriod"/>
            </a:pPr>
            <a:r>
              <a:rPr lang="da-DK" sz="2400" dirty="0" smtClean="0"/>
              <a:t>Hvis </a:t>
            </a:r>
            <a:r>
              <a:rPr lang="da-DK" sz="2400" dirty="0"/>
              <a:t>patienten, trods lav grad af afhængighed, har risikoadfærd med </a:t>
            </a:r>
            <a:r>
              <a:rPr lang="da-DK" sz="2400" dirty="0" err="1"/>
              <a:t>opioid</a:t>
            </a:r>
            <a:r>
              <a:rPr lang="da-DK" sz="2400" dirty="0"/>
              <a:t> overdoser, kan substitutionsbehandling overvejes ud fra et skadesreducerende perspektiv (</a:t>
            </a:r>
            <a:r>
              <a:rPr lang="da-DK" sz="2400" dirty="0" smtClean="0"/>
              <a:t>D)</a:t>
            </a:r>
          </a:p>
          <a:p>
            <a:pPr marL="514350" indent="-514350">
              <a:buFont typeface="+mj-lt"/>
              <a:buAutoNum type="arabicPeriod"/>
            </a:pPr>
            <a:r>
              <a:rPr lang="da-DK" sz="2400" dirty="0" smtClean="0"/>
              <a:t>Patienter </a:t>
            </a:r>
            <a:r>
              <a:rPr lang="da-DK" sz="2400" dirty="0"/>
              <a:t>uden aktuelt indtag af </a:t>
            </a:r>
            <a:r>
              <a:rPr lang="da-DK" sz="2400" dirty="0" err="1"/>
              <a:t>opioider</a:t>
            </a:r>
            <a:r>
              <a:rPr lang="da-DK" sz="2400" dirty="0"/>
              <a:t>, men med tidligere </a:t>
            </a:r>
            <a:r>
              <a:rPr lang="da-DK" sz="2400" dirty="0" err="1"/>
              <a:t>opioidafhængighed</a:t>
            </a:r>
            <a:r>
              <a:rPr lang="da-DK" sz="2400" dirty="0"/>
              <a:t> og stor risiko for tilbagefald, bør vurderes med henblik på indikation for substitutionsbehandling (B)</a:t>
            </a:r>
            <a:endParaRPr lang="da-DK" sz="2400" b="1" dirty="0"/>
          </a:p>
        </p:txBody>
      </p:sp>
    </p:spTree>
    <p:extLst>
      <p:ext uri="{BB962C8B-B14F-4D97-AF65-F5344CB8AC3E}">
        <p14:creationId xmlns:p14="http://schemas.microsoft.com/office/powerpoint/2010/main" val="15585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331A8-3F83-6C3F-FCE2-DDCB8765DAEA}"/>
              </a:ext>
            </a:extLst>
          </p:cNvPr>
          <p:cNvSpPr>
            <a:spLocks noGrp="1"/>
          </p:cNvSpPr>
          <p:nvPr>
            <p:ph type="title"/>
          </p:nvPr>
        </p:nvSpPr>
        <p:spPr/>
        <p:txBody>
          <a:bodyPr/>
          <a:lstStyle/>
          <a:p>
            <a:r>
              <a:rPr lang="da-DK" dirty="0"/>
              <a:t>Præparatvalg</a:t>
            </a:r>
          </a:p>
        </p:txBody>
      </p:sp>
      <p:sp>
        <p:nvSpPr>
          <p:cNvPr id="3" name="Pladsholder til indhold 2">
            <a:extLst>
              <a:ext uri="{FF2B5EF4-FFF2-40B4-BE49-F238E27FC236}">
                <a16:creationId xmlns:a16="http://schemas.microsoft.com/office/drawing/2014/main" id="{D4BDE33D-A235-6C5D-2781-FE6A2A6BAEA2}"/>
              </a:ext>
            </a:extLst>
          </p:cNvPr>
          <p:cNvSpPr>
            <a:spLocks noGrp="1"/>
          </p:cNvSpPr>
          <p:nvPr>
            <p:ph idx="1"/>
          </p:nvPr>
        </p:nvSpPr>
        <p:spPr/>
        <p:txBody>
          <a:bodyPr>
            <a:normAutofit/>
          </a:bodyPr>
          <a:lstStyle/>
          <a:p>
            <a:pPr marL="514350" indent="-514350">
              <a:buFont typeface="+mj-lt"/>
              <a:buAutoNum type="arabicPeriod" startAt="5"/>
            </a:pPr>
            <a:r>
              <a:rPr lang="da-DK" sz="2200" dirty="0" err="1" smtClean="0"/>
              <a:t>Buprenorphin</a:t>
            </a:r>
            <a:r>
              <a:rPr lang="da-DK" sz="2200" dirty="0" smtClean="0"/>
              <a:t> </a:t>
            </a:r>
            <a:r>
              <a:rPr lang="da-DK" sz="2200" dirty="0"/>
              <a:t>og metadon skal anvendes som præparater til substitutionsbehandling (</a:t>
            </a:r>
            <a:r>
              <a:rPr lang="da-DK" sz="2200" dirty="0" smtClean="0"/>
              <a:t>A)</a:t>
            </a:r>
          </a:p>
          <a:p>
            <a:pPr marL="514350" indent="-514350">
              <a:buFont typeface="+mj-lt"/>
              <a:buAutoNum type="arabicPeriod" startAt="5"/>
            </a:pPr>
            <a:r>
              <a:rPr lang="da-DK" sz="2200" dirty="0" smtClean="0"/>
              <a:t>Ved </a:t>
            </a:r>
            <a:r>
              <a:rPr lang="da-DK" sz="2200" dirty="0"/>
              <a:t>valg af præparat bør </a:t>
            </a:r>
            <a:r>
              <a:rPr lang="da-DK" sz="2200" dirty="0" err="1"/>
              <a:t>buprenorphin</a:t>
            </a:r>
            <a:r>
              <a:rPr lang="da-DK" sz="2200" dirty="0"/>
              <a:t> i kombination med </a:t>
            </a:r>
            <a:r>
              <a:rPr lang="da-DK" sz="2200" dirty="0" err="1"/>
              <a:t>naloxon</a:t>
            </a:r>
            <a:r>
              <a:rPr lang="da-DK" sz="2200" dirty="0"/>
              <a:t> være 1. valg, </a:t>
            </a:r>
            <a:r>
              <a:rPr lang="da-DK" sz="2200" dirty="0" err="1"/>
              <a:t>buprenorphin</a:t>
            </a:r>
            <a:r>
              <a:rPr lang="da-DK" sz="2200" dirty="0"/>
              <a:t> 2. valg og metadon 3. valg. Eventuelle uenigheder patient og læge imellem vedr. præparatvalg må ikke være en barriere for, at patienten kan modtage substitutionsbehandling (</a:t>
            </a:r>
            <a:r>
              <a:rPr lang="da-DK" sz="2200" dirty="0" smtClean="0"/>
              <a:t>B)</a:t>
            </a:r>
          </a:p>
          <a:p>
            <a:pPr marL="514350" indent="-514350">
              <a:buFont typeface="+mj-lt"/>
              <a:buAutoNum type="arabicPeriod" startAt="5"/>
            </a:pPr>
            <a:r>
              <a:rPr lang="da-DK" sz="2200" dirty="0" smtClean="0"/>
              <a:t>Patientens </a:t>
            </a:r>
            <a:r>
              <a:rPr lang="da-DK" sz="2200" dirty="0"/>
              <a:t>præferencer og erfaringer med substitutionsmedicin samt ønsker og behov for behandlingen og rehabilitering, hensyn til </a:t>
            </a:r>
            <a:r>
              <a:rPr lang="da-DK" sz="2200" dirty="0" err="1"/>
              <a:t>komorbiditet</a:t>
            </a:r>
            <a:r>
              <a:rPr lang="da-DK" sz="2200" dirty="0"/>
              <a:t> og patientens eventuelle øvrige medicinske behandling, risiko for alvorlige bivirkninger, fejlagtig præparatbrug og overdosis, bør indgå i beslutning om valg af substitutionspræparat (</a:t>
            </a:r>
            <a:r>
              <a:rPr lang="da-DK" sz="2200" dirty="0" smtClean="0"/>
              <a:t>B)</a:t>
            </a:r>
          </a:p>
          <a:p>
            <a:pPr marL="514350" indent="-514350">
              <a:buFont typeface="+mj-lt"/>
              <a:buAutoNum type="arabicPeriod" startAt="5"/>
            </a:pPr>
            <a:r>
              <a:rPr lang="da-DK" sz="2200" dirty="0" smtClean="0"/>
              <a:t>Ved </a:t>
            </a:r>
            <a:r>
              <a:rPr lang="da-DK" sz="2200" dirty="0"/>
              <a:t>forlænget QT-interval og hvor </a:t>
            </a:r>
            <a:r>
              <a:rPr lang="da-DK" sz="2200" dirty="0" err="1"/>
              <a:t>buprenorphin</a:t>
            </a:r>
            <a:r>
              <a:rPr lang="da-DK" sz="2200" dirty="0"/>
              <a:t> ikke er en mulighed, bør langtidsvirkende morfin overvejes som </a:t>
            </a:r>
            <a:r>
              <a:rPr lang="da-DK" sz="2200" dirty="0" err="1"/>
              <a:t>off</a:t>
            </a:r>
            <a:r>
              <a:rPr lang="da-DK" sz="2200" dirty="0"/>
              <a:t>-label substitutionsbehandling (A)</a:t>
            </a:r>
            <a:endParaRPr lang="da-DK" sz="2200" b="1" dirty="0"/>
          </a:p>
        </p:txBody>
      </p:sp>
    </p:spTree>
    <p:extLst>
      <p:ext uri="{BB962C8B-B14F-4D97-AF65-F5344CB8AC3E}">
        <p14:creationId xmlns:p14="http://schemas.microsoft.com/office/powerpoint/2010/main" val="2081456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6F9BF-A759-DAB0-25E0-C223988AD83D}"/>
              </a:ext>
            </a:extLst>
          </p:cNvPr>
          <p:cNvSpPr>
            <a:spLocks noGrp="1"/>
          </p:cNvSpPr>
          <p:nvPr>
            <p:ph type="title"/>
          </p:nvPr>
        </p:nvSpPr>
        <p:spPr/>
        <p:txBody>
          <a:bodyPr/>
          <a:lstStyle/>
          <a:p>
            <a:r>
              <a:rPr lang="da-DK" dirty="0"/>
              <a:t>Iværksættelse af substitutionsbehandling</a:t>
            </a:r>
          </a:p>
        </p:txBody>
      </p:sp>
      <p:sp>
        <p:nvSpPr>
          <p:cNvPr id="3" name="Pladsholder til indhold 2">
            <a:extLst>
              <a:ext uri="{FF2B5EF4-FFF2-40B4-BE49-F238E27FC236}">
                <a16:creationId xmlns:a16="http://schemas.microsoft.com/office/drawing/2014/main" id="{277B2AD8-CFA6-BC51-E106-8AB79F14E17E}"/>
              </a:ext>
            </a:extLst>
          </p:cNvPr>
          <p:cNvSpPr>
            <a:spLocks noGrp="1"/>
          </p:cNvSpPr>
          <p:nvPr>
            <p:ph idx="1"/>
          </p:nvPr>
        </p:nvSpPr>
        <p:spPr/>
        <p:txBody>
          <a:bodyPr>
            <a:normAutofit lnSpcReduction="10000"/>
          </a:bodyPr>
          <a:lstStyle/>
          <a:p>
            <a:pPr marL="514350" indent="-514350">
              <a:buFont typeface="+mj-lt"/>
              <a:buAutoNum type="arabicPeriod" startAt="10"/>
            </a:pPr>
            <a:r>
              <a:rPr lang="da-DK" sz="2200" dirty="0" smtClean="0"/>
              <a:t>Behandlingsstederne </a:t>
            </a:r>
            <a:r>
              <a:rPr lang="da-DK" sz="2200" dirty="0"/>
              <a:t>bør indrettes, så de tilgodeser observationsmuligheder før, under og efter patienternes medicinindtagelse (</a:t>
            </a:r>
            <a:r>
              <a:rPr lang="da-DK" sz="2200" dirty="0" smtClean="0"/>
              <a:t>B)</a:t>
            </a:r>
          </a:p>
          <a:p>
            <a:pPr marL="514350" indent="-514350">
              <a:buFont typeface="+mj-lt"/>
              <a:buAutoNum type="arabicPeriod" startAt="10"/>
            </a:pPr>
            <a:r>
              <a:rPr lang="da-DK" sz="2200" dirty="0" smtClean="0"/>
              <a:t>Observation </a:t>
            </a:r>
            <a:r>
              <a:rPr lang="da-DK" sz="2200" dirty="0"/>
              <a:t>af patienten bør rette sig både mod at forebygge overdosis og håndtere eventuelle abstinenser og bør støttes af kliniske redskaber (</a:t>
            </a:r>
            <a:r>
              <a:rPr lang="da-DK" sz="2200" dirty="0" smtClean="0"/>
              <a:t>B)</a:t>
            </a:r>
          </a:p>
          <a:p>
            <a:pPr marL="514350" indent="-514350">
              <a:buFont typeface="+mj-lt"/>
              <a:buAutoNum type="arabicPeriod" startAt="10"/>
            </a:pPr>
            <a:r>
              <a:rPr lang="da-DK" sz="2200" dirty="0" smtClean="0"/>
              <a:t>Iværksættelse </a:t>
            </a:r>
            <a:r>
              <a:rPr lang="da-DK" sz="2200" dirty="0"/>
              <a:t>kan ske ambulant eller under indlæggelse. Under indlæggelse med mulighed for adækvat observation, kan iværksættelsen ske hurtigere og smidigere end i ambulant regi (</a:t>
            </a:r>
            <a:r>
              <a:rPr lang="da-DK" sz="2200" dirty="0" smtClean="0"/>
              <a:t>D)</a:t>
            </a:r>
          </a:p>
          <a:p>
            <a:pPr marL="514350" indent="-514350">
              <a:buFont typeface="+mj-lt"/>
              <a:buAutoNum type="arabicPeriod" startAt="10"/>
            </a:pPr>
            <a:r>
              <a:rPr lang="da-DK" sz="2200" dirty="0" smtClean="0"/>
              <a:t>Opstart </a:t>
            </a:r>
            <a:r>
              <a:rPr lang="da-DK" sz="2200" dirty="0"/>
              <a:t>af substitutionsbehandling med </a:t>
            </a:r>
            <a:r>
              <a:rPr lang="da-DK" sz="2200" dirty="0" err="1"/>
              <a:t>buprenorphin</a:t>
            </a:r>
            <a:r>
              <a:rPr lang="da-DK" sz="2200" dirty="0"/>
              <a:t> anbefales ved begyndende abstinenssymptomer (A), men kan overvejes at foregå som overlap med fuld </a:t>
            </a:r>
            <a:r>
              <a:rPr lang="da-DK" sz="2200" dirty="0" err="1"/>
              <a:t>opioid</a:t>
            </a:r>
            <a:r>
              <a:rPr lang="da-DK" sz="2200" dirty="0"/>
              <a:t> </a:t>
            </a:r>
            <a:r>
              <a:rPr lang="da-DK" sz="2200" dirty="0" err="1"/>
              <a:t>agonist</a:t>
            </a:r>
            <a:r>
              <a:rPr lang="da-DK" sz="2200" dirty="0"/>
              <a:t> (</a:t>
            </a:r>
            <a:r>
              <a:rPr lang="da-DK" sz="2200" dirty="0" smtClean="0"/>
              <a:t>C)</a:t>
            </a:r>
          </a:p>
          <a:p>
            <a:pPr marL="514350" indent="-514350">
              <a:buFont typeface="+mj-lt"/>
              <a:buAutoNum type="arabicPeriod" startAt="10"/>
            </a:pPr>
            <a:r>
              <a:rPr lang="da-DK" sz="2200" dirty="0" smtClean="0"/>
              <a:t>Patienter </a:t>
            </a:r>
            <a:r>
              <a:rPr lang="da-DK" sz="2200" dirty="0"/>
              <a:t>i substitutionsbehandling med samtidig afhængighed af </a:t>
            </a:r>
            <a:r>
              <a:rPr lang="da-DK" sz="2200" dirty="0" err="1"/>
              <a:t>benzodiazepiner</a:t>
            </a:r>
            <a:r>
              <a:rPr lang="da-DK" sz="2200" dirty="0"/>
              <a:t> bør tilbydes psykosocial støtte til nedtrapning og om nødvendigt vedligeholdelsesbehandling med en stabil daglig dosis (B) </a:t>
            </a:r>
          </a:p>
        </p:txBody>
      </p:sp>
    </p:spTree>
    <p:extLst>
      <p:ext uri="{BB962C8B-B14F-4D97-AF65-F5344CB8AC3E}">
        <p14:creationId xmlns:p14="http://schemas.microsoft.com/office/powerpoint/2010/main" val="2812474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DMPG">
      <a:dk1>
        <a:sysClr val="windowText" lastClr="000000"/>
      </a:dk1>
      <a:lt1>
        <a:sysClr val="window" lastClr="FFFFFF"/>
      </a:lt1>
      <a:dk2>
        <a:srgbClr val="294711"/>
      </a:dk2>
      <a:lt2>
        <a:srgbClr val="D7D481"/>
      </a:lt2>
      <a:accent1>
        <a:srgbClr val="5A9A25"/>
      </a:accent1>
      <a:accent2>
        <a:srgbClr val="ED7D31"/>
      </a:accent2>
      <a:accent3>
        <a:srgbClr val="CBB916"/>
      </a:accent3>
      <a:accent4>
        <a:srgbClr val="F6E836"/>
      </a:accent4>
      <a:accent5>
        <a:srgbClr val="B8C84D"/>
      </a:accent5>
      <a:accent6>
        <a:srgbClr val="A1B985"/>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 Arkiv gode slides om DMPG  -  Kompatibilitetstilstand" id="{CF873D02-E2F5-40C2-8AED-A1222DA1AB0E}" vid="{3179FD35-465C-4774-BEC3-86B52739D97B}"/>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2024-dmpg-skabelon-v.2</Template>
  <TotalTime>777</TotalTime>
  <Words>1329</Words>
  <Application>Microsoft Office PowerPoint</Application>
  <PresentationFormat>Widescreen</PresentationFormat>
  <Paragraphs>119</Paragraphs>
  <Slides>16</Slides>
  <Notes>4</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Arial</vt:lpstr>
      <vt:lpstr>Calibri</vt:lpstr>
      <vt:lpstr>Roboto</vt:lpstr>
      <vt:lpstr>Office-tema</vt:lpstr>
      <vt:lpstr>Substitutionsbehandling - med særligt fokus på patienter med dobbeltdiagnose</vt:lpstr>
      <vt:lpstr>Om dagens webinar</vt:lpstr>
      <vt:lpstr>Om DMPG’erne</vt:lpstr>
      <vt:lpstr>Om retningslinjen</vt:lpstr>
      <vt:lpstr>Medlemmer af forfattergruppen</vt:lpstr>
      <vt:lpstr>Metode</vt:lpstr>
      <vt:lpstr>Kriterier for opioidsubstitutionsbehandling</vt:lpstr>
      <vt:lpstr>Præparatvalg</vt:lpstr>
      <vt:lpstr>Iværksættelse af substitutionsbehandling</vt:lpstr>
      <vt:lpstr>Vedligeholdelsesfasen</vt:lpstr>
      <vt:lpstr>Skift af præparat</vt:lpstr>
      <vt:lpstr>Ophør/udtrapning</vt:lpstr>
      <vt:lpstr>Patientsikkerhed ift. administration og udlevering samt kørsel </vt:lpstr>
      <vt:lpstr>Antagonistbehandling ved overdosering</vt:lpstr>
      <vt:lpstr>Særlige forhold vedrørende substitutionsbehandling ved graviditet og amning </vt:lpstr>
      <vt:lpstr>Spørgsmål?</vt:lpstr>
    </vt:vector>
  </TitlesOfParts>
  <Company>Region Hovedstaden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Udredning af depression hos børn unge og voksne</dc:title>
  <dc:creator>Anders Jørgensen</dc:creator>
  <cp:lastModifiedBy>Ole Schjerning</cp:lastModifiedBy>
  <cp:revision>29</cp:revision>
  <cp:lastPrinted>2024-04-25T09:27:19Z</cp:lastPrinted>
  <dcterms:created xsi:type="dcterms:W3CDTF">2025-03-18T13:28:04Z</dcterms:created>
  <dcterms:modified xsi:type="dcterms:W3CDTF">2025-05-12T12:30:35Z</dcterms:modified>
  <cp:contentStatus/>
</cp:coreProperties>
</file>