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857" r:id="rId2"/>
    <p:sldId id="859" r:id="rId3"/>
    <p:sldId id="860" r:id="rId4"/>
    <p:sldId id="861" r:id="rId5"/>
    <p:sldId id="873" r:id="rId6"/>
    <p:sldId id="862" r:id="rId7"/>
    <p:sldId id="863" r:id="rId8"/>
    <p:sldId id="864" r:id="rId9"/>
    <p:sldId id="865" r:id="rId10"/>
    <p:sldId id="866" r:id="rId11"/>
    <p:sldId id="867" r:id="rId12"/>
    <p:sldId id="868" r:id="rId13"/>
    <p:sldId id="869" r:id="rId14"/>
    <p:sldId id="870" r:id="rId15"/>
    <p:sldId id="871" r:id="rId16"/>
    <p:sldId id="872" r:id="rId17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A25"/>
    <a:srgbClr val="70AD47"/>
    <a:srgbClr val="B8C84D"/>
    <a:srgbClr val="F6E836"/>
    <a:srgbClr val="98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6323" autoAdjust="0"/>
  </p:normalViewPr>
  <p:slideViewPr>
    <p:cSldViewPr snapToGrid="0">
      <p:cViewPr varScale="1">
        <p:scale>
          <a:sx n="61" d="100"/>
          <a:sy n="61" d="100"/>
        </p:scale>
        <p:origin x="96" y="528"/>
      </p:cViewPr>
      <p:guideLst/>
    </p:cSldViewPr>
  </p:slideViewPr>
  <p:outlineViewPr>
    <p:cViewPr>
      <p:scale>
        <a:sx n="33" d="100"/>
        <a:sy n="33" d="100"/>
      </p:scale>
      <p:origin x="0" y="-792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6120" y="16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9C6E8-C997-4A03-8765-30FA44E66A0E}" type="datetimeFigureOut">
              <a:rPr lang="da-DK" smtClean="0"/>
              <a:t>01-04-2025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58B56-B695-4381-BDD7-C7DFF851DD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026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Følger struktur for journal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58B56-B695-4381-BDD7-C7DFF851DD59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4552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D14205D4-718A-C47D-B6F7-4D086E5409D4}"/>
              </a:ext>
            </a:extLst>
          </p:cNvPr>
          <p:cNvSpPr/>
          <p:nvPr userDrawn="1"/>
        </p:nvSpPr>
        <p:spPr>
          <a:xfrm>
            <a:off x="1014884" y="1205793"/>
            <a:ext cx="10088545" cy="4672483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61574" y="1522315"/>
            <a:ext cx="4106425" cy="22589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561574" y="3873333"/>
            <a:ext cx="4106425" cy="175373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9" name="Pladsholder til billede 8">
            <a:extLst>
              <a:ext uri="{FF2B5EF4-FFF2-40B4-BE49-F238E27FC236}">
                <a16:creationId xmlns:a16="http://schemas.microsoft.com/office/drawing/2014/main" id="{64C1CB41-8C26-1C5A-A23A-9742902725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1" y="1522316"/>
            <a:ext cx="4762499" cy="41047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</a:p>
        </p:txBody>
      </p:sp>
    </p:spTree>
    <p:extLst>
      <p:ext uri="{BB962C8B-B14F-4D97-AF65-F5344CB8AC3E}">
        <p14:creationId xmlns:p14="http://schemas.microsoft.com/office/powerpoint/2010/main" val="27714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24918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71791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slide">
    <p:bg>
      <p:bgPr>
        <a:solidFill>
          <a:schemeClr val="accent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41862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74059"/>
            <a:ext cx="10515600" cy="772351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46907"/>
            <a:ext cx="10515600" cy="439998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5349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73887"/>
            <a:ext cx="10515600" cy="772351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18597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3662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72205"/>
            <a:ext cx="10515600" cy="772351"/>
          </a:xfrm>
        </p:spPr>
        <p:txBody>
          <a:bodyPr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051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79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5397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860119"/>
            <a:ext cx="10515600" cy="772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753774"/>
            <a:ext cx="10515600" cy="447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400E-71D7-41D1-8A2E-1357AFC3B79B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81" y="153769"/>
            <a:ext cx="1342437" cy="643699"/>
          </a:xfrm>
          <a:prstGeom prst="rect">
            <a:avLst/>
          </a:prstGeom>
          <a:effectLst/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9B282C5D-82F4-D240-79EC-55C30427B6A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8574" y="6255011"/>
            <a:ext cx="4505738" cy="46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0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49" r:id="rId2"/>
    <p:sldLayoutId id="2147483665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E6BED-2CDA-E57A-1189-8029FD7C27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Udredning af depression hos børn, unge og voksne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D69FDC0-B66D-E49F-C9A7-4E91421BF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Webinar 1. april 2025 14-15</a:t>
            </a:r>
          </a:p>
        </p:txBody>
      </p:sp>
      <p:pic>
        <p:nvPicPr>
          <p:cNvPr id="6" name="Pladsholder til billede 5" descr="Et billede, der indeholder vindue, persienner, bygning, indendørs&#10;&#10;AI-generated content may be incorrect.">
            <a:extLst>
              <a:ext uri="{FF2B5EF4-FFF2-40B4-BE49-F238E27FC236}">
                <a16:creationId xmlns:a16="http://schemas.microsoft.com/office/drawing/2014/main" id="{743B1FDA-E934-FBB9-E407-421014B2A3B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r="114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86276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C9D9F-0DF5-66A0-E4E4-0D80E31BE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Somatisk udredning 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3E259CA-81C3-85EE-E6D4-E08B62936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14. Indhent anamnese om somatiske tilstande, og iværksæt udredning og behandling ved behov (D)</a:t>
            </a:r>
          </a:p>
          <a:p>
            <a:pPr marL="0" indent="0">
              <a:buNone/>
            </a:pPr>
            <a:r>
              <a:rPr lang="da-DK" b="1" dirty="0"/>
              <a:t>15. Objektiv undersøgelse skal omfatte blodtryk, højde (hos børn og unge) og vægt og bør suppleres med objektiv undersøgelse jævnfør anamnesen, herunder neurologisk undersøgelse ved mistanke om organisk/cerebral ætiologi (D) </a:t>
            </a:r>
          </a:p>
        </p:txBody>
      </p:sp>
    </p:spTree>
    <p:extLst>
      <p:ext uri="{BB962C8B-B14F-4D97-AF65-F5344CB8AC3E}">
        <p14:creationId xmlns:p14="http://schemas.microsoft.com/office/powerpoint/2010/main" val="414148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C9D9F-0DF5-66A0-E4E4-0D80E31BE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Somatisk udredning II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3E259CA-81C3-85EE-E6D4-E08B62936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16. Der skal suppleres med relevante </a:t>
            </a:r>
            <a:r>
              <a:rPr lang="da-DK" b="1" dirty="0" err="1"/>
              <a:t>parakliniske</a:t>
            </a:r>
            <a:r>
              <a:rPr lang="da-DK" b="1" dirty="0"/>
              <a:t> undersøgelser (D)</a:t>
            </a:r>
          </a:p>
          <a:p>
            <a:pPr lvl="1"/>
            <a:r>
              <a:rPr lang="da-DK" dirty="0"/>
              <a:t>Følgende blodprøver bør </a:t>
            </a:r>
            <a:r>
              <a:rPr lang="da-DK" b="1" dirty="0"/>
              <a:t>som minimum </a:t>
            </a:r>
            <a:r>
              <a:rPr lang="da-DK" dirty="0"/>
              <a:t>indgå i udredningen hos voksne:</a:t>
            </a:r>
          </a:p>
          <a:p>
            <a:pPr lvl="2"/>
            <a:r>
              <a:rPr lang="da-DK" dirty="0"/>
              <a:t>Hæmatologiske kvantiteter (hæmoglobin, </a:t>
            </a:r>
            <a:r>
              <a:rPr lang="da-DK" dirty="0" err="1"/>
              <a:t>thrombocytter</a:t>
            </a:r>
            <a:r>
              <a:rPr lang="da-DK" dirty="0"/>
              <a:t> og leukocytter)</a:t>
            </a:r>
          </a:p>
          <a:p>
            <a:pPr lvl="2"/>
            <a:r>
              <a:rPr lang="da-DK" dirty="0"/>
              <a:t>”Væsketal” (natrium, kalium og </a:t>
            </a:r>
            <a:r>
              <a:rPr lang="da-DK" dirty="0" err="1"/>
              <a:t>creatinin</a:t>
            </a:r>
            <a:r>
              <a:rPr lang="da-DK" dirty="0"/>
              <a:t>)</a:t>
            </a:r>
          </a:p>
          <a:p>
            <a:pPr lvl="2"/>
            <a:r>
              <a:rPr lang="da-DK" dirty="0"/>
              <a:t>”Levertal” (ALAT og basisk fosfatase)</a:t>
            </a:r>
          </a:p>
          <a:p>
            <a:pPr lvl="2"/>
            <a:r>
              <a:rPr lang="da-DK" dirty="0"/>
              <a:t>HbA1c</a:t>
            </a:r>
          </a:p>
          <a:p>
            <a:pPr lvl="2"/>
            <a:r>
              <a:rPr lang="da-DK" dirty="0"/>
              <a:t>Lipidprofil (triglycerid, total-</a:t>
            </a:r>
            <a:r>
              <a:rPr lang="da-DK" dirty="0" err="1"/>
              <a:t>cholesterol</a:t>
            </a:r>
            <a:r>
              <a:rPr lang="da-DK" dirty="0"/>
              <a:t>, HDL og LDL)</a:t>
            </a:r>
          </a:p>
          <a:p>
            <a:pPr lvl="2"/>
            <a:r>
              <a:rPr lang="da-DK" dirty="0" err="1"/>
              <a:t>Thyreoidea</a:t>
            </a:r>
            <a:r>
              <a:rPr lang="da-DK" dirty="0"/>
              <a:t>-prøver (TSH)</a:t>
            </a:r>
          </a:p>
          <a:p>
            <a:pPr lvl="2"/>
            <a:r>
              <a:rPr lang="da-DK" dirty="0"/>
              <a:t>Totalt calcium</a:t>
            </a:r>
          </a:p>
          <a:p>
            <a:pPr lvl="2"/>
            <a:r>
              <a:rPr lang="da-DK" dirty="0"/>
              <a:t>C-reaktivt protein (CRP)</a:t>
            </a:r>
          </a:p>
          <a:p>
            <a:pPr lvl="1"/>
            <a:r>
              <a:rPr lang="da-DK" dirty="0"/>
              <a:t>EKG oftest relevant</a:t>
            </a:r>
          </a:p>
          <a:p>
            <a:pPr lvl="1"/>
            <a:r>
              <a:rPr lang="da-DK" dirty="0"/>
              <a:t>MR, CT, EEG på klinisk indikation</a:t>
            </a:r>
          </a:p>
        </p:txBody>
      </p:sp>
    </p:spTree>
    <p:extLst>
      <p:ext uri="{BB962C8B-B14F-4D97-AF65-F5344CB8AC3E}">
        <p14:creationId xmlns:p14="http://schemas.microsoft.com/office/powerpoint/2010/main" val="239498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F46C-BCDD-11E1-899F-5154E80A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Somatisk udredning II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D5C1B3-4073-7509-500A-A2736ADA5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Hos børn og unge (&lt;18 år) bør der foretages laboratorieprøver </a:t>
            </a:r>
            <a:r>
              <a:rPr lang="da-DK" b="1" dirty="0"/>
              <a:t>efter klinisk vurdering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Hæmatologiske kvantiteter (hæmoglobin, </a:t>
            </a:r>
            <a:r>
              <a:rPr lang="da-DK" dirty="0" err="1"/>
              <a:t>thrombocytter</a:t>
            </a:r>
            <a:r>
              <a:rPr lang="da-DK" dirty="0"/>
              <a:t> og leukocytter)</a:t>
            </a:r>
          </a:p>
          <a:p>
            <a:pPr lvl="1"/>
            <a:r>
              <a:rPr lang="da-DK" dirty="0"/>
              <a:t>”Væsketal” (natrium, kalium og </a:t>
            </a:r>
            <a:r>
              <a:rPr lang="da-DK" dirty="0" err="1"/>
              <a:t>creatinin</a:t>
            </a:r>
            <a:r>
              <a:rPr lang="da-DK" dirty="0"/>
              <a:t>)</a:t>
            </a:r>
          </a:p>
          <a:p>
            <a:pPr lvl="1"/>
            <a:r>
              <a:rPr lang="da-DK" dirty="0"/>
              <a:t>”Levertal” (ALAT) </a:t>
            </a:r>
          </a:p>
          <a:p>
            <a:pPr lvl="1"/>
            <a:r>
              <a:rPr lang="da-DK" dirty="0"/>
              <a:t>B12-vitamin (</a:t>
            </a:r>
            <a:r>
              <a:rPr lang="da-DK" dirty="0" err="1"/>
              <a:t>cobalamin</a:t>
            </a:r>
            <a:r>
              <a:rPr lang="da-DK" dirty="0"/>
              <a:t>) og </a:t>
            </a:r>
            <a:r>
              <a:rPr lang="da-DK" dirty="0" err="1"/>
              <a:t>folat</a:t>
            </a:r>
            <a:endParaRPr lang="da-DK" dirty="0"/>
          </a:p>
          <a:p>
            <a:pPr lvl="1"/>
            <a:r>
              <a:rPr lang="da-DK" dirty="0"/>
              <a:t>D-vitamin (S-25-OHD)</a:t>
            </a:r>
          </a:p>
          <a:p>
            <a:pPr lvl="1"/>
            <a:r>
              <a:rPr lang="da-DK" dirty="0"/>
              <a:t>HbA1c</a:t>
            </a:r>
          </a:p>
          <a:p>
            <a:pPr lvl="1"/>
            <a:r>
              <a:rPr lang="da-DK" dirty="0" err="1"/>
              <a:t>Thyreoidea</a:t>
            </a:r>
            <a:r>
              <a:rPr lang="da-DK" dirty="0"/>
              <a:t>-prøver (TSH)</a:t>
            </a:r>
          </a:p>
          <a:p>
            <a:pPr lvl="1"/>
            <a:r>
              <a:rPr lang="da-DK" dirty="0"/>
              <a:t>C-reaktivt protein (CRP)</a:t>
            </a:r>
          </a:p>
          <a:p>
            <a:pPr lvl="1"/>
            <a:r>
              <a:rPr lang="da-DK" dirty="0" err="1"/>
              <a:t>Transglutaminase</a:t>
            </a:r>
            <a:r>
              <a:rPr lang="da-DK" dirty="0"/>
              <a:t> </a:t>
            </a:r>
            <a:r>
              <a:rPr lang="da-DK" dirty="0" err="1"/>
              <a:t>IgA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242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06D5F-BD2D-F3FD-6C32-9BB8B3D0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Somatisk udredning III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48B25AB-0B37-673D-84D5-C1ED746F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17. Udvis særlig opmærksomhed på forekomst af depression hos patienter med kroniske somatiske lidelser (D)</a:t>
            </a:r>
          </a:p>
        </p:txBody>
      </p:sp>
    </p:spTree>
    <p:extLst>
      <p:ext uri="{BB962C8B-B14F-4D97-AF65-F5344CB8AC3E}">
        <p14:creationId xmlns:p14="http://schemas.microsoft.com/office/powerpoint/2010/main" val="3727717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1C8B3-93DC-2A68-97AD-7182642B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/>
              <a:t>Diagnose, differentialdiagnoser og psykiatrisk komorbiditet I</a:t>
            </a:r>
            <a:endParaRPr lang="da-DK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E41FA5-05CE-EB67-592B-77F702BD9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/>
              <a:t>18. Diagnosen bør stilles af en kvalificeret kliniker med erfaring i udredning af affektiv lidelse, fx en speciallæge i psykiatri eller børne- og ungdomspsykiatri, eller en specialpsykolog i psykiatri eller børne- og ungdomspsykiatri (D) </a:t>
            </a:r>
          </a:p>
          <a:p>
            <a:pPr lvl="1"/>
            <a:r>
              <a:rPr lang="da-DK" dirty="0"/>
              <a:t>Hvis diagnosen stilles af en specialpsykolog skal vurderingen af evt. somatisk komorbiditet sikres. </a:t>
            </a:r>
          </a:p>
          <a:p>
            <a:pPr lvl="1"/>
            <a:r>
              <a:rPr lang="da-DK" dirty="0"/>
              <a:t>Erfarne uddannelseslæger og uddannelsespsykologer kan under supervision varetage udredning og diagnostik af depression</a:t>
            </a:r>
          </a:p>
          <a:p>
            <a:pPr lvl="1"/>
            <a:r>
              <a:rPr lang="da-DK" dirty="0"/>
              <a:t>Andre faggrupper kan bidrage i en tværfaglig vurdering</a:t>
            </a:r>
          </a:p>
          <a:p>
            <a:pPr lvl="1"/>
            <a:r>
              <a:rPr lang="da-DK" dirty="0"/>
              <a:t>Anvendelse af PSE/Kiddie-SADS/DAWBA kan være relevant i særlige situationer (differential diagnostisk usikkerhed, mistanke om alvorlig psykiatrisk komorbiditet, og/eller udredning på højt specialiseret niveau).</a:t>
            </a:r>
          </a:p>
        </p:txBody>
      </p:sp>
    </p:spTree>
    <p:extLst>
      <p:ext uri="{BB962C8B-B14F-4D97-AF65-F5344CB8AC3E}">
        <p14:creationId xmlns:p14="http://schemas.microsoft.com/office/powerpoint/2010/main" val="1678394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51BFA-5010-BE45-18A7-CCA9BDACB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400" dirty="0"/>
              <a:t>Diagnose, differentialdiagnoser og psykiatrisk komorbiditet II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22B4AE-72A1-A37B-E27A-751566B58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19. Udredningen af depression bør ikke foretages isoleret, men kun ved samtidig afdækning og vurdering af øvrig psykopatologi (D) </a:t>
            </a:r>
          </a:p>
          <a:p>
            <a:pPr marL="0" indent="0">
              <a:buNone/>
            </a:pPr>
            <a:r>
              <a:rPr lang="da-DK" b="1" dirty="0"/>
              <a:t>20. Diagnosen depression stilles ved klinisk vurdering af samtlige kerne- og ledsagesymptomer og varighed i henhold til ICD-10 (D) </a:t>
            </a:r>
          </a:p>
          <a:p>
            <a:pPr marL="0" indent="0">
              <a:buNone/>
            </a:pPr>
            <a:r>
              <a:rPr lang="da-DK" b="1" dirty="0"/>
              <a:t>21. Anvend validerede depressionsskalaer til kvantificering af de depressive symptomer som fundament for monitorering af behandlingseffekt (C)</a:t>
            </a:r>
          </a:p>
          <a:p>
            <a:pPr lvl="1"/>
            <a:r>
              <a:rPr lang="da-DK" dirty="0"/>
              <a:t>Voksne: HAM-D17, HAM-D6</a:t>
            </a:r>
          </a:p>
          <a:p>
            <a:pPr lvl="1"/>
            <a:r>
              <a:rPr lang="da-DK" dirty="0"/>
              <a:t>Børn og unge: HAM-D17, HAM-D6, </a:t>
            </a:r>
            <a:r>
              <a:rPr lang="da-DK" dirty="0" err="1"/>
              <a:t>Mood</a:t>
            </a:r>
            <a:r>
              <a:rPr lang="da-DK" dirty="0"/>
              <a:t> and </a:t>
            </a:r>
            <a:r>
              <a:rPr lang="da-DK" dirty="0" err="1"/>
              <a:t>Feelings</a:t>
            </a:r>
            <a:r>
              <a:rPr lang="da-DK" dirty="0"/>
              <a:t> </a:t>
            </a:r>
            <a:r>
              <a:rPr lang="da-DK" dirty="0" err="1"/>
              <a:t>Questionnaire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9120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40E31-DDDD-2D42-2DFA-3C2293474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F72391-2A6A-0023-508F-61A606108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/>
              <a:t>Anamnese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Somatisk udredning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dirty="0"/>
              <a:t>Diagnose, differentialdiagnoser og psykiatrisk komorbiditet II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4035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F4016-3AFD-E1B0-C71D-A273E4970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 dagens webinar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1E0B261-66B7-5C3F-EB06-5BB67BDFB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Repræsentanter fra DMPG Depression:</a:t>
            </a:r>
          </a:p>
          <a:p>
            <a:pPr lvl="1"/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Anders Jørgensen, overlæge, </a:t>
            </a:r>
            <a:r>
              <a:rPr lang="da-DK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ph.d</a:t>
            </a:r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, Region Hovedstaden</a:t>
            </a:r>
          </a:p>
          <a:p>
            <a:pPr lvl="1"/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Aake Packness, sygeplejerske, </a:t>
            </a:r>
            <a:r>
              <a:rPr lang="da-DK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ph.d</a:t>
            </a:r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, Region Sjælland</a:t>
            </a:r>
            <a:endParaRPr lang="da-DK" dirty="0">
              <a:solidFill>
                <a:srgbClr val="212121"/>
              </a:solidFill>
              <a:latin typeface="Roboto" panose="02000000000000000000" pitchFamily="2" charset="0"/>
            </a:endParaRPr>
          </a:p>
          <a:p>
            <a:pPr lvl="1"/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Nicolai Ladegaard, specialpsykolog, Region Midtjylland</a:t>
            </a:r>
          </a:p>
          <a:p>
            <a:pPr lvl="1"/>
            <a:r>
              <a:rPr lang="da-DK" dirty="0">
                <a:solidFill>
                  <a:srgbClr val="212121"/>
                </a:solidFill>
                <a:latin typeface="Roboto" panose="02000000000000000000" pitchFamily="2" charset="0"/>
              </a:rPr>
              <a:t>Merete Sørensen, praktiserende speciallæge i B&amp;U psykiatri, </a:t>
            </a:r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Region Midtjylland</a:t>
            </a:r>
            <a:endParaRPr lang="da-DK" dirty="0">
              <a:solidFill>
                <a:srgbClr val="212121"/>
              </a:solidFill>
              <a:latin typeface="Roboto" panose="02000000000000000000" pitchFamily="2" charset="0"/>
            </a:endParaRPr>
          </a:p>
          <a:p>
            <a:pPr lvl="1"/>
            <a:endParaRPr lang="da-DK" b="0" i="0" dirty="0">
              <a:solidFill>
                <a:srgbClr val="212121"/>
              </a:solidFill>
              <a:effectLst/>
              <a:latin typeface="Roboto" panose="02000000000000000000" pitchFamily="2" charset="0"/>
            </a:endParaRPr>
          </a:p>
          <a:p>
            <a:r>
              <a:rPr lang="da-DK" dirty="0">
                <a:solidFill>
                  <a:srgbClr val="212121"/>
                </a:solidFill>
                <a:latin typeface="Roboto" panose="02000000000000000000" pitchFamily="2" charset="0"/>
              </a:rPr>
              <a:t>Præsentation af retningslinjen (</a:t>
            </a:r>
            <a:r>
              <a:rPr lang="da-DK" dirty="0" err="1">
                <a:solidFill>
                  <a:srgbClr val="212121"/>
                </a:solidFill>
                <a:latin typeface="Roboto" panose="02000000000000000000" pitchFamily="2" charset="0"/>
              </a:rPr>
              <a:t>ca</a:t>
            </a:r>
            <a:r>
              <a:rPr lang="da-DK" dirty="0">
                <a:solidFill>
                  <a:srgbClr val="212121"/>
                </a:solidFill>
                <a:latin typeface="Roboto" panose="02000000000000000000" pitchFamily="2" charset="0"/>
              </a:rPr>
              <a:t> 20 min)</a:t>
            </a:r>
          </a:p>
          <a:p>
            <a:r>
              <a:rPr lang="da-DK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Spørgsmål v Teams-håndsoprækning (40 min)</a:t>
            </a:r>
          </a:p>
          <a:p>
            <a:pPr lvl="1"/>
            <a:r>
              <a:rPr lang="da-DK" dirty="0">
                <a:solidFill>
                  <a:srgbClr val="212121"/>
                </a:solidFill>
                <a:latin typeface="Roboto" panose="02000000000000000000" pitchFamily="2" charset="0"/>
              </a:rPr>
              <a:t>Inddelt i retningslinjens underemner</a:t>
            </a:r>
            <a:endParaRPr lang="da-DK" b="0" i="0" dirty="0">
              <a:solidFill>
                <a:srgbClr val="212121"/>
              </a:solidFill>
              <a:effectLst/>
              <a:latin typeface="Roboto" panose="02000000000000000000" pitchFamily="2" charset="0"/>
            </a:endParaRP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964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02A384-708E-0064-AB42-EF9F25FC1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 </a:t>
            </a:r>
            <a:r>
              <a:rPr lang="da-DK" dirty="0" err="1"/>
              <a:t>DMPG’erne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F663100-9028-4D8E-2F50-FDB288971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Danske Multidisciplinære Psykiatri Grupper</a:t>
            </a:r>
          </a:p>
          <a:p>
            <a:r>
              <a:rPr lang="da-DK" dirty="0"/>
              <a:t>Nedsat af psykiatridirektørkredsen/regionerne </a:t>
            </a:r>
            <a:r>
              <a:rPr lang="da-DK" dirty="0" err="1"/>
              <a:t>mhp</a:t>
            </a:r>
            <a:r>
              <a:rPr lang="da-DK" dirty="0"/>
              <a:t> kvalitetsudvikling</a:t>
            </a:r>
          </a:p>
          <a:p>
            <a:r>
              <a:rPr lang="da-DK" dirty="0"/>
              <a:t>Tæt forbindelse med RKKP/Sundhedsvæsenets Kvalitetsinstitut</a:t>
            </a:r>
          </a:p>
          <a:p>
            <a:r>
              <a:rPr lang="da-DK" dirty="0"/>
              <a:t>Inspireret af DMCG</a:t>
            </a:r>
          </a:p>
          <a:p>
            <a:r>
              <a:rPr lang="da-DK" dirty="0"/>
              <a:t>Foreløbige </a:t>
            </a:r>
            <a:r>
              <a:rPr lang="da-DK" dirty="0" err="1"/>
              <a:t>DMPG’er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ADHD</a:t>
            </a:r>
          </a:p>
          <a:p>
            <a:pPr lvl="1"/>
            <a:r>
              <a:rPr lang="da-DK" dirty="0"/>
              <a:t>Bipolar</a:t>
            </a:r>
          </a:p>
          <a:p>
            <a:pPr lvl="1"/>
            <a:r>
              <a:rPr lang="da-DK" dirty="0"/>
              <a:t>Depression</a:t>
            </a:r>
          </a:p>
          <a:p>
            <a:pPr lvl="1"/>
            <a:r>
              <a:rPr lang="da-DK" dirty="0"/>
              <a:t>Rusmidler og psykiatri</a:t>
            </a:r>
          </a:p>
          <a:p>
            <a:pPr lvl="1"/>
            <a:r>
              <a:rPr lang="da-DK" dirty="0"/>
              <a:t>Skizofreni</a:t>
            </a:r>
          </a:p>
        </p:txBody>
      </p:sp>
    </p:spTree>
    <p:extLst>
      <p:ext uri="{BB962C8B-B14F-4D97-AF65-F5344CB8AC3E}">
        <p14:creationId xmlns:p14="http://schemas.microsoft.com/office/powerpoint/2010/main" val="61435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F92A5-DE31-0D5F-C19A-C3993805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 retningslinjen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0BC9A51-1846-B349-A623-63BAE2087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Målgruppe: Sundhedsprofessionelle i psykiatrien, dvs. hospitaler og speciallægepraksis</a:t>
            </a:r>
          </a:p>
          <a:p>
            <a:r>
              <a:rPr lang="da-DK" dirty="0"/>
              <a:t>21 anbefalinger:</a:t>
            </a:r>
          </a:p>
          <a:p>
            <a:pPr lvl="1"/>
            <a:r>
              <a:rPr lang="da-DK" dirty="0"/>
              <a:t>Anamnese</a:t>
            </a:r>
          </a:p>
          <a:p>
            <a:pPr lvl="1"/>
            <a:r>
              <a:rPr lang="da-DK" dirty="0"/>
              <a:t>Somatisk udredning</a:t>
            </a:r>
          </a:p>
          <a:p>
            <a:pPr lvl="1"/>
            <a:r>
              <a:rPr lang="nb-NO" dirty="0"/>
              <a:t>Diagnose, differentialdiagnoser og psykiatrisk komorbiditet</a:t>
            </a:r>
          </a:p>
          <a:p>
            <a:r>
              <a:rPr lang="nb-NO" dirty="0"/>
              <a:t>Quickguide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140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A1019-E98D-FE5B-24FF-A8D73E56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Medlemmer af forfattergruppen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489EAE0-D2D3-6B1F-D0CD-CF404AB56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a-DK" dirty="0"/>
              <a:t>Aake Packness, sygeplejerske ph.d., Region Sjælland</a:t>
            </a:r>
          </a:p>
          <a:p>
            <a:r>
              <a:rPr lang="da-DK" dirty="0"/>
              <a:t>Anders Jørgensen, overlæge, ph.d., Psykiatrisk Center København</a:t>
            </a:r>
          </a:p>
          <a:p>
            <a:r>
              <a:rPr lang="da-DK" dirty="0"/>
              <a:t>Claus Rendtorff, speciallæge i almen medicin</a:t>
            </a:r>
          </a:p>
          <a:p>
            <a:r>
              <a:rPr lang="da-DK" dirty="0"/>
              <a:t>Christine Spielberg Beyer, BU-psykolog, PC Glostrup</a:t>
            </a:r>
          </a:p>
          <a:p>
            <a:r>
              <a:rPr lang="da-DK" dirty="0"/>
              <a:t>Christoffer Cramer Lundsgaard, YL, ph.d. stud., PC Glostrup</a:t>
            </a:r>
          </a:p>
          <a:p>
            <a:r>
              <a:rPr lang="da-DK" dirty="0"/>
              <a:t>Hans Mørch Jensen, praktiserende speciallæge i psykiatri, Region Hovedstaden</a:t>
            </a:r>
          </a:p>
          <a:p>
            <a:r>
              <a:rPr lang="da-DK" dirty="0"/>
              <a:t>Gustav Bizik, overlæge, ph.d., AAUH Psykiatrien</a:t>
            </a:r>
          </a:p>
          <a:p>
            <a:r>
              <a:rPr lang="da-DK" dirty="0"/>
              <a:t>Klaus Martiny, professor, overlæge, ph.d., dr.med., PC København</a:t>
            </a:r>
          </a:p>
          <a:p>
            <a:r>
              <a:rPr lang="da-DK" dirty="0"/>
              <a:t>Maj Vinberg, professor, overlæge, ph.d., dr.med., PC Nordsjælland</a:t>
            </a:r>
          </a:p>
          <a:p>
            <a:r>
              <a:rPr lang="da-DK" dirty="0"/>
              <a:t>Mette Kragh, sygeplejerske, ph.d., Region Midt</a:t>
            </a:r>
          </a:p>
          <a:p>
            <a:r>
              <a:rPr lang="da-DK" dirty="0"/>
              <a:t>Merete Juul Sørensen, praktiserende speciallæge i BU-psykiatri, Region Midt</a:t>
            </a:r>
          </a:p>
          <a:p>
            <a:r>
              <a:rPr lang="da-DK" dirty="0"/>
              <a:t>Morten Ronnenberg Møller, Generalsekretær for Depression Foreningen</a:t>
            </a:r>
          </a:p>
          <a:p>
            <a:r>
              <a:rPr lang="da-DK" dirty="0"/>
              <a:t>Nikolaj Ladegaard specialpsykolog, ph.d., AUH Psykiatrien</a:t>
            </a:r>
          </a:p>
          <a:p>
            <a:r>
              <a:rPr lang="da-DK" dirty="0"/>
              <a:t>Vibe Gedsø Frøkjær, professor overlæge, PC København</a:t>
            </a:r>
          </a:p>
          <a:p>
            <a:r>
              <a:rPr lang="da-DK" dirty="0"/>
              <a:t>Rikke Wesselhøft, forskningsleder og ledende overlæge BUP, Syddansk Universitet, Region Syddanmark</a:t>
            </a:r>
          </a:p>
        </p:txBody>
      </p:sp>
    </p:spTree>
    <p:extLst>
      <p:ext uri="{BB962C8B-B14F-4D97-AF65-F5344CB8AC3E}">
        <p14:creationId xmlns:p14="http://schemas.microsoft.com/office/powerpoint/2010/main" val="204113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1E225-A678-C20A-2411-26CEC2A1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Metode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B24C61-5B5C-3898-AA80-9CE442351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Systematisk søgning efter kliniske retningslinjer (2007-2023), alle systematisk kvalitetsvurderet</a:t>
            </a:r>
          </a:p>
          <a:p>
            <a:r>
              <a:rPr lang="da-DK" dirty="0"/>
              <a:t>Supplerende målrettede søgninger efter metaanalyser/reviews/originalartikler</a:t>
            </a:r>
          </a:p>
          <a:p>
            <a:r>
              <a:rPr lang="da-DK" dirty="0"/>
              <a:t>Søgeprotokoller tilgængelige hos retningslinjesekretariatet</a:t>
            </a:r>
          </a:p>
          <a:p>
            <a:r>
              <a:rPr lang="da-DK" dirty="0"/>
              <a:t>Anbefalinger styrkegraderet med Oxford skalaen (A-</a:t>
            </a:r>
            <a:r>
              <a:rPr lang="da-DK" b="1" dirty="0"/>
              <a:t>D</a:t>
            </a:r>
            <a:r>
              <a:rPr lang="da-DK" dirty="0"/>
              <a:t>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624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331A8-3F83-6C3F-FCE2-DDCB8765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Anamnese 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BDE33D-A235-6C5D-2781-FE6A2A6B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/>
              <a:t>1. Det er god klinisk praksis at sikre en tryg og tydelig ramme for udredningen (D)</a:t>
            </a:r>
          </a:p>
          <a:p>
            <a:pPr marL="0" indent="0">
              <a:buNone/>
            </a:pPr>
            <a:r>
              <a:rPr lang="da-DK" b="1" dirty="0"/>
              <a:t>2. Indhent oplysninger om familiære dispositioner, herunder særligt uni- og bipolar lidelse, øvrige psykiske tilstande, rusmiddelbrug, selvmordsforsøg, og selvmord (D)</a:t>
            </a:r>
          </a:p>
          <a:p>
            <a:pPr marL="0" indent="0">
              <a:buNone/>
            </a:pPr>
            <a:r>
              <a:rPr lang="da-DK" b="1" dirty="0"/>
              <a:t>3. Afdæk sociale forhold, der er associeret med forekomst, varighed og effekt af behandling ved depression (D)</a:t>
            </a:r>
          </a:p>
          <a:p>
            <a:pPr marL="0" indent="0">
              <a:buNone/>
            </a:pPr>
            <a:r>
              <a:rPr lang="da-DK" b="1" dirty="0"/>
              <a:t>4. Spørg til tidligere og aktuelle belastende livsbegivenheder (D)</a:t>
            </a:r>
          </a:p>
          <a:p>
            <a:pPr marL="0" indent="0">
              <a:buNone/>
            </a:pPr>
            <a:r>
              <a:rPr lang="da-DK" b="1" dirty="0"/>
              <a:t>5. Spørg til ændring i livskvalitet og funktionsevne herunder deltagelse i praktiske, uddannelses- og arbejdsmæssige samt sociale aktiviteter (D)</a:t>
            </a:r>
          </a:p>
        </p:txBody>
      </p:sp>
    </p:spTree>
    <p:extLst>
      <p:ext uri="{BB962C8B-B14F-4D97-AF65-F5344CB8AC3E}">
        <p14:creationId xmlns:p14="http://schemas.microsoft.com/office/powerpoint/2010/main" val="1558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331A8-3F83-6C3F-FCE2-DDCB8765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Anamnese II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BDE33D-A235-6C5D-2781-FE6A2A6B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6. Spørg til tidligere depressive episoder og alvorsgrad samt andre psykiatriske diagnoser, herunder indlæggelser og tidligere behandlinger (D)</a:t>
            </a:r>
          </a:p>
          <a:p>
            <a:pPr marL="0" indent="0">
              <a:buNone/>
            </a:pPr>
            <a:r>
              <a:rPr lang="da-DK" b="1" dirty="0"/>
              <a:t>7. Spørg til tidligere symptomer på mani, hypomani eller blandingstilstande (D)</a:t>
            </a:r>
          </a:p>
          <a:p>
            <a:pPr marL="0" indent="0">
              <a:buNone/>
            </a:pPr>
            <a:r>
              <a:rPr lang="da-DK" b="1" dirty="0"/>
              <a:t>8. Afdæk rusmiddelbrug hos både unge og voksne, der udredes for depression (D)</a:t>
            </a:r>
          </a:p>
          <a:p>
            <a:pPr marL="0" indent="0">
              <a:buNone/>
            </a:pPr>
            <a:r>
              <a:rPr lang="da-DK" b="1" dirty="0"/>
              <a:t>9. Indhent oplysninger om alle former for tidligere behandlingsforsøg (D) 10. Vurdér patientens aktuelle medicin, inkl. håndkøbsmedicin og illegalt erhvervet medicin, ift. symptomerne (D)</a:t>
            </a:r>
          </a:p>
        </p:txBody>
      </p:sp>
    </p:spTree>
    <p:extLst>
      <p:ext uri="{BB962C8B-B14F-4D97-AF65-F5344CB8AC3E}">
        <p14:creationId xmlns:p14="http://schemas.microsoft.com/office/powerpoint/2010/main" val="208145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6F9BF-A759-DAB0-25E0-C223988A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Anamnese III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77B2AD8-CFA6-BC51-E106-8AB79F14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10. Spørg til selvmordstanker og vurdér selvmordsrisiko (D)</a:t>
            </a:r>
          </a:p>
          <a:p>
            <a:pPr marL="0" indent="0">
              <a:buNone/>
            </a:pPr>
            <a:r>
              <a:rPr lang="da-DK" b="1" dirty="0"/>
              <a:t>11. Instrumenter til vurdering af selvmordsrisiko bør kun anvendes som et supplement til den systematiske klinisk vurdering (D)</a:t>
            </a:r>
          </a:p>
          <a:p>
            <a:pPr marL="0" indent="0">
              <a:buNone/>
            </a:pPr>
            <a:r>
              <a:rPr lang="da-DK" b="1" dirty="0"/>
              <a:t>12. Der skal foretages en vurdering af aggressive tanker og adfærdsmønstre, hvor dette skønnes relevant (D)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2474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DMPG">
      <a:dk1>
        <a:sysClr val="windowText" lastClr="000000"/>
      </a:dk1>
      <a:lt1>
        <a:sysClr val="window" lastClr="FFFFFF"/>
      </a:lt1>
      <a:dk2>
        <a:srgbClr val="294711"/>
      </a:dk2>
      <a:lt2>
        <a:srgbClr val="D7D481"/>
      </a:lt2>
      <a:accent1>
        <a:srgbClr val="5A9A25"/>
      </a:accent1>
      <a:accent2>
        <a:srgbClr val="ED7D31"/>
      </a:accent2>
      <a:accent3>
        <a:srgbClr val="CBB916"/>
      </a:accent3>
      <a:accent4>
        <a:srgbClr val="F6E836"/>
      </a:accent4>
      <a:accent5>
        <a:srgbClr val="B8C84D"/>
      </a:accent5>
      <a:accent6>
        <a:srgbClr val="A1B985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 Arkiv gode slides om DMPG  -  Kompatibilitetstilstand" id="{CF873D02-E2F5-40C2-8AED-A1222DA1AB0E}" vid="{3179FD35-465C-4774-BEC3-86B52739D97B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2024-dmpg-skabelon-v.2</Template>
  <TotalTime>74</TotalTime>
  <Words>1053</Words>
  <Application>Microsoft Office PowerPoint</Application>
  <PresentationFormat>Widescreen</PresentationFormat>
  <Paragraphs>113</Paragraphs>
  <Slides>16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0" baseType="lpstr">
      <vt:lpstr>Arial</vt:lpstr>
      <vt:lpstr>Calibri</vt:lpstr>
      <vt:lpstr>Roboto</vt:lpstr>
      <vt:lpstr>Office-tema</vt:lpstr>
      <vt:lpstr>Udredning af depression hos børn, unge og voksne</vt:lpstr>
      <vt:lpstr>Om dagens webinar</vt:lpstr>
      <vt:lpstr>Om DMPG’erne</vt:lpstr>
      <vt:lpstr>Om retningslinjen</vt:lpstr>
      <vt:lpstr>Medlemmer af forfattergruppen</vt:lpstr>
      <vt:lpstr>Metode</vt:lpstr>
      <vt:lpstr>Anamnese I</vt:lpstr>
      <vt:lpstr>Anamnese II</vt:lpstr>
      <vt:lpstr>Anamnese III</vt:lpstr>
      <vt:lpstr>Somatisk udredning I</vt:lpstr>
      <vt:lpstr>Somatisk udredning II</vt:lpstr>
      <vt:lpstr>Somatisk udredning II</vt:lpstr>
      <vt:lpstr>Somatisk udredning III</vt:lpstr>
      <vt:lpstr>Diagnose, differentialdiagnoser og psykiatrisk komorbiditet I</vt:lpstr>
      <vt:lpstr>Diagnose, differentialdiagnoser og psykiatrisk komorbiditet II</vt:lpstr>
      <vt:lpstr>Spørgsmål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Udredning af depression hos børn unge og voksne</dc:title>
  <dc:creator>Anders Jørgensen</dc:creator>
  <cp:lastModifiedBy>Inger Brødsgaard</cp:lastModifiedBy>
  <cp:revision>9</cp:revision>
  <cp:lastPrinted>2024-04-25T09:27:19Z</cp:lastPrinted>
  <dcterms:created xsi:type="dcterms:W3CDTF">2025-03-18T13:28:04Z</dcterms:created>
  <dcterms:modified xsi:type="dcterms:W3CDTF">2025-04-01T14:30:19Z</dcterms:modified>
  <cp:contentStatus/>
</cp:coreProperties>
</file>