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notesMasterIdLst>
    <p:notesMasterId r:id="rId17"/>
  </p:notesMasterIdLst>
  <p:sldIdLst>
    <p:sldId id="857" r:id="rId2"/>
    <p:sldId id="855" r:id="rId3"/>
    <p:sldId id="858" r:id="rId4"/>
    <p:sldId id="859" r:id="rId5"/>
    <p:sldId id="860" r:id="rId6"/>
    <p:sldId id="861" r:id="rId7"/>
    <p:sldId id="862" r:id="rId8"/>
    <p:sldId id="863" r:id="rId9"/>
    <p:sldId id="864" r:id="rId10"/>
    <p:sldId id="865" r:id="rId11"/>
    <p:sldId id="866" r:id="rId12"/>
    <p:sldId id="867" r:id="rId13"/>
    <p:sldId id="868" r:id="rId14"/>
    <p:sldId id="869" r:id="rId15"/>
    <p:sldId id="870" r:id="rId16"/>
  </p:sldIdLst>
  <p:sldSz cx="12192000" cy="6858000"/>
  <p:notesSz cx="6797675" cy="9926638"/>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rdsektion" id="{C1A7C50E-E15E-4EDD-A42F-46A64D370551}">
          <p14:sldIdLst>
            <p14:sldId id="857"/>
            <p14:sldId id="855"/>
            <p14:sldId id="858"/>
            <p14:sldId id="859"/>
            <p14:sldId id="860"/>
            <p14:sldId id="861"/>
            <p14:sldId id="862"/>
            <p14:sldId id="863"/>
            <p14:sldId id="864"/>
            <p14:sldId id="865"/>
            <p14:sldId id="866"/>
            <p14:sldId id="867"/>
            <p14:sldId id="868"/>
            <p14:sldId id="869"/>
            <p14:sldId id="870"/>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A9A25"/>
    <a:srgbClr val="70AD47"/>
    <a:srgbClr val="B8C84D"/>
    <a:srgbClr val="F6E836"/>
    <a:srgbClr val="988B1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emlayout 2 - Marker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994" autoAdjust="0"/>
    <p:restoredTop sz="62522" autoAdjust="0"/>
  </p:normalViewPr>
  <p:slideViewPr>
    <p:cSldViewPr snapToGrid="0">
      <p:cViewPr varScale="1">
        <p:scale>
          <a:sx n="68" d="100"/>
          <a:sy n="68" d="100"/>
        </p:scale>
        <p:origin x="40" y="-16"/>
      </p:cViewPr>
      <p:guideLst/>
    </p:cSldViewPr>
  </p:slideViewPr>
  <p:outlineViewPr>
    <p:cViewPr>
      <p:scale>
        <a:sx n="33" d="100"/>
        <a:sy n="33" d="100"/>
      </p:scale>
      <p:origin x="0" y="-7920"/>
    </p:cViewPr>
  </p:outlineViewPr>
  <p:notesTextViewPr>
    <p:cViewPr>
      <p:scale>
        <a:sx n="3" d="2"/>
        <a:sy n="3" d="2"/>
      </p:scale>
      <p:origin x="0" y="0"/>
    </p:cViewPr>
  </p:notesTextViewPr>
  <p:sorterViewPr>
    <p:cViewPr varScale="1">
      <p:scale>
        <a:sx n="100" d="100"/>
        <a:sy n="100" d="100"/>
      </p:scale>
      <p:origin x="0" y="0"/>
    </p:cViewPr>
  </p:sorterViewPr>
  <p:notesViewPr>
    <p:cSldViewPr snapToGrid="0">
      <p:cViewPr>
        <p:scale>
          <a:sx n="70" d="100"/>
          <a:sy n="70" d="100"/>
        </p:scale>
        <p:origin x="6120" y="166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B4F9C6E8-C997-4A03-8765-30FA44E66A0E}" type="datetimeFigureOut">
              <a:rPr lang="da-DK" smtClean="0"/>
              <a:t>28.05.2024</a:t>
            </a:fld>
            <a:endParaRPr lang="da-DK"/>
          </a:p>
        </p:txBody>
      </p:sp>
      <p:sp>
        <p:nvSpPr>
          <p:cNvPr id="4" name="Pladsholder til slidebillede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da-DK"/>
          </a:p>
        </p:txBody>
      </p:sp>
      <p:sp>
        <p:nvSpPr>
          <p:cNvPr id="5" name="Pladsholder til not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6" name="Pladsholder til sidefod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da-DK"/>
          </a:p>
        </p:txBody>
      </p:sp>
      <p:sp>
        <p:nvSpPr>
          <p:cNvPr id="7" name="Pladsholder til slidenumm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82C58B56-B695-4381-BDD7-C7DFF851DD59}" type="slidenum">
              <a:rPr lang="da-DK" smtClean="0"/>
              <a:t>‹nr.›</a:t>
            </a:fld>
            <a:endParaRPr lang="da-DK"/>
          </a:p>
        </p:txBody>
      </p:sp>
    </p:spTree>
    <p:extLst>
      <p:ext uri="{BB962C8B-B14F-4D97-AF65-F5344CB8AC3E}">
        <p14:creationId xmlns:p14="http://schemas.microsoft.com/office/powerpoint/2010/main" val="31402690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sz="1200" dirty="0"/>
          </a:p>
        </p:txBody>
      </p:sp>
      <p:sp>
        <p:nvSpPr>
          <p:cNvPr id="4" name="Pladsholder til slidenummer 3"/>
          <p:cNvSpPr>
            <a:spLocks noGrp="1"/>
          </p:cNvSpPr>
          <p:nvPr>
            <p:ph type="sldNum" sz="quarter" idx="10"/>
          </p:nvPr>
        </p:nvSpPr>
        <p:spPr/>
        <p:txBody>
          <a:bodyPr/>
          <a:lstStyle/>
          <a:p>
            <a:fld id="{82C58B56-B695-4381-BDD7-C7DFF851DD59}" type="slidenum">
              <a:rPr lang="da-DK" smtClean="0"/>
              <a:t>1</a:t>
            </a:fld>
            <a:endParaRPr lang="da-DK"/>
          </a:p>
        </p:txBody>
      </p:sp>
    </p:spTree>
    <p:extLst>
      <p:ext uri="{BB962C8B-B14F-4D97-AF65-F5344CB8AC3E}">
        <p14:creationId xmlns:p14="http://schemas.microsoft.com/office/powerpoint/2010/main" val="23352469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82C58B56-B695-4381-BDD7-C7DFF851DD59}" type="slidenum">
              <a:rPr lang="da-DK" smtClean="0"/>
              <a:t>10</a:t>
            </a:fld>
            <a:endParaRPr lang="da-DK"/>
          </a:p>
        </p:txBody>
      </p:sp>
    </p:spTree>
    <p:extLst>
      <p:ext uri="{BB962C8B-B14F-4D97-AF65-F5344CB8AC3E}">
        <p14:creationId xmlns:p14="http://schemas.microsoft.com/office/powerpoint/2010/main" val="125333765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_Titelslide">
    <p:bg>
      <p:bgPr>
        <a:blipFill dpi="0" rotWithShape="1">
          <a:blip r:embed="rId2">
            <a:alphaModFix amt="30000"/>
            <a:lum/>
          </a:blip>
          <a:srcRect/>
          <a:stretch>
            <a:fillRect/>
          </a:stretch>
        </a:blipFill>
        <a:effectLst/>
      </p:bgPr>
    </p:bg>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D14205D4-718A-C47D-B6F7-4D086E5409D4}"/>
              </a:ext>
            </a:extLst>
          </p:cNvPr>
          <p:cNvSpPr/>
          <p:nvPr userDrawn="1"/>
        </p:nvSpPr>
        <p:spPr>
          <a:xfrm>
            <a:off x="1014884" y="1205793"/>
            <a:ext cx="10088545" cy="4672483"/>
          </a:xfrm>
          <a:prstGeom prst="rect">
            <a:avLst/>
          </a:prstGeom>
          <a:solidFill>
            <a:schemeClr val="bg1">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2" name="Titel 1"/>
          <p:cNvSpPr>
            <a:spLocks noGrp="1"/>
          </p:cNvSpPr>
          <p:nvPr>
            <p:ph type="ctrTitle"/>
          </p:nvPr>
        </p:nvSpPr>
        <p:spPr>
          <a:xfrm>
            <a:off x="6561574" y="1522315"/>
            <a:ext cx="4106425" cy="2258943"/>
          </a:xfrm>
        </p:spPr>
        <p:txBody>
          <a:bodyPr anchor="b">
            <a:normAutofit/>
          </a:bodyPr>
          <a:lstStyle>
            <a:lvl1pPr algn="l">
              <a:defRPr sz="4400"/>
            </a:lvl1pPr>
          </a:lstStyle>
          <a:p>
            <a:r>
              <a:rPr lang="da-DK"/>
              <a:t>Klik for at redigere titeltypografien i masteren</a:t>
            </a:r>
            <a:endParaRPr lang="da-DK" dirty="0"/>
          </a:p>
        </p:txBody>
      </p:sp>
      <p:sp>
        <p:nvSpPr>
          <p:cNvPr id="3" name="Undertitel 2"/>
          <p:cNvSpPr>
            <a:spLocks noGrp="1"/>
          </p:cNvSpPr>
          <p:nvPr>
            <p:ph type="subTitle" idx="1"/>
          </p:nvPr>
        </p:nvSpPr>
        <p:spPr>
          <a:xfrm>
            <a:off x="6561574" y="3873333"/>
            <a:ext cx="4106425" cy="1753733"/>
          </a:xfrm>
        </p:spPr>
        <p:txBody>
          <a:bodyPr>
            <a:normAutofit/>
          </a:bodyPr>
          <a:lstStyle>
            <a:lvl1pPr marL="0" indent="0" algn="l">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endParaRPr lang="da-DK" dirty="0"/>
          </a:p>
        </p:txBody>
      </p:sp>
      <p:sp>
        <p:nvSpPr>
          <p:cNvPr id="9" name="Pladsholder til billede 8">
            <a:extLst>
              <a:ext uri="{FF2B5EF4-FFF2-40B4-BE49-F238E27FC236}">
                <a16:creationId xmlns:a16="http://schemas.microsoft.com/office/drawing/2014/main" id="{64C1CB41-8C26-1C5A-A23A-974290272560}"/>
              </a:ext>
            </a:extLst>
          </p:cNvPr>
          <p:cNvSpPr>
            <a:spLocks noGrp="1"/>
          </p:cNvSpPr>
          <p:nvPr>
            <p:ph type="pic" sz="quarter" idx="13"/>
          </p:nvPr>
        </p:nvSpPr>
        <p:spPr>
          <a:xfrm>
            <a:off x="1524001" y="1522316"/>
            <a:ext cx="4762499" cy="4104750"/>
          </a:xfrm>
        </p:spPr>
        <p:txBody>
          <a:bodyPr/>
          <a:lstStyle>
            <a:lvl1pPr marL="0" indent="0">
              <a:buNone/>
              <a:defRPr/>
            </a:lvl1pPr>
          </a:lstStyle>
          <a:p>
            <a:r>
              <a:rPr lang="da-DK"/>
              <a:t>Klik på ikonet for at tilføje et billede</a:t>
            </a:r>
          </a:p>
        </p:txBody>
      </p:sp>
    </p:spTree>
    <p:extLst>
      <p:ext uri="{BB962C8B-B14F-4D97-AF65-F5344CB8AC3E}">
        <p14:creationId xmlns:p14="http://schemas.microsoft.com/office/powerpoint/2010/main" val="27714536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a-DK"/>
              <a:t>Klik for at redigere titeltypografien i masteren</a:t>
            </a:r>
          </a:p>
        </p:txBody>
      </p:sp>
      <p:sp>
        <p:nvSpPr>
          <p:cNvPr id="3" name="Pladsholder til billed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a-DK"/>
              <a:t>Klik på ikonet for at tilføje et billede</a:t>
            </a:r>
          </a:p>
        </p:txBody>
      </p:sp>
      <p:sp>
        <p:nvSpPr>
          <p:cNvPr id="4" name="Pladsholder til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Tree>
    <p:extLst>
      <p:ext uri="{BB962C8B-B14F-4D97-AF65-F5344CB8AC3E}">
        <p14:creationId xmlns:p14="http://schemas.microsoft.com/office/powerpoint/2010/main" val="12491826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elslide">
    <p:bg>
      <p:bgPr>
        <a:blipFill dpi="0" rotWithShape="1">
          <a:blip r:embed="rId2">
            <a:alphaModFix amt="30000"/>
            <a:lum/>
          </a:blip>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da-DK"/>
              <a:t>Klik for at redigere titeltypografien i masteren</a:t>
            </a:r>
            <a:endParaRPr lang="da-DK" dirty="0"/>
          </a:p>
        </p:txBody>
      </p:sp>
      <p:sp>
        <p:nvSpPr>
          <p:cNvPr id="3" name="Und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p>
        </p:txBody>
      </p:sp>
    </p:spTree>
    <p:extLst>
      <p:ext uri="{BB962C8B-B14F-4D97-AF65-F5344CB8AC3E}">
        <p14:creationId xmlns:p14="http://schemas.microsoft.com/office/powerpoint/2010/main" val="37179137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2_Titelslide">
    <p:bg>
      <p:bgPr>
        <a:solidFill>
          <a:schemeClr val="accent1">
            <a:alpha val="15000"/>
          </a:schemeClr>
        </a:solid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da-DK"/>
              <a:t>Klik for at redigere titeltypografien i masteren</a:t>
            </a:r>
            <a:endParaRPr lang="da-DK" dirty="0"/>
          </a:p>
        </p:txBody>
      </p:sp>
      <p:sp>
        <p:nvSpPr>
          <p:cNvPr id="3" name="Und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p>
        </p:txBody>
      </p:sp>
    </p:spTree>
    <p:extLst>
      <p:ext uri="{BB962C8B-B14F-4D97-AF65-F5344CB8AC3E}">
        <p14:creationId xmlns:p14="http://schemas.microsoft.com/office/powerpoint/2010/main" val="41862676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p:cNvSpPr>
            <a:spLocks noGrp="1"/>
          </p:cNvSpPr>
          <p:nvPr>
            <p:ph type="title"/>
          </p:nvPr>
        </p:nvSpPr>
        <p:spPr>
          <a:xfrm>
            <a:off x="838200" y="874059"/>
            <a:ext cx="10515600" cy="772351"/>
          </a:xfrm>
        </p:spPr>
        <p:txBody>
          <a:bodyPr/>
          <a:lstStyle/>
          <a:p>
            <a:r>
              <a:rPr lang="da-DK"/>
              <a:t>Klik for at redigere titeltypografien i masteren</a:t>
            </a:r>
            <a:endParaRPr lang="da-DK" dirty="0"/>
          </a:p>
        </p:txBody>
      </p:sp>
      <p:sp>
        <p:nvSpPr>
          <p:cNvPr id="3" name="Pladsholder til indhold 2"/>
          <p:cNvSpPr>
            <a:spLocks noGrp="1"/>
          </p:cNvSpPr>
          <p:nvPr>
            <p:ph idx="1"/>
          </p:nvPr>
        </p:nvSpPr>
        <p:spPr>
          <a:xfrm>
            <a:off x="838200" y="1846907"/>
            <a:ext cx="10515600" cy="4399984"/>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Tree>
    <p:extLst>
      <p:ext uri="{BB962C8B-B14F-4D97-AF65-F5344CB8AC3E}">
        <p14:creationId xmlns:p14="http://schemas.microsoft.com/office/powerpoint/2010/main" val="21534928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p:cNvSpPr>
            <a:spLocks noGrp="1"/>
          </p:cNvSpPr>
          <p:nvPr>
            <p:ph type="title"/>
          </p:nvPr>
        </p:nvSpPr>
        <p:spPr>
          <a:xfrm>
            <a:off x="838200" y="873887"/>
            <a:ext cx="10515600" cy="772351"/>
          </a:xfrm>
        </p:spPr>
        <p:txBody>
          <a:bodyPr/>
          <a:lstStyle/>
          <a:p>
            <a:r>
              <a:rPr lang="da-DK"/>
              <a:t>Klik for at redigere titeltypografien i masteren</a:t>
            </a:r>
          </a:p>
        </p:txBody>
      </p:sp>
      <p:sp>
        <p:nvSpPr>
          <p:cNvPr id="3" name="Pladsholder til indhold 2"/>
          <p:cNvSpPr>
            <a:spLocks noGrp="1"/>
          </p:cNvSpPr>
          <p:nvPr>
            <p:ph sz="half" idx="1"/>
          </p:nvPr>
        </p:nvSpPr>
        <p:spPr>
          <a:xfrm>
            <a:off x="838200" y="1825625"/>
            <a:ext cx="5181600" cy="435133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p:cNvSpPr>
            <a:spLocks noGrp="1"/>
          </p:cNvSpPr>
          <p:nvPr>
            <p:ph sz="half" idx="2"/>
          </p:nvPr>
        </p:nvSpPr>
        <p:spPr>
          <a:xfrm>
            <a:off x="6172200" y="1825625"/>
            <a:ext cx="5181600" cy="435133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Tree>
    <p:extLst>
      <p:ext uri="{BB962C8B-B14F-4D97-AF65-F5344CB8AC3E}">
        <p14:creationId xmlns:p14="http://schemas.microsoft.com/office/powerpoint/2010/main" val="31859767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da-DK"/>
              <a:t>Klik for at redigere titeltypografien i masteren</a:t>
            </a:r>
          </a:p>
        </p:txBody>
      </p:sp>
      <p:sp>
        <p:nvSpPr>
          <p:cNvPr id="3" name="Pladsholder til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4" name="Pladsholder til indhold 3"/>
          <p:cNvSpPr>
            <a:spLocks noGrp="1"/>
          </p:cNvSpPr>
          <p:nvPr>
            <p:ph sz="half" idx="2"/>
          </p:nvPr>
        </p:nvSpPr>
        <p:spPr>
          <a:xfrm>
            <a:off x="839788" y="2505075"/>
            <a:ext cx="5157787" cy="368458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6" name="Pladsholder til indhold 5"/>
          <p:cNvSpPr>
            <a:spLocks noGrp="1"/>
          </p:cNvSpPr>
          <p:nvPr>
            <p:ph sz="quarter" idx="4"/>
          </p:nvPr>
        </p:nvSpPr>
        <p:spPr>
          <a:xfrm>
            <a:off x="6172200" y="2505075"/>
            <a:ext cx="5183188" cy="368458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Tree>
    <p:extLst>
      <p:ext uri="{BB962C8B-B14F-4D97-AF65-F5344CB8AC3E}">
        <p14:creationId xmlns:p14="http://schemas.microsoft.com/office/powerpoint/2010/main" val="19366274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p:cNvSpPr>
            <a:spLocks noGrp="1"/>
          </p:cNvSpPr>
          <p:nvPr>
            <p:ph type="title"/>
          </p:nvPr>
        </p:nvSpPr>
        <p:spPr>
          <a:xfrm>
            <a:off x="838200" y="872205"/>
            <a:ext cx="10515600" cy="772351"/>
          </a:xfrm>
        </p:spPr>
        <p:txBody>
          <a:bodyPr/>
          <a:lstStyle>
            <a:lvl1pPr algn="l">
              <a:defRPr/>
            </a:lvl1pPr>
          </a:lstStyle>
          <a:p>
            <a:r>
              <a:rPr lang="da-DK"/>
              <a:t>Klik for at redigere titeltypografien i masteren</a:t>
            </a:r>
            <a:endParaRPr lang="da-DK" dirty="0"/>
          </a:p>
        </p:txBody>
      </p:sp>
    </p:spTree>
    <p:extLst>
      <p:ext uri="{BB962C8B-B14F-4D97-AF65-F5344CB8AC3E}">
        <p14:creationId xmlns:p14="http://schemas.microsoft.com/office/powerpoint/2010/main" val="18305181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41927997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a-DK"/>
              <a:t>Klik for at redigere titeltypografien i masteren</a:t>
            </a:r>
          </a:p>
        </p:txBody>
      </p:sp>
      <p:sp>
        <p:nvSpPr>
          <p:cNvPr id="3" name="Pladsholder til indhol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Tree>
    <p:extLst>
      <p:ext uri="{BB962C8B-B14F-4D97-AF65-F5344CB8AC3E}">
        <p14:creationId xmlns:p14="http://schemas.microsoft.com/office/powerpoint/2010/main" val="1539773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lumMod val="20000"/>
            <a:lumOff val="80000"/>
          </a:schemeClr>
        </a:solidFill>
        <a:effectLst/>
      </p:bgPr>
    </p:bg>
    <p:spTree>
      <p:nvGrpSpPr>
        <p:cNvPr id="1" name=""/>
        <p:cNvGrpSpPr/>
        <p:nvPr/>
      </p:nvGrpSpPr>
      <p:grpSpPr>
        <a:xfrm>
          <a:off x="0" y="0"/>
          <a:ext cx="0" cy="0"/>
          <a:chOff x="0" y="0"/>
          <a:chExt cx="0" cy="0"/>
        </a:xfrm>
      </p:grpSpPr>
      <p:sp>
        <p:nvSpPr>
          <p:cNvPr id="2" name="Pladsholder til titel 1"/>
          <p:cNvSpPr>
            <a:spLocks noGrp="1"/>
          </p:cNvSpPr>
          <p:nvPr>
            <p:ph type="title"/>
          </p:nvPr>
        </p:nvSpPr>
        <p:spPr>
          <a:xfrm>
            <a:off x="838200" y="860119"/>
            <a:ext cx="10515600" cy="772351"/>
          </a:xfrm>
          <a:prstGeom prst="rect">
            <a:avLst/>
          </a:prstGeom>
        </p:spPr>
        <p:txBody>
          <a:bodyPr vert="horz" lIns="91440" tIns="45720" rIns="91440" bIns="45720" rtlCol="0" anchor="ctr">
            <a:normAutofit/>
          </a:bodyPr>
          <a:lstStyle/>
          <a:p>
            <a:r>
              <a:rPr lang="da-DK" dirty="0"/>
              <a:t>Klik for at redigere i master</a:t>
            </a:r>
          </a:p>
        </p:txBody>
      </p:sp>
      <p:sp>
        <p:nvSpPr>
          <p:cNvPr id="3" name="Pladsholder til tekst 2"/>
          <p:cNvSpPr>
            <a:spLocks noGrp="1"/>
          </p:cNvSpPr>
          <p:nvPr>
            <p:ph type="body" idx="1"/>
          </p:nvPr>
        </p:nvSpPr>
        <p:spPr>
          <a:xfrm>
            <a:off x="838200" y="1753774"/>
            <a:ext cx="10515600" cy="4475010"/>
          </a:xfrm>
          <a:prstGeom prst="rect">
            <a:avLst/>
          </a:prstGeom>
        </p:spPr>
        <p:txBody>
          <a:bodyPr vert="horz" lIns="91440" tIns="45720" rIns="91440" bIns="45720" rtlCol="0">
            <a:normAutofit/>
          </a:bodyPr>
          <a:lstStyle/>
          <a:p>
            <a:pPr lvl="0"/>
            <a:r>
              <a:rPr lang="da-DK" dirty="0"/>
              <a:t>Rediger typografien i masterens</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4" name="Pladsholder til dato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da-DK" dirty="0"/>
          </a:p>
        </p:txBody>
      </p:sp>
      <p:sp>
        <p:nvSpPr>
          <p:cNvPr id="5" name="Pladsholder til sidefod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a-DK"/>
          </a:p>
        </p:txBody>
      </p:sp>
      <p:sp>
        <p:nvSpPr>
          <p:cNvPr id="6" name="Pladsholder til slide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541400E-71D7-41D1-8A2E-1357AFC3B79B}" type="slidenum">
              <a:rPr lang="da-DK" smtClean="0"/>
              <a:t>‹nr.›</a:t>
            </a:fld>
            <a:endParaRPr lang="da-DK"/>
          </a:p>
        </p:txBody>
      </p:sp>
      <p:pic>
        <p:nvPicPr>
          <p:cNvPr id="7" name="Billede 6"/>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166981" y="153769"/>
            <a:ext cx="1342437" cy="643699"/>
          </a:xfrm>
          <a:prstGeom prst="rect">
            <a:avLst/>
          </a:prstGeom>
          <a:effectLst/>
        </p:spPr>
      </p:pic>
      <p:pic>
        <p:nvPicPr>
          <p:cNvPr id="9" name="Billede 8">
            <a:extLst>
              <a:ext uri="{FF2B5EF4-FFF2-40B4-BE49-F238E27FC236}">
                <a16:creationId xmlns:a16="http://schemas.microsoft.com/office/drawing/2014/main" id="{9B282C5D-82F4-D240-79EC-55C30427B6AE}"/>
              </a:ext>
            </a:extLst>
          </p:cNvPr>
          <p:cNvPicPr>
            <a:picLocks noChangeAspect="1"/>
          </p:cNvPicPr>
          <p:nvPr userDrawn="1"/>
        </p:nvPicPr>
        <p:blipFill>
          <a:blip r:embed="rId13" cstate="print">
            <a:extLst>
              <a:ext uri="{28A0092B-C50C-407E-A947-70E740481C1C}">
                <a14:useLocalDpi xmlns:a14="http://schemas.microsoft.com/office/drawing/2010/main" val="0"/>
              </a:ext>
            </a:extLst>
          </a:blip>
          <a:srcRect/>
          <a:stretch/>
        </p:blipFill>
        <p:spPr>
          <a:xfrm>
            <a:off x="7378574" y="6255011"/>
            <a:ext cx="4505738" cy="467700"/>
          </a:xfrm>
          <a:prstGeom prst="rect">
            <a:avLst/>
          </a:prstGeom>
        </p:spPr>
      </p:pic>
    </p:spTree>
    <p:extLst>
      <p:ext uri="{BB962C8B-B14F-4D97-AF65-F5344CB8AC3E}">
        <p14:creationId xmlns:p14="http://schemas.microsoft.com/office/powerpoint/2010/main" val="1719003374"/>
      </p:ext>
    </p:extLst>
  </p:cSld>
  <p:clrMap bg1="lt1" tx1="dk1" bg2="lt2" tx2="dk2" accent1="accent1" accent2="accent2" accent3="accent3" accent4="accent4" accent5="accent5" accent6="accent6" hlink="hlink" folHlink="folHlink"/>
  <p:sldLayoutIdLst>
    <p:sldLayoutId id="2147483664" r:id="rId1"/>
    <p:sldLayoutId id="2147483649" r:id="rId2"/>
    <p:sldLayoutId id="2147483665" r:id="rId3"/>
    <p:sldLayoutId id="2147483650" r:id="rId4"/>
    <p:sldLayoutId id="2147483652" r:id="rId5"/>
    <p:sldLayoutId id="2147483653" r:id="rId6"/>
    <p:sldLayoutId id="2147483654" r:id="rId7"/>
    <p:sldLayoutId id="2147483655" r:id="rId8"/>
    <p:sldLayoutId id="2147483656" r:id="rId9"/>
    <p:sldLayoutId id="2147483657" r:id="rId10"/>
  </p:sldLayoutIdLst>
  <p:hf hdr="0" ftr="0" dt="0"/>
  <p:txStyles>
    <p:titleStyle>
      <a:lvl1pPr algn="l" defTabSz="914400" rtl="0" eaLnBrk="1" latinLnBrk="0" hangingPunct="1">
        <a:lnSpc>
          <a:spcPct val="90000"/>
        </a:lnSpc>
        <a:spcBef>
          <a:spcPct val="0"/>
        </a:spcBef>
        <a:buNone/>
        <a:defRPr sz="4400"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hyperlink" Target="mailto:rkkp.retningslinjesekretariatet@rm.dk" TargetMode="Externa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itel 17">
            <a:extLst>
              <a:ext uri="{FF2B5EF4-FFF2-40B4-BE49-F238E27FC236}">
                <a16:creationId xmlns:a16="http://schemas.microsoft.com/office/drawing/2014/main" id="{DB9577EE-815E-E110-2305-59296AB233F3}"/>
              </a:ext>
            </a:extLst>
          </p:cNvPr>
          <p:cNvSpPr>
            <a:spLocks noGrp="1"/>
          </p:cNvSpPr>
          <p:nvPr>
            <p:ph type="ctrTitle"/>
          </p:nvPr>
        </p:nvSpPr>
        <p:spPr>
          <a:xfrm>
            <a:off x="5096256" y="1450848"/>
            <a:ext cx="5571743" cy="4176217"/>
          </a:xfrm>
        </p:spPr>
        <p:txBody>
          <a:bodyPr anchor="t">
            <a:noAutofit/>
          </a:bodyPr>
          <a:lstStyle/>
          <a:p>
            <a:pPr algn="ctr">
              <a:lnSpc>
                <a:spcPct val="100000"/>
              </a:lnSpc>
            </a:pPr>
            <a:r>
              <a:rPr lang="da-DK" sz="3600" b="1" dirty="0">
                <a:solidFill>
                  <a:schemeClr val="accent1"/>
                </a:solidFill>
              </a:rPr>
              <a:t>D</a:t>
            </a:r>
            <a:r>
              <a:rPr lang="da-DK" sz="3600" b="1" dirty="0"/>
              <a:t>anske </a:t>
            </a:r>
            <a:r>
              <a:rPr lang="da-DK" sz="3600" b="1" dirty="0">
                <a:solidFill>
                  <a:schemeClr val="accent1"/>
                </a:solidFill>
              </a:rPr>
              <a:t>M</a:t>
            </a:r>
            <a:r>
              <a:rPr lang="da-DK" sz="3600" b="1" dirty="0"/>
              <a:t>ultidisciplinære </a:t>
            </a:r>
            <a:r>
              <a:rPr lang="da-DK" sz="3600" b="1" dirty="0">
                <a:solidFill>
                  <a:schemeClr val="accent1"/>
                </a:solidFill>
              </a:rPr>
              <a:t>P</a:t>
            </a:r>
            <a:r>
              <a:rPr lang="da-DK" sz="3600" b="1" dirty="0"/>
              <a:t>sykiatri </a:t>
            </a:r>
            <a:r>
              <a:rPr lang="da-DK" sz="3600" b="1" dirty="0">
                <a:solidFill>
                  <a:schemeClr val="accent1"/>
                </a:solidFill>
              </a:rPr>
              <a:t>G</a:t>
            </a:r>
            <a:r>
              <a:rPr lang="da-DK" sz="3600" b="1" dirty="0"/>
              <a:t>rupper </a:t>
            </a:r>
            <a:br>
              <a:rPr lang="da-DK" sz="2000" b="1" dirty="0"/>
            </a:br>
            <a:br>
              <a:rPr lang="da-DK" sz="2000" b="1" dirty="0"/>
            </a:br>
            <a:br>
              <a:rPr lang="da-DK" sz="2000" b="1" dirty="0"/>
            </a:br>
            <a:r>
              <a:rPr lang="da-DK" sz="2000" dirty="0"/>
              <a:t>Udredning af ADHD hos voksne i hospitalsregi</a:t>
            </a:r>
            <a:br>
              <a:rPr lang="da-DK" sz="2000" b="1" dirty="0"/>
            </a:br>
            <a:r>
              <a:rPr lang="da-DK" sz="2000" dirty="0"/>
              <a:t>D. 28.maj 2024</a:t>
            </a:r>
            <a:br>
              <a:rPr lang="da-DK" sz="2000" dirty="0"/>
            </a:br>
            <a:br>
              <a:rPr lang="da-DK" sz="2000" i="1" dirty="0"/>
            </a:br>
            <a:r>
              <a:rPr lang="da-DK" sz="2000" dirty="0"/>
              <a:t>v/Formand for DMPG-ADHD</a:t>
            </a:r>
            <a:br>
              <a:rPr lang="da-DK" sz="2000" dirty="0"/>
            </a:br>
            <a:r>
              <a:rPr lang="da-DK" sz="1600" dirty="0"/>
              <a:t>Simon Hjerrild</a:t>
            </a:r>
            <a:br>
              <a:rPr lang="da-DK" sz="1600" dirty="0"/>
            </a:br>
            <a:r>
              <a:rPr lang="da-DK" sz="1600" dirty="0"/>
              <a:t>(online)</a:t>
            </a:r>
            <a:endParaRPr lang="da-DK" sz="2000" dirty="0"/>
          </a:p>
        </p:txBody>
      </p:sp>
      <p:sp>
        <p:nvSpPr>
          <p:cNvPr id="3" name="Undertitel 2"/>
          <p:cNvSpPr>
            <a:spLocks noGrp="1"/>
          </p:cNvSpPr>
          <p:nvPr>
            <p:ph type="subTitle" idx="1"/>
          </p:nvPr>
        </p:nvSpPr>
        <p:spPr>
          <a:xfrm>
            <a:off x="6561575" y="4884821"/>
            <a:ext cx="2125226" cy="742245"/>
          </a:xfrm>
        </p:spPr>
        <p:txBody>
          <a:bodyPr/>
          <a:lstStyle/>
          <a:p>
            <a:r>
              <a:rPr lang="da-DK" b="1" u="sng" dirty="0"/>
              <a:t> </a:t>
            </a:r>
          </a:p>
        </p:txBody>
      </p:sp>
      <p:pic>
        <p:nvPicPr>
          <p:cNvPr id="4" name="Billede 3">
            <a:extLst>
              <a:ext uri="{FF2B5EF4-FFF2-40B4-BE49-F238E27FC236}">
                <a16:creationId xmlns:a16="http://schemas.microsoft.com/office/drawing/2014/main" id="{5487CEB0-7CE6-7043-43B6-BFB05ADF9B9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17812" y="1475151"/>
            <a:ext cx="3113936" cy="4151914"/>
          </a:xfrm>
          <a:prstGeom prst="rect">
            <a:avLst/>
          </a:prstGeom>
        </p:spPr>
      </p:pic>
    </p:spTree>
    <p:extLst>
      <p:ext uri="{BB962C8B-B14F-4D97-AF65-F5344CB8AC3E}">
        <p14:creationId xmlns:p14="http://schemas.microsoft.com/office/powerpoint/2010/main" val="29284986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225CF27-0D53-34B7-9EDB-4AF77AF5C1E5}"/>
              </a:ext>
            </a:extLst>
          </p:cNvPr>
          <p:cNvSpPr>
            <a:spLocks noGrp="1"/>
          </p:cNvSpPr>
          <p:nvPr>
            <p:ph type="title"/>
          </p:nvPr>
        </p:nvSpPr>
        <p:spPr/>
        <p:txBody>
          <a:bodyPr>
            <a:normAutofit/>
          </a:bodyPr>
          <a:lstStyle/>
          <a:p>
            <a:pPr algn="ctr"/>
            <a:r>
              <a:rPr lang="da-DK" dirty="0"/>
              <a:t>Anbefalinger </a:t>
            </a:r>
            <a:r>
              <a:rPr lang="da-DK" sz="1800" dirty="0"/>
              <a:t>(screening og henvisning i almen praksis)</a:t>
            </a:r>
          </a:p>
        </p:txBody>
      </p:sp>
      <p:sp>
        <p:nvSpPr>
          <p:cNvPr id="4" name="Tekstfelt 3">
            <a:extLst>
              <a:ext uri="{FF2B5EF4-FFF2-40B4-BE49-F238E27FC236}">
                <a16:creationId xmlns:a16="http://schemas.microsoft.com/office/drawing/2014/main" id="{D20273E6-200E-1026-CC1B-56FA4218DE33}"/>
              </a:ext>
            </a:extLst>
          </p:cNvPr>
          <p:cNvSpPr txBox="1"/>
          <p:nvPr/>
        </p:nvSpPr>
        <p:spPr>
          <a:xfrm>
            <a:off x="1170051" y="1789500"/>
            <a:ext cx="5665862" cy="4739759"/>
          </a:xfrm>
          <a:prstGeom prst="rect">
            <a:avLst/>
          </a:prstGeom>
          <a:noFill/>
        </p:spPr>
        <p:txBody>
          <a:bodyPr wrap="square" rtlCol="0">
            <a:spAutoFit/>
          </a:bodyPr>
          <a:lstStyle/>
          <a:p>
            <a:pPr marL="342900" lvl="0" indent="-342900">
              <a:spcAft>
                <a:spcPts val="1200"/>
              </a:spcAft>
              <a:buFont typeface="+mj-lt"/>
              <a:buAutoNum type="arabicPeriod" startAt="2"/>
            </a:pPr>
            <a:r>
              <a:rPr lang="da-DK" sz="1700" dirty="0">
                <a:solidFill>
                  <a:srgbClr val="000000"/>
                </a:solidFill>
                <a:effectLst/>
                <a:latin typeface="Arial" panose="020B0604020202020204" pitchFamily="34" charset="0"/>
                <a:cs typeface="Arial" panose="020B0604020202020204" pitchFamily="34" charset="0"/>
              </a:rPr>
              <a:t>Ved klinisk mistanke anbefales  det at spørge ind til betydende funktionsnedsættelse og/eller konsekvenser af de beskrevne ADHD-relaterede symptomer, såvel aktuelt som tidligere, i flere situationer; f.eks. arbejde/uddannelse, familie/parforhold, fritid/hobby, sociale kontakter, selvværd/selvtillid (D)</a:t>
            </a:r>
          </a:p>
          <a:p>
            <a:pPr marL="342900" lvl="0" indent="-342900">
              <a:spcAft>
                <a:spcPts val="1200"/>
              </a:spcAft>
              <a:buFont typeface="+mj-lt"/>
              <a:buAutoNum type="arabicPeriod" startAt="2"/>
            </a:pPr>
            <a:r>
              <a:rPr lang="da-DK" sz="1700" dirty="0">
                <a:solidFill>
                  <a:srgbClr val="000000"/>
                </a:solidFill>
                <a:effectLst/>
                <a:latin typeface="Arial" panose="020B0604020202020204" pitchFamily="34" charset="0"/>
                <a:cs typeface="Arial" panose="020B0604020202020204" pitchFamily="34" charset="0"/>
              </a:rPr>
              <a:t>Ved klinisk mistanke om ADHD anbefales  det at spørge ind til om symptomer har været vedvarende til stede fra før 12-års alderen (D).</a:t>
            </a:r>
          </a:p>
          <a:p>
            <a:pPr marL="342900" lvl="0" indent="-342900">
              <a:spcAft>
                <a:spcPts val="1200"/>
              </a:spcAft>
              <a:buFont typeface="+mj-lt"/>
              <a:buAutoNum type="arabicPeriod" startAt="2"/>
            </a:pPr>
            <a:r>
              <a:rPr lang="da-DK" sz="1700" dirty="0">
                <a:solidFill>
                  <a:srgbClr val="000000"/>
                </a:solidFill>
                <a:effectLst/>
                <a:latin typeface="Arial" panose="020B0604020202020204" pitchFamily="34" charset="0"/>
                <a:cs typeface="Arial" panose="020B0604020202020204" pitchFamily="34" charset="0"/>
              </a:rPr>
              <a:t>Det anbefales ved mistanke om ADHD at anvende specifikke symptomspørgeskemaer til ADHD hos voksne(D).</a:t>
            </a:r>
          </a:p>
          <a:p>
            <a:pPr marL="342900" lvl="0" indent="-342900">
              <a:spcAft>
                <a:spcPts val="1200"/>
              </a:spcAft>
              <a:buFont typeface="+mj-lt"/>
              <a:buAutoNum type="arabicPeriod" startAt="2"/>
            </a:pPr>
            <a:r>
              <a:rPr lang="da-DK" sz="1700" dirty="0">
                <a:solidFill>
                  <a:srgbClr val="000000"/>
                </a:solidFill>
                <a:effectLst/>
                <a:latin typeface="Arial" panose="020B0604020202020204" pitchFamily="34" charset="0"/>
                <a:cs typeface="Arial" panose="020B0604020202020204" pitchFamily="34" charset="0"/>
              </a:rPr>
              <a:t>Det anbefales at foretage en vurdering af tilstedeværelse af anden psykisk lidelse, herunder især angstlidelser, affektive lidelser og misbrug (D)  </a:t>
            </a:r>
          </a:p>
        </p:txBody>
      </p:sp>
    </p:spTree>
    <p:extLst>
      <p:ext uri="{BB962C8B-B14F-4D97-AF65-F5344CB8AC3E}">
        <p14:creationId xmlns:p14="http://schemas.microsoft.com/office/powerpoint/2010/main" val="13589615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225CF27-0D53-34B7-9EDB-4AF77AF5C1E5}"/>
              </a:ext>
            </a:extLst>
          </p:cNvPr>
          <p:cNvSpPr>
            <a:spLocks noGrp="1"/>
          </p:cNvSpPr>
          <p:nvPr>
            <p:ph type="title"/>
          </p:nvPr>
        </p:nvSpPr>
        <p:spPr/>
        <p:txBody>
          <a:bodyPr>
            <a:normAutofit/>
          </a:bodyPr>
          <a:lstStyle/>
          <a:p>
            <a:pPr algn="ctr"/>
            <a:r>
              <a:rPr lang="da-DK" dirty="0"/>
              <a:t>Anbefalinger </a:t>
            </a:r>
            <a:r>
              <a:rPr lang="da-DK" sz="1800" dirty="0"/>
              <a:t>(screening og henvisning i almen praksis)</a:t>
            </a:r>
          </a:p>
        </p:txBody>
      </p:sp>
      <p:sp>
        <p:nvSpPr>
          <p:cNvPr id="3" name="Tekstfelt 2">
            <a:extLst>
              <a:ext uri="{FF2B5EF4-FFF2-40B4-BE49-F238E27FC236}">
                <a16:creationId xmlns:a16="http://schemas.microsoft.com/office/drawing/2014/main" id="{C9AF6CFF-DF42-4430-782E-7F5E61109831}"/>
              </a:ext>
            </a:extLst>
          </p:cNvPr>
          <p:cNvSpPr txBox="1"/>
          <p:nvPr/>
        </p:nvSpPr>
        <p:spPr>
          <a:xfrm>
            <a:off x="838200" y="2306175"/>
            <a:ext cx="5811140" cy="2769989"/>
          </a:xfrm>
          <a:prstGeom prst="rect">
            <a:avLst/>
          </a:prstGeom>
          <a:noFill/>
        </p:spPr>
        <p:txBody>
          <a:bodyPr wrap="square" rtlCol="0">
            <a:spAutoFit/>
          </a:bodyPr>
          <a:lstStyle/>
          <a:p>
            <a:pPr marL="342900" lvl="0" indent="-342900">
              <a:spcAft>
                <a:spcPts val="1200"/>
              </a:spcAft>
              <a:buFont typeface="+mj-lt"/>
              <a:buAutoNum type="arabicPeriod" startAt="6"/>
            </a:pPr>
            <a:r>
              <a:rPr lang="da-DK" sz="1700" dirty="0">
                <a:solidFill>
                  <a:srgbClr val="000000"/>
                </a:solidFill>
                <a:effectLst/>
                <a:latin typeface="Arial" panose="020B0604020202020204" pitchFamily="34" charset="0"/>
                <a:cs typeface="Arial" panose="020B0604020202020204" pitchFamily="34" charset="0"/>
              </a:rPr>
              <a:t>Det anbefales at vurdere tilstedeværelse af somatisk lidelse og mangeltilstande, der kan give kognitive vanskeligheder eller træthed, herunder søvnforstyrrelser (D) </a:t>
            </a:r>
          </a:p>
          <a:p>
            <a:pPr marL="342900" lvl="0" indent="-342900">
              <a:spcAft>
                <a:spcPts val="1200"/>
              </a:spcAft>
              <a:buFont typeface="+mj-lt"/>
              <a:buAutoNum type="arabicPeriod" startAt="6"/>
            </a:pPr>
            <a:r>
              <a:rPr lang="da-DK" sz="1700" dirty="0">
                <a:solidFill>
                  <a:srgbClr val="000000"/>
                </a:solidFill>
                <a:effectLst/>
                <a:latin typeface="Arial" panose="020B0604020202020204" pitchFamily="34" charset="0"/>
                <a:cs typeface="Arial" panose="020B0604020202020204" pitchFamily="34" charset="0"/>
              </a:rPr>
              <a:t>For at sikre bedst mulig visitation anbefales en vurdering af sværhedsgrad af ADHD-symptomer samt grad af funktionspåvirkning og en vurdering af samlet sværhedsgrad herunder af eventuel komorbiditet (D) </a:t>
            </a:r>
          </a:p>
          <a:p>
            <a:pPr>
              <a:spcAft>
                <a:spcPts val="1050"/>
              </a:spcAft>
            </a:pPr>
            <a:r>
              <a:rPr lang="da-DK" sz="1800" dirty="0">
                <a:effectLst/>
                <a:latin typeface="Arial Narrow" panose="020B0604020202020204" pitchFamily="34" charset="0"/>
                <a:ea typeface="Verdana" panose="020B0604030504040204" pitchFamily="34" charset="0"/>
                <a:cs typeface="Verdana" panose="020B0604030504040204" pitchFamily="34" charset="0"/>
              </a:rPr>
              <a:t> </a:t>
            </a:r>
            <a:endParaRPr lang="da-DK" dirty="0"/>
          </a:p>
        </p:txBody>
      </p:sp>
    </p:spTree>
    <p:extLst>
      <p:ext uri="{BB962C8B-B14F-4D97-AF65-F5344CB8AC3E}">
        <p14:creationId xmlns:p14="http://schemas.microsoft.com/office/powerpoint/2010/main" val="12946586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225CF27-0D53-34B7-9EDB-4AF77AF5C1E5}"/>
              </a:ext>
            </a:extLst>
          </p:cNvPr>
          <p:cNvSpPr>
            <a:spLocks noGrp="1"/>
          </p:cNvSpPr>
          <p:nvPr>
            <p:ph type="title"/>
          </p:nvPr>
        </p:nvSpPr>
        <p:spPr/>
        <p:txBody>
          <a:bodyPr>
            <a:normAutofit/>
          </a:bodyPr>
          <a:lstStyle/>
          <a:p>
            <a:pPr algn="ctr"/>
            <a:r>
              <a:rPr lang="da-DK" dirty="0"/>
              <a:t>Anbefalinger </a:t>
            </a:r>
            <a:r>
              <a:rPr lang="da-DK" sz="1800" dirty="0"/>
              <a:t>(udredning af voksne i hospitalsregi)</a:t>
            </a:r>
          </a:p>
        </p:txBody>
      </p:sp>
      <p:sp>
        <p:nvSpPr>
          <p:cNvPr id="4" name="Tekstfelt 3">
            <a:extLst>
              <a:ext uri="{FF2B5EF4-FFF2-40B4-BE49-F238E27FC236}">
                <a16:creationId xmlns:a16="http://schemas.microsoft.com/office/drawing/2014/main" id="{388FEBE0-02D5-C441-79EA-1E0AF4E61940}"/>
              </a:ext>
            </a:extLst>
          </p:cNvPr>
          <p:cNvSpPr txBox="1"/>
          <p:nvPr/>
        </p:nvSpPr>
        <p:spPr>
          <a:xfrm>
            <a:off x="838200" y="1750590"/>
            <a:ext cx="6084605" cy="5324535"/>
          </a:xfrm>
          <a:prstGeom prst="rect">
            <a:avLst/>
          </a:prstGeom>
          <a:noFill/>
        </p:spPr>
        <p:txBody>
          <a:bodyPr wrap="square" rtlCol="0">
            <a:spAutoFit/>
          </a:bodyPr>
          <a:lstStyle/>
          <a:p>
            <a:pPr marL="342900" lvl="0" indent="-342900">
              <a:spcAft>
                <a:spcPts val="1200"/>
              </a:spcAft>
              <a:buFont typeface="+mj-lt"/>
              <a:buAutoNum type="arabicPeriod" startAt="8"/>
            </a:pPr>
            <a:r>
              <a:rPr lang="da-DK" sz="1700" dirty="0">
                <a:solidFill>
                  <a:srgbClr val="000000"/>
                </a:solidFill>
                <a:effectLst/>
                <a:latin typeface="Arial" panose="020B0604020202020204" pitchFamily="34" charset="0"/>
                <a:cs typeface="Arial" panose="020B0604020202020204" pitchFamily="34" charset="0"/>
              </a:rPr>
              <a:t>Udredningen af ADHD hos voksne bør ikke foretages isoleret, men kun ved samtidig vurdering af øvrig psykopatologi, </a:t>
            </a:r>
            <a:r>
              <a:rPr lang="da-DK" sz="1700" dirty="0" err="1">
                <a:solidFill>
                  <a:srgbClr val="000000"/>
                </a:solidFill>
                <a:effectLst/>
                <a:latin typeface="Arial" panose="020B0604020202020204" pitchFamily="34" charset="0"/>
                <a:cs typeface="Arial" panose="020B0604020202020204" pitchFamily="34" charset="0"/>
              </a:rPr>
              <a:t>somatik</a:t>
            </a:r>
            <a:r>
              <a:rPr lang="da-DK" sz="1700" dirty="0">
                <a:solidFill>
                  <a:srgbClr val="000000"/>
                </a:solidFill>
                <a:effectLst/>
                <a:latin typeface="Arial" panose="020B0604020202020204" pitchFamily="34" charset="0"/>
                <a:cs typeface="Arial" panose="020B0604020202020204" pitchFamily="34" charset="0"/>
              </a:rPr>
              <a:t>, udviklingsanamnese og psykosociale belastninger (D)</a:t>
            </a:r>
          </a:p>
          <a:p>
            <a:pPr marL="342900" lvl="0" indent="-342900">
              <a:spcAft>
                <a:spcPts val="1200"/>
              </a:spcAft>
              <a:buFont typeface="+mj-lt"/>
              <a:buAutoNum type="arabicPeriod" startAt="8"/>
            </a:pPr>
            <a:r>
              <a:rPr lang="da-DK" sz="1700" dirty="0">
                <a:solidFill>
                  <a:srgbClr val="000000"/>
                </a:solidFill>
                <a:effectLst/>
                <a:latin typeface="Arial" panose="020B0604020202020204" pitchFamily="34" charset="0"/>
                <a:cs typeface="Arial" panose="020B0604020202020204" pitchFamily="34" charset="0"/>
              </a:rPr>
              <a:t>Det er god praksis at lave en bred udviklingsanamnese med inddragelse af pårørende (D) </a:t>
            </a:r>
          </a:p>
          <a:p>
            <a:pPr marL="342900" lvl="0" indent="-342900">
              <a:spcAft>
                <a:spcPts val="1200"/>
              </a:spcAft>
              <a:buFont typeface="+mj-lt"/>
              <a:buAutoNum type="arabicPeriod" startAt="8"/>
            </a:pPr>
            <a:r>
              <a:rPr lang="da-DK" sz="1700" dirty="0">
                <a:solidFill>
                  <a:srgbClr val="000000"/>
                </a:solidFill>
                <a:effectLst/>
                <a:latin typeface="Arial" panose="020B0604020202020204" pitchFamily="34" charset="0"/>
                <a:cs typeface="Arial" panose="020B0604020202020204" pitchFamily="34" charset="0"/>
              </a:rPr>
              <a:t>Der bør foretages en systematisk psykopatologisk vurdering dækkende diagnosekapitlerne F0-F8 i ICD-10 ved erfaren og kvalificeret læge eller psykolog (D)  </a:t>
            </a:r>
          </a:p>
          <a:p>
            <a:pPr marL="342900" lvl="0" indent="-342900">
              <a:spcAft>
                <a:spcPts val="1200"/>
              </a:spcAft>
              <a:buFont typeface="+mj-lt"/>
              <a:buAutoNum type="arabicPeriod" startAt="8"/>
            </a:pPr>
            <a:r>
              <a:rPr lang="da-DK" sz="1700" dirty="0">
                <a:solidFill>
                  <a:srgbClr val="000000"/>
                </a:solidFill>
                <a:effectLst/>
                <a:latin typeface="Arial" panose="020B0604020202020204" pitchFamily="34" charset="0"/>
                <a:cs typeface="Arial" panose="020B0604020202020204" pitchFamily="34" charset="0"/>
              </a:rPr>
              <a:t>Der bør optages en somatisk anamnese, herunder især med fokus på tilstande, der kan give kognitive vanskeligheder eller medføre risiko ved eventuel behandling (D) </a:t>
            </a:r>
          </a:p>
          <a:p>
            <a:pPr marL="342900" lvl="0" indent="-342900">
              <a:spcAft>
                <a:spcPts val="1200"/>
              </a:spcAft>
              <a:buFont typeface="+mj-lt"/>
              <a:buAutoNum type="arabicPeriod" startAt="8"/>
            </a:pPr>
            <a:r>
              <a:rPr lang="da-DK" sz="1700" dirty="0">
                <a:solidFill>
                  <a:srgbClr val="000000"/>
                </a:solidFill>
                <a:effectLst/>
                <a:latin typeface="Arial" panose="020B0604020202020204" pitchFamily="34" charset="0"/>
                <a:cs typeface="Arial" panose="020B0604020202020204" pitchFamily="34" charset="0"/>
              </a:rPr>
              <a:t>På konkret mistanke om </a:t>
            </a:r>
            <a:r>
              <a:rPr lang="da-DK" sz="1700" dirty="0" err="1">
                <a:solidFill>
                  <a:srgbClr val="000000"/>
                </a:solidFill>
                <a:effectLst/>
                <a:latin typeface="Arial" panose="020B0604020202020204" pitchFamily="34" charset="0"/>
                <a:cs typeface="Arial" panose="020B0604020202020204" pitchFamily="34" charset="0"/>
              </a:rPr>
              <a:t>komorbid</a:t>
            </a:r>
            <a:r>
              <a:rPr lang="da-DK" sz="1700" dirty="0">
                <a:solidFill>
                  <a:srgbClr val="000000"/>
                </a:solidFill>
                <a:effectLst/>
                <a:latin typeface="Arial" panose="020B0604020202020204" pitchFamily="34" charset="0"/>
                <a:cs typeface="Arial" panose="020B0604020202020204" pitchFamily="34" charset="0"/>
              </a:rPr>
              <a:t> somatisk lidelse bør der foretages en somatisk og/eller neurologisk undersøgelse (D)</a:t>
            </a:r>
          </a:p>
          <a:p>
            <a:pPr>
              <a:spcAft>
                <a:spcPts val="1050"/>
              </a:spcAft>
            </a:pPr>
            <a:r>
              <a:rPr lang="da-DK" sz="1800" dirty="0">
                <a:effectLst/>
                <a:latin typeface="Arial Narrow" panose="020B0604020202020204" pitchFamily="34" charset="0"/>
                <a:ea typeface="Verdana" panose="020B0604030504040204" pitchFamily="34" charset="0"/>
                <a:cs typeface="Verdana" panose="020B0604030504040204" pitchFamily="34" charset="0"/>
              </a:rPr>
              <a:t>  </a:t>
            </a:r>
            <a:endParaRPr lang="da-DK" dirty="0"/>
          </a:p>
        </p:txBody>
      </p:sp>
    </p:spTree>
    <p:extLst>
      <p:ext uri="{BB962C8B-B14F-4D97-AF65-F5344CB8AC3E}">
        <p14:creationId xmlns:p14="http://schemas.microsoft.com/office/powerpoint/2010/main" val="18339960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225CF27-0D53-34B7-9EDB-4AF77AF5C1E5}"/>
              </a:ext>
            </a:extLst>
          </p:cNvPr>
          <p:cNvSpPr>
            <a:spLocks noGrp="1"/>
          </p:cNvSpPr>
          <p:nvPr>
            <p:ph type="title"/>
          </p:nvPr>
        </p:nvSpPr>
        <p:spPr/>
        <p:txBody>
          <a:bodyPr>
            <a:normAutofit/>
          </a:bodyPr>
          <a:lstStyle/>
          <a:p>
            <a:pPr algn="ctr"/>
            <a:r>
              <a:rPr lang="da-DK" dirty="0"/>
              <a:t>Anbefalinger </a:t>
            </a:r>
            <a:r>
              <a:rPr lang="da-DK" sz="1800" dirty="0"/>
              <a:t>(udredning af voksne i hospitalsregi)</a:t>
            </a:r>
          </a:p>
        </p:txBody>
      </p:sp>
      <p:sp>
        <p:nvSpPr>
          <p:cNvPr id="3" name="Tekstfelt 2">
            <a:extLst>
              <a:ext uri="{FF2B5EF4-FFF2-40B4-BE49-F238E27FC236}">
                <a16:creationId xmlns:a16="http://schemas.microsoft.com/office/drawing/2014/main" id="{BA9C9281-26DA-B004-E3E8-BBD6AA6EFC1D}"/>
              </a:ext>
            </a:extLst>
          </p:cNvPr>
          <p:cNvSpPr txBox="1"/>
          <p:nvPr/>
        </p:nvSpPr>
        <p:spPr>
          <a:xfrm>
            <a:off x="838200" y="1646410"/>
            <a:ext cx="6084605" cy="5416868"/>
          </a:xfrm>
          <a:prstGeom prst="rect">
            <a:avLst/>
          </a:prstGeom>
          <a:noFill/>
        </p:spPr>
        <p:txBody>
          <a:bodyPr wrap="square" rtlCol="0">
            <a:spAutoFit/>
          </a:bodyPr>
          <a:lstStyle/>
          <a:p>
            <a:pPr marL="342900" lvl="0" indent="-342900">
              <a:spcAft>
                <a:spcPts val="1200"/>
              </a:spcAft>
              <a:buFont typeface="+mj-lt"/>
              <a:buAutoNum type="arabicPeriod" startAt="13"/>
            </a:pPr>
            <a:r>
              <a:rPr lang="da-DK" sz="1600" dirty="0">
                <a:solidFill>
                  <a:srgbClr val="000000"/>
                </a:solidFill>
                <a:effectLst/>
                <a:latin typeface="Arial" panose="020B0604020202020204" pitchFamily="34" charset="0"/>
                <a:cs typeface="Arial" panose="020B0604020202020204" pitchFamily="34" charset="0"/>
              </a:rPr>
              <a:t>Det er god praksis at vurdere patientens generelle begavelsesniveau og ved mistanke om, at patientens vanskeligheder delvist kan skyldes begavelse under normalområdet og kan påvirke udfaldet af ADHD-udredningen, anbefales det at foretage en vurdering af begavelse ved kvalificeret psykolog (D)  </a:t>
            </a:r>
          </a:p>
          <a:p>
            <a:pPr marL="342900" lvl="0" indent="-342900">
              <a:spcAft>
                <a:spcPts val="1200"/>
              </a:spcAft>
              <a:buFont typeface="+mj-lt"/>
              <a:buAutoNum type="arabicPeriod" startAt="13"/>
            </a:pPr>
            <a:r>
              <a:rPr lang="da-DK" sz="1600" dirty="0">
                <a:solidFill>
                  <a:srgbClr val="000000"/>
                </a:solidFill>
                <a:effectLst/>
                <a:latin typeface="Arial" panose="020B0604020202020204" pitchFamily="34" charset="0"/>
                <a:cs typeface="Arial" panose="020B0604020202020204" pitchFamily="34" charset="0"/>
              </a:rPr>
              <a:t>Udredningen af ADHD-symptomer bør foretages ved korrekt anvendt semistruktureret diagnostisk interview rettet specifikt mod ADHD-symptomatologi, f.eks. ved anvendelse af DIVA-5 eller tilsvarende. Pårørende, der har kendt patienten siden barndommen bør hvis muligt inddrages i udredningen(D) </a:t>
            </a:r>
          </a:p>
          <a:p>
            <a:pPr marL="342900" lvl="0" indent="-342900">
              <a:spcAft>
                <a:spcPts val="1200"/>
              </a:spcAft>
              <a:buFont typeface="+mj-lt"/>
              <a:buAutoNum type="arabicPeriod" startAt="13"/>
            </a:pPr>
            <a:r>
              <a:rPr lang="da-DK" sz="1600" dirty="0">
                <a:solidFill>
                  <a:srgbClr val="000000"/>
                </a:solidFill>
                <a:effectLst/>
                <a:latin typeface="Arial" panose="020B0604020202020204" pitchFamily="34" charset="0"/>
                <a:cs typeface="Arial" panose="020B0604020202020204" pitchFamily="34" charset="0"/>
              </a:rPr>
              <a:t>Anvendelse af spørgeskemaer kan være et supplement til det diagnostiske interview, men har begrænset diagnostisk værdi (D) </a:t>
            </a:r>
          </a:p>
          <a:p>
            <a:pPr marL="342900" lvl="0" indent="-342900">
              <a:spcAft>
                <a:spcPts val="1200"/>
              </a:spcAft>
              <a:buFont typeface="+mj-lt"/>
              <a:buAutoNum type="arabicPeriod" startAt="13"/>
            </a:pPr>
            <a:r>
              <a:rPr lang="da-DK" sz="1600" dirty="0">
                <a:solidFill>
                  <a:srgbClr val="000000"/>
                </a:solidFill>
                <a:effectLst/>
                <a:latin typeface="Arial" panose="020B0604020202020204" pitchFamily="34" charset="0"/>
                <a:cs typeface="Arial" panose="020B0604020202020204" pitchFamily="34" charset="0"/>
              </a:rPr>
              <a:t>Neuropsykologisk undersøgelse, herunder computeriserede kognitive opmærksomhedstests, kan i nogle tilfælde have en værdi som supplerende undersøgelser, men er ikke i sig selv diagnostiske (D)  </a:t>
            </a:r>
          </a:p>
          <a:p>
            <a:pPr>
              <a:spcAft>
                <a:spcPts val="1050"/>
              </a:spcAft>
            </a:pPr>
            <a:r>
              <a:rPr lang="da-DK" sz="1800" dirty="0">
                <a:effectLst/>
                <a:latin typeface="Arial Narrow" panose="020B0604020202020204" pitchFamily="34" charset="0"/>
                <a:ea typeface="Verdana" panose="020B0604030504040204" pitchFamily="34" charset="0"/>
                <a:cs typeface="Verdana" panose="020B0604030504040204" pitchFamily="34" charset="0"/>
              </a:rPr>
              <a:t>  </a:t>
            </a:r>
            <a:endParaRPr lang="da-DK" dirty="0"/>
          </a:p>
        </p:txBody>
      </p:sp>
    </p:spTree>
    <p:extLst>
      <p:ext uri="{BB962C8B-B14F-4D97-AF65-F5344CB8AC3E}">
        <p14:creationId xmlns:p14="http://schemas.microsoft.com/office/powerpoint/2010/main" val="38838896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225CF27-0D53-34B7-9EDB-4AF77AF5C1E5}"/>
              </a:ext>
            </a:extLst>
          </p:cNvPr>
          <p:cNvSpPr>
            <a:spLocks noGrp="1"/>
          </p:cNvSpPr>
          <p:nvPr>
            <p:ph type="title"/>
          </p:nvPr>
        </p:nvSpPr>
        <p:spPr/>
        <p:txBody>
          <a:bodyPr>
            <a:normAutofit/>
          </a:bodyPr>
          <a:lstStyle/>
          <a:p>
            <a:pPr algn="ctr"/>
            <a:r>
              <a:rPr lang="da-DK" dirty="0"/>
              <a:t>Anbefalinger </a:t>
            </a:r>
            <a:r>
              <a:rPr lang="da-DK" sz="1800" dirty="0"/>
              <a:t>(udredning af voksne i hospitalsregi)</a:t>
            </a:r>
          </a:p>
        </p:txBody>
      </p:sp>
      <p:sp>
        <p:nvSpPr>
          <p:cNvPr id="4" name="Tekstfelt 3">
            <a:extLst>
              <a:ext uri="{FF2B5EF4-FFF2-40B4-BE49-F238E27FC236}">
                <a16:creationId xmlns:a16="http://schemas.microsoft.com/office/drawing/2014/main" id="{B209F58C-7BAE-9461-9A87-13C8954192D4}"/>
              </a:ext>
            </a:extLst>
          </p:cNvPr>
          <p:cNvSpPr txBox="1"/>
          <p:nvPr/>
        </p:nvSpPr>
        <p:spPr>
          <a:xfrm>
            <a:off x="838200" y="1649215"/>
            <a:ext cx="6084605" cy="5940088"/>
          </a:xfrm>
          <a:prstGeom prst="rect">
            <a:avLst/>
          </a:prstGeom>
          <a:noFill/>
        </p:spPr>
        <p:txBody>
          <a:bodyPr wrap="square" rtlCol="0">
            <a:spAutoFit/>
          </a:bodyPr>
          <a:lstStyle/>
          <a:p>
            <a:pPr marL="342900" lvl="0" indent="-342900">
              <a:spcAft>
                <a:spcPts val="1200"/>
              </a:spcAft>
              <a:buFont typeface="+mj-lt"/>
              <a:buAutoNum type="arabicPeriod" startAt="17"/>
            </a:pPr>
            <a:r>
              <a:rPr lang="da-DK" sz="1600" dirty="0">
                <a:solidFill>
                  <a:srgbClr val="000000"/>
                </a:solidFill>
                <a:effectLst/>
                <a:latin typeface="Arial" panose="020B0604020202020204" pitchFamily="34" charset="0"/>
                <a:cs typeface="Arial" panose="020B0604020202020204" pitchFamily="34" charset="0"/>
              </a:rPr>
              <a:t>Patientens funktionsniveau bør dokumenteres på centrale områder, f.eks. familie/relationer, arbejde/uddannelse, færdigheder, selvforståelse, socialt og risikoadfærd (D)</a:t>
            </a:r>
          </a:p>
          <a:p>
            <a:pPr marL="342900" lvl="0" indent="-342900">
              <a:spcAft>
                <a:spcPts val="1200"/>
              </a:spcAft>
              <a:buFont typeface="+mj-lt"/>
              <a:buAutoNum type="arabicPeriod" startAt="17"/>
            </a:pPr>
            <a:r>
              <a:rPr lang="da-DK" sz="1600" dirty="0">
                <a:solidFill>
                  <a:srgbClr val="000000"/>
                </a:solidFill>
                <a:effectLst/>
                <a:latin typeface="Arial" panose="020B0604020202020204" pitchFamily="34" charset="0"/>
                <a:cs typeface="Arial" panose="020B0604020202020204" pitchFamily="34" charset="0"/>
              </a:rPr>
              <a:t>Der anbefales udover vanskeligheder også at beskrive særlige styrker og ressourcer hos patienten (D)</a:t>
            </a:r>
          </a:p>
          <a:p>
            <a:pPr marL="342900" lvl="0" indent="-342900">
              <a:spcAft>
                <a:spcPts val="1200"/>
              </a:spcAft>
              <a:buFont typeface="+mj-lt"/>
              <a:buAutoNum type="arabicPeriod" startAt="17"/>
            </a:pPr>
            <a:r>
              <a:rPr lang="da-DK" sz="1600" dirty="0">
                <a:solidFill>
                  <a:srgbClr val="000000"/>
                </a:solidFill>
                <a:effectLst/>
                <a:latin typeface="Arial" panose="020B0604020202020204" pitchFamily="34" charset="0"/>
                <a:cs typeface="Arial" panose="020B0604020202020204" pitchFamily="34" charset="0"/>
              </a:rPr>
              <a:t>Endelig diagnosticering bør ske ved erfaren sundhedsperson  med de nødvendige kvalifikationer, som f.eks. specialpsykolog i psykiatri eller speciallæge i psykiatri (D) </a:t>
            </a:r>
          </a:p>
          <a:p>
            <a:pPr marL="342900" lvl="0" indent="-342900">
              <a:spcAft>
                <a:spcPts val="1200"/>
              </a:spcAft>
              <a:buFont typeface="+mj-lt"/>
              <a:buAutoNum type="arabicPeriod" startAt="17"/>
            </a:pPr>
            <a:r>
              <a:rPr lang="da-DK" sz="1600" dirty="0">
                <a:solidFill>
                  <a:srgbClr val="000000"/>
                </a:solidFill>
                <a:effectLst/>
                <a:latin typeface="Arial" panose="020B0604020202020204" pitchFamily="34" charset="0"/>
                <a:cs typeface="Arial" panose="020B0604020202020204" pitchFamily="34" charset="0"/>
              </a:rPr>
              <a:t>Speciallægen i psykiatri skal afgøre hvorvidt der er indikation for farmakologisk behandling (D) </a:t>
            </a:r>
            <a:r>
              <a:rPr lang="da-DK" sz="1600" dirty="0">
                <a:effectLst/>
                <a:latin typeface="Arial" panose="020B0604020202020204" pitchFamily="34" charset="0"/>
                <a:ea typeface="Verdana" panose="020B0604030504040204" pitchFamily="34" charset="0"/>
                <a:cs typeface="Arial" panose="020B0604020202020204" pitchFamily="34" charset="0"/>
              </a:rPr>
              <a:t> </a:t>
            </a:r>
          </a:p>
          <a:p>
            <a:pPr marL="342900" lvl="0" indent="-342900">
              <a:spcAft>
                <a:spcPts val="1200"/>
              </a:spcAft>
              <a:buFont typeface="+mj-lt"/>
              <a:buAutoNum type="arabicPeriod" startAt="21"/>
            </a:pPr>
            <a:r>
              <a:rPr lang="da-DK" sz="1600" dirty="0">
                <a:solidFill>
                  <a:srgbClr val="000000"/>
                </a:solidFill>
                <a:effectLst/>
                <a:latin typeface="Arial" panose="020B0604020202020204" pitchFamily="34" charset="0"/>
                <a:cs typeface="Arial" panose="020B0604020202020204" pitchFamily="34" charset="0"/>
              </a:rPr>
              <a:t>Der bør  i journalen foretages en fyldestgørende beskrivelse af undersøgelsen og den diagnostiske proces, herunder overvejelser omkring funktionsniveau og hvorfor eventuelle </a:t>
            </a:r>
            <a:r>
              <a:rPr lang="da-DK" sz="1600" dirty="0" err="1">
                <a:solidFill>
                  <a:srgbClr val="000000"/>
                </a:solidFill>
                <a:effectLst/>
                <a:latin typeface="Arial" panose="020B0604020202020204" pitchFamily="34" charset="0"/>
                <a:cs typeface="Arial" panose="020B0604020202020204" pitchFamily="34" charset="0"/>
              </a:rPr>
              <a:t>komorbide</a:t>
            </a:r>
            <a:r>
              <a:rPr lang="da-DK" sz="1600" dirty="0">
                <a:solidFill>
                  <a:srgbClr val="000000"/>
                </a:solidFill>
                <a:effectLst/>
                <a:latin typeface="Arial" panose="020B0604020202020204" pitchFamily="34" charset="0"/>
                <a:cs typeface="Arial" panose="020B0604020202020204" pitchFamily="34" charset="0"/>
              </a:rPr>
              <a:t> lidelser ikke bedre forklarer symptomerne (D) </a:t>
            </a:r>
          </a:p>
          <a:p>
            <a:pPr marL="342900" lvl="0" indent="-342900">
              <a:spcAft>
                <a:spcPts val="1200"/>
              </a:spcAft>
              <a:buFont typeface="+mj-lt"/>
              <a:buAutoNum type="arabicPeriod" startAt="21"/>
            </a:pPr>
            <a:r>
              <a:rPr lang="da-DK" sz="1600" dirty="0">
                <a:solidFill>
                  <a:srgbClr val="000000"/>
                </a:solidFill>
                <a:effectLst/>
                <a:latin typeface="Arial" panose="020B0604020202020204" pitchFamily="34" charset="0"/>
                <a:cs typeface="Arial" panose="020B0604020202020204" pitchFamily="34" charset="0"/>
              </a:rPr>
              <a:t>Afvigelser fra den diagnostiske proces, de diagnostiske kriterier eller generelle anbefalinger bør dokumenteres i journalen (D)</a:t>
            </a:r>
          </a:p>
          <a:p>
            <a:pPr>
              <a:spcAft>
                <a:spcPts val="1050"/>
              </a:spcAft>
            </a:pPr>
            <a:br>
              <a:rPr lang="da-DK" sz="1600" b="1" dirty="0">
                <a:solidFill>
                  <a:srgbClr val="000000"/>
                </a:solidFill>
                <a:effectLst/>
                <a:latin typeface="Palatino Linotype" panose="02040502050505030304" pitchFamily="18" charset="0"/>
                <a:ea typeface="Verdana" panose="020B0604030504040204" pitchFamily="34" charset="0"/>
                <a:cs typeface="Verdana" panose="020B0604030504040204" pitchFamily="34" charset="0"/>
              </a:rPr>
            </a:br>
            <a:r>
              <a:rPr lang="da-DK" sz="1600" dirty="0">
                <a:effectLst/>
                <a:latin typeface="Arial Narrow" panose="020B0604020202020204" pitchFamily="34" charset="0"/>
                <a:ea typeface="Verdana" panose="020B0604030504040204" pitchFamily="34" charset="0"/>
                <a:cs typeface="Verdana" panose="020B0604030504040204" pitchFamily="34" charset="0"/>
              </a:rPr>
              <a:t> </a:t>
            </a:r>
            <a:endParaRPr lang="da-DK" sz="1600" dirty="0"/>
          </a:p>
        </p:txBody>
      </p:sp>
    </p:spTree>
    <p:extLst>
      <p:ext uri="{BB962C8B-B14F-4D97-AF65-F5344CB8AC3E}">
        <p14:creationId xmlns:p14="http://schemas.microsoft.com/office/powerpoint/2010/main" val="6835568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225CF27-0D53-34B7-9EDB-4AF77AF5C1E5}"/>
              </a:ext>
            </a:extLst>
          </p:cNvPr>
          <p:cNvSpPr>
            <a:spLocks noGrp="1"/>
          </p:cNvSpPr>
          <p:nvPr>
            <p:ph type="title"/>
          </p:nvPr>
        </p:nvSpPr>
        <p:spPr/>
        <p:txBody>
          <a:bodyPr/>
          <a:lstStyle/>
          <a:p>
            <a:pPr algn="ctr"/>
            <a:r>
              <a:rPr lang="da-DK" dirty="0"/>
              <a:t>Spørgsmål og diskussion</a:t>
            </a:r>
          </a:p>
        </p:txBody>
      </p:sp>
    </p:spTree>
    <p:extLst>
      <p:ext uri="{BB962C8B-B14F-4D97-AF65-F5344CB8AC3E}">
        <p14:creationId xmlns:p14="http://schemas.microsoft.com/office/powerpoint/2010/main" val="30205558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lede 7">
            <a:extLst>
              <a:ext uri="{FF2B5EF4-FFF2-40B4-BE49-F238E27FC236}">
                <a16:creationId xmlns:a16="http://schemas.microsoft.com/office/drawing/2014/main" id="{DA6E36D7-87AB-8AB6-FCF3-4C11079A2559}"/>
              </a:ext>
            </a:extLst>
          </p:cNvPr>
          <p:cNvPicPr>
            <a:picLocks noChangeAspect="1"/>
          </p:cNvPicPr>
          <p:nvPr/>
        </p:nvPicPr>
        <p:blipFill>
          <a:blip r:embed="rId2"/>
          <a:stretch>
            <a:fillRect/>
          </a:stretch>
        </p:blipFill>
        <p:spPr>
          <a:xfrm>
            <a:off x="838200" y="867559"/>
            <a:ext cx="4212849" cy="4868074"/>
          </a:xfrm>
          <a:prstGeom prst="rect">
            <a:avLst/>
          </a:prstGeom>
        </p:spPr>
      </p:pic>
      <p:sp>
        <p:nvSpPr>
          <p:cNvPr id="11" name="Tekstfelt 10">
            <a:extLst>
              <a:ext uri="{FF2B5EF4-FFF2-40B4-BE49-F238E27FC236}">
                <a16:creationId xmlns:a16="http://schemas.microsoft.com/office/drawing/2014/main" id="{B1DAECE4-E975-6F96-8D20-CC351D3BDEB9}"/>
              </a:ext>
            </a:extLst>
          </p:cNvPr>
          <p:cNvSpPr txBox="1"/>
          <p:nvPr/>
        </p:nvSpPr>
        <p:spPr>
          <a:xfrm>
            <a:off x="5632315" y="867559"/>
            <a:ext cx="6089515" cy="4615110"/>
          </a:xfrm>
          <a:prstGeom prst="rect">
            <a:avLst/>
          </a:prstGeom>
          <a:noFill/>
        </p:spPr>
        <p:txBody>
          <a:bodyPr wrap="square" rtlCol="0">
            <a:spAutoFit/>
          </a:bodyPr>
          <a:lstStyle/>
          <a:p>
            <a:pPr>
              <a:spcAft>
                <a:spcPts val="1050"/>
              </a:spcAft>
            </a:pPr>
            <a:r>
              <a:rPr lang="da-DK" sz="1200" dirty="0">
                <a:effectLst/>
                <a:latin typeface="Arial" panose="020B0604020202020204" pitchFamily="34" charset="0"/>
                <a:ea typeface="Verdana" panose="020B0604030504040204" pitchFamily="34" charset="0"/>
                <a:cs typeface="Arial" panose="020B0604020202020204" pitchFamily="34" charset="0"/>
              </a:rPr>
              <a:t>Retningslinjen er målrettet klinisk arbejdende sundhedsprofessionelle i det danske sundhedsvæsen og indeholder systematisk udarbejdede udsagn, der kan bruges som beslutningsstøtte af fagpersoner og patienter, når de skal træffe beslutning om passende og korrekt sundhedsfaglig ydelse i specifikke kliniske situationer.</a:t>
            </a:r>
          </a:p>
          <a:p>
            <a:pPr>
              <a:spcAft>
                <a:spcPts val="1050"/>
              </a:spcAft>
            </a:pPr>
            <a:r>
              <a:rPr lang="da-DK" sz="1200" dirty="0">
                <a:effectLst/>
                <a:latin typeface="Arial" panose="020B0604020202020204" pitchFamily="34" charset="0"/>
                <a:ea typeface="Verdana" panose="020B0604030504040204" pitchFamily="34" charset="0"/>
                <a:cs typeface="Arial" panose="020B0604020202020204" pitchFamily="34" charset="0"/>
              </a:rPr>
              <a:t>De kliniske retningslinjer på psykiatriområdet har karakter af faglig rådgivning. Retningslinjerne er ikke juridisk bindende, og det vil altid være det faglige skøn i den konkrete kliniske situation, der er afgørende for beslutningen om passende og korrekt sundhedsfaglig ydelse. Der er ingen garanti for et succesfuldt behandlingsresultat, selvom sundhedspersoner følger anbefalingerne. I visse tilfælde kan en behandlingsmetode med lavere evidensstyrke være at foretrække, fordi den passer bedre til patientens situation.</a:t>
            </a:r>
          </a:p>
          <a:p>
            <a:pPr>
              <a:spcAft>
                <a:spcPts val="1050"/>
              </a:spcAft>
            </a:pPr>
            <a:endParaRPr lang="da-DK" sz="1200" dirty="0">
              <a:latin typeface="Arial" panose="020B0604020202020204" pitchFamily="34" charset="0"/>
              <a:ea typeface="Verdana" panose="020B0604030504040204" pitchFamily="34" charset="0"/>
              <a:cs typeface="Arial" panose="020B0604020202020204" pitchFamily="34" charset="0"/>
            </a:endParaRPr>
          </a:p>
          <a:p>
            <a:pPr>
              <a:lnSpc>
                <a:spcPct val="115000"/>
              </a:lnSpc>
            </a:pPr>
            <a:r>
              <a:rPr lang="da-DK" sz="1200" dirty="0">
                <a:solidFill>
                  <a:srgbClr val="000000"/>
                </a:solidFill>
                <a:effectLst/>
                <a:latin typeface="Arial" panose="020B0604020202020204" pitchFamily="34" charset="0"/>
                <a:ea typeface="Verdana" panose="020B0604030504040204" pitchFamily="34" charset="0"/>
                <a:cs typeface="Arial" panose="020B0604020202020204" pitchFamily="34" charset="0"/>
              </a:rPr>
              <a:t>Det overordnede formål med denne kliniske retningslinje er at sikre en høj faglig og ensartet kvalitet i udredningen af ADHD hos voksne i hospitalsregi med henblik på at optimere den diagnostiske sikkerhed. Desuden ønskes at sikre kvalitet i screening og henvisning til udredning, da dette understøtter relevant viderehenvisning samt faciliterer hensigtsmæssig visitation til enten primær- eller sekundærsektor. På sigt vil retningslinjen udbygges til også at omhandle udredning hos praktiserende speciallæger i psykiatri, hvilket grundet tidsrammen allokeret til arbejdet ikke var muligt at inkludere i den aktuelle retningslinje for udredning af ADHD hos voksne. </a:t>
            </a:r>
          </a:p>
          <a:p>
            <a:pPr>
              <a:spcAft>
                <a:spcPts val="1050"/>
              </a:spcAft>
            </a:pPr>
            <a:endParaRPr lang="da-DK" sz="1200" dirty="0">
              <a:effectLst/>
              <a:latin typeface="Arial Narrow" panose="020B060402020202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3988072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kstfelt 7">
            <a:extLst>
              <a:ext uri="{FF2B5EF4-FFF2-40B4-BE49-F238E27FC236}">
                <a16:creationId xmlns:a16="http://schemas.microsoft.com/office/drawing/2014/main" id="{D2F11C08-1C70-91F4-44EE-772430421993}"/>
              </a:ext>
            </a:extLst>
          </p:cNvPr>
          <p:cNvSpPr txBox="1"/>
          <p:nvPr/>
        </p:nvSpPr>
        <p:spPr>
          <a:xfrm>
            <a:off x="463860" y="1168236"/>
            <a:ext cx="5890947" cy="2279598"/>
          </a:xfrm>
          <a:prstGeom prst="rect">
            <a:avLst/>
          </a:prstGeom>
          <a:noFill/>
        </p:spPr>
        <p:txBody>
          <a:bodyPr wrap="square" rtlCol="0">
            <a:spAutoFit/>
          </a:bodyPr>
          <a:lstStyle/>
          <a:p>
            <a:pPr>
              <a:lnSpc>
                <a:spcPct val="115000"/>
              </a:lnSpc>
              <a:spcBef>
                <a:spcPts val="1000"/>
              </a:spcBef>
            </a:pPr>
            <a:r>
              <a:rPr lang="da-DK" sz="1800" b="1" dirty="0">
                <a:solidFill>
                  <a:srgbClr val="25337A"/>
                </a:solidFill>
                <a:effectLst/>
                <a:latin typeface="Arial" panose="020B0604020202020204" pitchFamily="34" charset="0"/>
                <a:ea typeface="MS Gothic" panose="020B0609070205080204" pitchFamily="49" charset="-128"/>
                <a:cs typeface="Arial" panose="020B0604020202020204" pitchFamily="34" charset="0"/>
              </a:rPr>
              <a:t>Patientgruppe</a:t>
            </a:r>
            <a:endParaRPr lang="da-DK" sz="1800" b="1" dirty="0">
              <a:solidFill>
                <a:srgbClr val="0070C0"/>
              </a:solidFill>
              <a:effectLst/>
              <a:latin typeface="Arial" panose="020B0604020202020204" pitchFamily="34" charset="0"/>
              <a:ea typeface="MS Gothic" panose="020B0609070205080204" pitchFamily="49" charset="-128"/>
              <a:cs typeface="Arial" panose="020B0604020202020204" pitchFamily="34" charset="0"/>
            </a:endParaRPr>
          </a:p>
          <a:p>
            <a:pPr>
              <a:lnSpc>
                <a:spcPct val="115000"/>
              </a:lnSpc>
              <a:spcAft>
                <a:spcPts val="1050"/>
              </a:spcAft>
            </a:pPr>
            <a:br>
              <a:rPr lang="da-DK" sz="1800" dirty="0">
                <a:solidFill>
                  <a:srgbClr val="25337A"/>
                </a:solidFill>
                <a:effectLst/>
                <a:latin typeface="Arial" panose="020B0604020202020204" pitchFamily="34" charset="0"/>
                <a:ea typeface="MS Gothic" panose="020B0609070205080204" pitchFamily="49" charset="-128"/>
                <a:cs typeface="Arial" panose="020B0604020202020204" pitchFamily="34" charset="0"/>
              </a:rPr>
            </a:br>
            <a:r>
              <a:rPr lang="da-DK" sz="1400" dirty="0">
                <a:effectLst/>
                <a:latin typeface="Arial" panose="020B0604020202020204" pitchFamily="34" charset="0"/>
                <a:ea typeface="Verdana" panose="020B0604030504040204" pitchFamily="34" charset="0"/>
                <a:cs typeface="Arial" panose="020B0604020202020204" pitchFamily="34" charset="0"/>
              </a:rPr>
              <a:t>Patienter ≥18 år, der henvender sig til deres praktiserende læge med symptomer eller problematikker, der giver mistanke om ADHD.</a:t>
            </a:r>
          </a:p>
          <a:p>
            <a:pPr>
              <a:lnSpc>
                <a:spcPct val="115000"/>
              </a:lnSpc>
              <a:spcAft>
                <a:spcPts val="1050"/>
              </a:spcAft>
            </a:pPr>
            <a:r>
              <a:rPr lang="da-DK" sz="1400" dirty="0">
                <a:effectLst/>
                <a:latin typeface="Arial" panose="020B0604020202020204" pitchFamily="34" charset="0"/>
                <a:ea typeface="Verdana" panose="020B0604030504040204" pitchFamily="34" charset="0"/>
                <a:cs typeface="Arial" panose="020B0604020202020204" pitchFamily="34" charset="0"/>
              </a:rPr>
              <a:t>Patienter ≥18 år, der er henvist til udredning for ADHD i sekundærsektoren, dvs. hospitalsregi.</a:t>
            </a:r>
          </a:p>
          <a:p>
            <a:pPr algn="l"/>
            <a:endParaRPr lang="da-DK" dirty="0"/>
          </a:p>
        </p:txBody>
      </p:sp>
      <p:sp>
        <p:nvSpPr>
          <p:cNvPr id="9" name="Tekstfelt 8">
            <a:extLst>
              <a:ext uri="{FF2B5EF4-FFF2-40B4-BE49-F238E27FC236}">
                <a16:creationId xmlns:a16="http://schemas.microsoft.com/office/drawing/2014/main" id="{8921ADD5-CD42-44FE-7B80-AECFD50B3488}"/>
              </a:ext>
            </a:extLst>
          </p:cNvPr>
          <p:cNvSpPr txBox="1"/>
          <p:nvPr/>
        </p:nvSpPr>
        <p:spPr>
          <a:xfrm>
            <a:off x="6470849" y="1141707"/>
            <a:ext cx="5435982" cy="4574586"/>
          </a:xfrm>
          <a:prstGeom prst="rect">
            <a:avLst/>
          </a:prstGeom>
          <a:noFill/>
        </p:spPr>
        <p:txBody>
          <a:bodyPr wrap="square" rtlCol="0">
            <a:spAutoFit/>
          </a:bodyPr>
          <a:lstStyle/>
          <a:p>
            <a:pPr>
              <a:lnSpc>
                <a:spcPct val="115000"/>
              </a:lnSpc>
              <a:spcBef>
                <a:spcPts val="1000"/>
              </a:spcBef>
            </a:pPr>
            <a:r>
              <a:rPr lang="da-DK" b="1" dirty="0">
                <a:solidFill>
                  <a:srgbClr val="25337A"/>
                </a:solidFill>
                <a:effectLst/>
                <a:latin typeface="Arial" panose="020B0604020202020204" pitchFamily="34" charset="0"/>
                <a:ea typeface="MS Gothic" panose="020B0609070205080204" pitchFamily="49" charset="-128"/>
                <a:cs typeface="Arial" panose="020B0604020202020204" pitchFamily="34" charset="0"/>
              </a:rPr>
              <a:t>Målgruppe for brug af retningslinjen</a:t>
            </a:r>
            <a:endParaRPr lang="da-DK" b="1" dirty="0">
              <a:solidFill>
                <a:srgbClr val="0070C0"/>
              </a:solidFill>
              <a:effectLst/>
              <a:latin typeface="Arial" panose="020B0604020202020204" pitchFamily="34" charset="0"/>
              <a:ea typeface="MS Gothic" panose="020B0609070205080204" pitchFamily="49" charset="-128"/>
              <a:cs typeface="Arial" panose="020B0604020202020204" pitchFamily="34" charset="0"/>
            </a:endParaRPr>
          </a:p>
          <a:p>
            <a:pPr>
              <a:lnSpc>
                <a:spcPct val="115000"/>
              </a:lnSpc>
            </a:pPr>
            <a:endParaRPr lang="da-DK" sz="1400" dirty="0">
              <a:effectLst/>
              <a:latin typeface="Arial" panose="020B0604020202020204" pitchFamily="34" charset="0"/>
              <a:ea typeface="Verdana" panose="020B0604030504040204" pitchFamily="34" charset="0"/>
              <a:cs typeface="Arial" panose="020B0604020202020204" pitchFamily="34" charset="0"/>
            </a:endParaRPr>
          </a:p>
          <a:p>
            <a:pPr>
              <a:lnSpc>
                <a:spcPct val="115000"/>
              </a:lnSpc>
            </a:pPr>
            <a:r>
              <a:rPr lang="da-DK" sz="1400" dirty="0">
                <a:effectLst/>
                <a:latin typeface="Arial" panose="020B0604020202020204" pitchFamily="34" charset="0"/>
                <a:ea typeface="Verdana" panose="020B0604030504040204" pitchFamily="34" charset="0"/>
                <a:cs typeface="Arial" panose="020B0604020202020204" pitchFamily="34" charset="0"/>
              </a:rPr>
              <a:t>Denne retningslinje skal primært understøtte det kliniske arbejde og udviklingen af den kliniske kvalitet, hvorfor den primære målgruppe er klinisk arbejdende sundhedsprofessionelle i det danske sundhedsvæsen.</a:t>
            </a:r>
          </a:p>
          <a:p>
            <a:pPr>
              <a:lnSpc>
                <a:spcPct val="115000"/>
              </a:lnSpc>
            </a:pPr>
            <a:br>
              <a:rPr lang="da-DK" sz="1400" dirty="0">
                <a:effectLst/>
                <a:latin typeface="Arial" panose="020B0604020202020204" pitchFamily="34" charset="0"/>
                <a:ea typeface="Verdana" panose="020B0604030504040204" pitchFamily="34" charset="0"/>
                <a:cs typeface="Arial" panose="020B0604020202020204" pitchFamily="34" charset="0"/>
              </a:rPr>
            </a:br>
            <a:r>
              <a:rPr lang="da-DK" sz="1400" dirty="0">
                <a:effectLst/>
                <a:latin typeface="Arial" panose="020B0604020202020204" pitchFamily="34" charset="0"/>
                <a:ea typeface="Verdana" panose="020B0604030504040204" pitchFamily="34" charset="0"/>
                <a:cs typeface="Arial" panose="020B0604020202020204" pitchFamily="34" charset="0"/>
              </a:rPr>
              <a:t>Speciallæger i almen medicin samt uddannelseslæger i almen medicin. </a:t>
            </a:r>
          </a:p>
          <a:p>
            <a:pPr>
              <a:lnSpc>
                <a:spcPct val="115000"/>
              </a:lnSpc>
            </a:pPr>
            <a:r>
              <a:rPr lang="da-DK" sz="1400" dirty="0">
                <a:effectLst/>
                <a:latin typeface="Arial" panose="020B0604020202020204" pitchFamily="34" charset="0"/>
                <a:ea typeface="Verdana" panose="020B0604030504040204" pitchFamily="34" charset="0"/>
                <a:cs typeface="Arial" panose="020B0604020202020204" pitchFamily="34" charset="0"/>
              </a:rPr>
              <a:t>Speciallæger i psykiatri samt uddannelseslæger i psykiatrien. </a:t>
            </a:r>
          </a:p>
          <a:p>
            <a:pPr>
              <a:lnSpc>
                <a:spcPct val="115000"/>
              </a:lnSpc>
            </a:pPr>
            <a:r>
              <a:rPr lang="da-DK" sz="1400" dirty="0">
                <a:effectLst/>
                <a:latin typeface="Arial" panose="020B0604020202020204" pitchFamily="34" charset="0"/>
                <a:ea typeface="Verdana" panose="020B0604030504040204" pitchFamily="34" charset="0"/>
                <a:cs typeface="Arial" panose="020B0604020202020204" pitchFamily="34" charset="0"/>
              </a:rPr>
              <a:t>Specialpsykologer i psykiatri og neuropsykologi, andre psykologspecialistretninger samt psykologer i specialpsykologuddannelser i psykiatrien. Autoriserede psykologer i psykiatrien. </a:t>
            </a:r>
          </a:p>
          <a:p>
            <a:pPr>
              <a:lnSpc>
                <a:spcPct val="115000"/>
              </a:lnSpc>
              <a:spcAft>
                <a:spcPts val="1050"/>
              </a:spcAft>
            </a:pPr>
            <a:r>
              <a:rPr lang="da-DK" sz="1400" dirty="0">
                <a:effectLst/>
                <a:latin typeface="Arial" panose="020B0604020202020204" pitchFamily="34" charset="0"/>
                <a:ea typeface="Verdana" panose="020B0604030504040204" pitchFamily="34" charset="0"/>
                <a:cs typeface="Arial" panose="020B0604020202020204" pitchFamily="34" charset="0"/>
              </a:rPr>
              <a:t>Specialsygeplejersker i psykiatri, sygeplejersker i psykiatrien.</a:t>
            </a:r>
          </a:p>
          <a:p>
            <a:br>
              <a:rPr lang="da-DK" sz="1800" dirty="0">
                <a:effectLst/>
                <a:latin typeface="Arial Narrow" panose="020B0604020202020204" pitchFamily="34" charset="0"/>
                <a:ea typeface="Verdana" panose="020B0604030504040204" pitchFamily="34" charset="0"/>
                <a:cs typeface="Verdana" panose="020B0604030504040204" pitchFamily="34" charset="0"/>
              </a:rPr>
            </a:br>
            <a:endParaRPr lang="da-DK" dirty="0"/>
          </a:p>
        </p:txBody>
      </p:sp>
    </p:spTree>
    <p:extLst>
      <p:ext uri="{BB962C8B-B14F-4D97-AF65-F5344CB8AC3E}">
        <p14:creationId xmlns:p14="http://schemas.microsoft.com/office/powerpoint/2010/main" val="4054312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225CF27-0D53-34B7-9EDB-4AF77AF5C1E5}"/>
              </a:ext>
            </a:extLst>
          </p:cNvPr>
          <p:cNvSpPr>
            <a:spLocks noGrp="1"/>
          </p:cNvSpPr>
          <p:nvPr>
            <p:ph type="title"/>
          </p:nvPr>
        </p:nvSpPr>
        <p:spPr/>
        <p:txBody>
          <a:bodyPr/>
          <a:lstStyle/>
          <a:p>
            <a:pPr algn="ctr"/>
            <a:r>
              <a:rPr lang="da-DK" dirty="0"/>
              <a:t>Metode</a:t>
            </a:r>
          </a:p>
        </p:txBody>
      </p:sp>
      <p:sp>
        <p:nvSpPr>
          <p:cNvPr id="6" name="Tekstfelt 5">
            <a:extLst>
              <a:ext uri="{FF2B5EF4-FFF2-40B4-BE49-F238E27FC236}">
                <a16:creationId xmlns:a16="http://schemas.microsoft.com/office/drawing/2014/main" id="{A80452C9-7A77-A9A9-BB03-FEE744E89965}"/>
              </a:ext>
            </a:extLst>
          </p:cNvPr>
          <p:cNvSpPr txBox="1"/>
          <p:nvPr/>
        </p:nvSpPr>
        <p:spPr>
          <a:xfrm>
            <a:off x="3031232" y="1992310"/>
            <a:ext cx="7056783" cy="3896901"/>
          </a:xfrm>
          <a:prstGeom prst="rect">
            <a:avLst/>
          </a:prstGeom>
          <a:noFill/>
        </p:spPr>
        <p:txBody>
          <a:bodyPr wrap="square" rtlCol="0">
            <a:spAutoFit/>
          </a:bodyPr>
          <a:lstStyle/>
          <a:p>
            <a:pPr>
              <a:lnSpc>
                <a:spcPct val="115000"/>
              </a:lnSpc>
              <a:spcBef>
                <a:spcPts val="1000"/>
              </a:spcBef>
            </a:pPr>
            <a:r>
              <a:rPr lang="da-DK" sz="1200" b="1" dirty="0">
                <a:solidFill>
                  <a:srgbClr val="25337A"/>
                </a:solidFill>
                <a:effectLst/>
                <a:latin typeface="Arial" panose="020B0604020202020204" pitchFamily="34" charset="0"/>
                <a:ea typeface="MS Gothic" panose="020B0609070205080204" pitchFamily="49" charset="-128"/>
                <a:cs typeface="Arial" panose="020B0604020202020204" pitchFamily="34" charset="0"/>
              </a:rPr>
              <a:t>Litteratursøgning </a:t>
            </a:r>
            <a:endParaRPr lang="da-DK" sz="1200" b="1" dirty="0">
              <a:solidFill>
                <a:srgbClr val="0070C0"/>
              </a:solidFill>
              <a:effectLst/>
              <a:latin typeface="Arial" panose="020B0604020202020204" pitchFamily="34" charset="0"/>
              <a:ea typeface="MS Gothic" panose="020B0609070205080204" pitchFamily="49" charset="-128"/>
              <a:cs typeface="Arial" panose="020B0604020202020204" pitchFamily="34" charset="0"/>
            </a:endParaRPr>
          </a:p>
          <a:p>
            <a:pPr>
              <a:lnSpc>
                <a:spcPct val="115000"/>
              </a:lnSpc>
            </a:pPr>
            <a:br>
              <a:rPr lang="da-DK" sz="1200" dirty="0">
                <a:solidFill>
                  <a:srgbClr val="25337A"/>
                </a:solidFill>
                <a:effectLst/>
                <a:latin typeface="Arial" panose="020B0604020202020204" pitchFamily="34" charset="0"/>
                <a:ea typeface="MS Gothic" panose="020B0609070205080204" pitchFamily="49" charset="-128"/>
                <a:cs typeface="Arial" panose="020B0604020202020204" pitchFamily="34" charset="0"/>
              </a:rPr>
            </a:br>
            <a:r>
              <a:rPr lang="da-DK" sz="1200" i="0" dirty="0">
                <a:effectLst/>
                <a:latin typeface="Arial" panose="020B0604020202020204" pitchFamily="34" charset="0"/>
                <a:ea typeface="Verdana" panose="020B0604030504040204" pitchFamily="34" charset="0"/>
                <a:cs typeface="Arial" panose="020B0604020202020204" pitchFamily="34" charset="0"/>
              </a:rPr>
              <a:t>Denne kliniske retningslinje er baseret på nationale og internationale retningslinjer, men tilpasset danske forhold. Der foreligger bl.a. flere nationale retningslinjer, både Sundhedsstyrelsens Nationale Kliniske Retningslinje ”NKR: Udredning og behandling af ADHD hos voksne” (2015, men delvist opdateret i 2017), Dansk Psykiatrisk Selskabs ”Retningslinjer for diagnostik og behandling af ADHD hos voksne” (2013) samt Rådet for Anvendelse af Dyr Sygehusmedicin (RADS) ” Behandlingsvejledning for medicinsk behandling af ADHD” (2016). </a:t>
            </a:r>
            <a:endParaRPr lang="da-DK" sz="1200" i="1" dirty="0">
              <a:effectLst/>
              <a:latin typeface="Arial" panose="020B0604020202020204" pitchFamily="34" charset="0"/>
              <a:ea typeface="Verdana" panose="020B0604030504040204" pitchFamily="34" charset="0"/>
              <a:cs typeface="Arial" panose="020B0604020202020204" pitchFamily="34" charset="0"/>
            </a:endParaRPr>
          </a:p>
          <a:p>
            <a:pPr>
              <a:lnSpc>
                <a:spcPct val="115000"/>
              </a:lnSpc>
            </a:pPr>
            <a:r>
              <a:rPr lang="da-DK" sz="1200" i="0" dirty="0">
                <a:effectLst/>
                <a:latin typeface="Arial" panose="020B0604020202020204" pitchFamily="34" charset="0"/>
                <a:ea typeface="Verdana" panose="020B0604030504040204" pitchFamily="34" charset="0"/>
                <a:cs typeface="Arial" panose="020B0604020202020204" pitchFamily="34" charset="0"/>
              </a:rPr>
              <a:t>Grundet tidsrammen for aktuelle retningslinje var det ikke muligt at systematisk gennemsøge og gennemgå primærlitteratur. Erfaringsmæssigt foreligger der oftest begrænset litteratur, der besvarer centrale spørgsmål omhandlende udredning, hvorfor indledningsvist blev besluttet at basere retningslinjen på såvel klinisk erfaring, </a:t>
            </a:r>
            <a:r>
              <a:rPr lang="da-DK" sz="1200" i="0" dirty="0" err="1">
                <a:effectLst/>
                <a:latin typeface="Arial" panose="020B0604020202020204" pitchFamily="34" charset="0"/>
                <a:ea typeface="Verdana" panose="020B0604030504040204" pitchFamily="34" charset="0"/>
                <a:cs typeface="Arial" panose="020B0604020202020204" pitchFamily="34" charset="0"/>
              </a:rPr>
              <a:t>best</a:t>
            </a:r>
            <a:r>
              <a:rPr lang="da-DK" sz="1200" i="0" dirty="0">
                <a:effectLst/>
                <a:latin typeface="Arial" panose="020B0604020202020204" pitchFamily="34" charset="0"/>
                <a:ea typeface="Verdana" panose="020B0604030504040204" pitchFamily="34" charset="0"/>
                <a:cs typeface="Arial" panose="020B0604020202020204" pitchFamily="34" charset="0"/>
              </a:rPr>
              <a:t> practice og tilgængelige nationale og internationale retningslinjer.</a:t>
            </a:r>
            <a:endParaRPr lang="da-DK" sz="1200" i="1" dirty="0">
              <a:effectLst/>
              <a:latin typeface="Arial" panose="020B0604020202020204" pitchFamily="34" charset="0"/>
              <a:ea typeface="Verdana" panose="020B0604030504040204" pitchFamily="34" charset="0"/>
              <a:cs typeface="Arial" panose="020B0604020202020204" pitchFamily="34" charset="0"/>
            </a:endParaRPr>
          </a:p>
          <a:p>
            <a:pPr>
              <a:lnSpc>
                <a:spcPct val="115000"/>
              </a:lnSpc>
            </a:pPr>
            <a:r>
              <a:rPr lang="da-DK" sz="1200" i="0" dirty="0">
                <a:effectLst/>
                <a:latin typeface="Arial" panose="020B0604020202020204" pitchFamily="34" charset="0"/>
                <a:ea typeface="Verdana" panose="020B0604030504040204" pitchFamily="34" charset="0"/>
                <a:cs typeface="Arial" panose="020B0604020202020204" pitchFamily="34" charset="0"/>
              </a:rPr>
              <a:t>Litteratursøgningen efter guidelines er foretaget den 19. april 2023 (se bilag 1 for detaljeret søgestrategi). </a:t>
            </a:r>
            <a:endParaRPr lang="da-DK" sz="1200" i="1" dirty="0">
              <a:effectLst/>
              <a:latin typeface="Arial" panose="020B0604020202020204" pitchFamily="34" charset="0"/>
              <a:ea typeface="Verdana" panose="020B0604030504040204" pitchFamily="34" charset="0"/>
              <a:cs typeface="Arial" panose="020B0604020202020204" pitchFamily="34" charset="0"/>
            </a:endParaRPr>
          </a:p>
          <a:p>
            <a:pPr>
              <a:lnSpc>
                <a:spcPct val="115000"/>
              </a:lnSpc>
            </a:pPr>
            <a:r>
              <a:rPr lang="da-DK" sz="1200" i="0" dirty="0">
                <a:effectLst/>
                <a:latin typeface="Arial" panose="020B0604020202020204" pitchFamily="34" charset="0"/>
                <a:ea typeface="Verdana" panose="020B0604030504040204" pitchFamily="34" charset="0"/>
                <a:cs typeface="Arial" panose="020B0604020202020204" pitchFamily="34" charset="0"/>
              </a:rPr>
              <a:t>Søgeprotokol </a:t>
            </a:r>
            <a:r>
              <a:rPr lang="da-DK" sz="1200" i="0" dirty="0">
                <a:solidFill>
                  <a:srgbClr val="000000"/>
                </a:solidFill>
                <a:effectLst/>
                <a:latin typeface="Arial" panose="020B0604020202020204" pitchFamily="34" charset="0"/>
                <a:ea typeface="Verdana" panose="020B0604030504040204" pitchFamily="34" charset="0"/>
                <a:cs typeface="Arial" panose="020B0604020202020204" pitchFamily="34" charset="0"/>
              </a:rPr>
              <a:t>er tilgængelig ved kontakt til Retningslinjesekretariatet på </a:t>
            </a:r>
            <a:r>
              <a:rPr lang="da-DK" sz="1200" i="0" u="sng" dirty="0">
                <a:solidFill>
                  <a:srgbClr val="000080"/>
                </a:solidFill>
                <a:effectLst/>
                <a:latin typeface="Arial" panose="020B0604020202020204" pitchFamily="34" charset="0"/>
                <a:ea typeface="Verdana" panose="020B0604030504040204" pitchFamily="34" charset="0"/>
                <a:cs typeface="Arial" panose="020B0604020202020204" pitchFamily="34" charset="0"/>
                <a:hlinkClick r:id="rId2"/>
              </a:rPr>
              <a:t>rkkp.retningslinjesekretariatet@rm.dk</a:t>
            </a:r>
            <a:r>
              <a:rPr lang="da-DK" sz="1200" i="0" dirty="0">
                <a:solidFill>
                  <a:srgbClr val="000000"/>
                </a:solidFill>
                <a:effectLst/>
                <a:latin typeface="Arial" panose="020B0604020202020204" pitchFamily="34" charset="0"/>
                <a:ea typeface="Verdana" panose="020B0604030504040204" pitchFamily="34" charset="0"/>
                <a:cs typeface="Arial" panose="020B0604020202020204" pitchFamily="34" charset="0"/>
              </a:rPr>
              <a:t>.</a:t>
            </a:r>
            <a:endParaRPr lang="da-DK" sz="1200" i="1" dirty="0">
              <a:effectLst/>
              <a:latin typeface="Arial" panose="020B0604020202020204" pitchFamily="34" charset="0"/>
              <a:ea typeface="Verdana" panose="020B0604030504040204" pitchFamily="34" charset="0"/>
              <a:cs typeface="Arial" panose="020B0604020202020204" pitchFamily="34" charset="0"/>
            </a:endParaRPr>
          </a:p>
          <a:p>
            <a:pPr>
              <a:lnSpc>
                <a:spcPct val="115000"/>
              </a:lnSpc>
            </a:pPr>
            <a:r>
              <a:rPr lang="da-DK" sz="1200" i="0" dirty="0">
                <a:solidFill>
                  <a:srgbClr val="000000"/>
                </a:solidFill>
                <a:effectLst/>
                <a:latin typeface="Arial" panose="020B0604020202020204" pitchFamily="34" charset="0"/>
                <a:ea typeface="Verdana" panose="020B0604030504040204" pitchFamily="34" charset="0"/>
                <a:cs typeface="Arial" panose="020B0604020202020204" pitchFamily="34" charset="0"/>
              </a:rPr>
              <a:t> </a:t>
            </a:r>
            <a:endParaRPr lang="da-DK" sz="1200" i="1" dirty="0">
              <a:effectLst/>
              <a:latin typeface="Arial" panose="020B0604020202020204" pitchFamily="34" charset="0"/>
              <a:ea typeface="Verdana" panose="020B0604030504040204" pitchFamily="34" charset="0"/>
              <a:cs typeface="Arial" panose="020B0604020202020204" pitchFamily="34" charset="0"/>
            </a:endParaRPr>
          </a:p>
        </p:txBody>
      </p:sp>
    </p:spTree>
    <p:extLst>
      <p:ext uri="{BB962C8B-B14F-4D97-AF65-F5344CB8AC3E}">
        <p14:creationId xmlns:p14="http://schemas.microsoft.com/office/powerpoint/2010/main" val="26929189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225CF27-0D53-34B7-9EDB-4AF77AF5C1E5}"/>
              </a:ext>
            </a:extLst>
          </p:cNvPr>
          <p:cNvSpPr>
            <a:spLocks noGrp="1"/>
          </p:cNvSpPr>
          <p:nvPr>
            <p:ph type="title"/>
          </p:nvPr>
        </p:nvSpPr>
        <p:spPr/>
        <p:txBody>
          <a:bodyPr/>
          <a:lstStyle/>
          <a:p>
            <a:pPr algn="ctr"/>
            <a:r>
              <a:rPr lang="da-DK" dirty="0"/>
              <a:t>Metode</a:t>
            </a:r>
          </a:p>
        </p:txBody>
      </p:sp>
      <p:sp>
        <p:nvSpPr>
          <p:cNvPr id="3" name="Tekstfelt 2">
            <a:extLst>
              <a:ext uri="{FF2B5EF4-FFF2-40B4-BE49-F238E27FC236}">
                <a16:creationId xmlns:a16="http://schemas.microsoft.com/office/drawing/2014/main" id="{357FB7AD-293A-7D32-39CD-F1939DA9E730}"/>
              </a:ext>
            </a:extLst>
          </p:cNvPr>
          <p:cNvSpPr txBox="1"/>
          <p:nvPr/>
        </p:nvSpPr>
        <p:spPr>
          <a:xfrm>
            <a:off x="497404" y="1923589"/>
            <a:ext cx="11197192" cy="3764107"/>
          </a:xfrm>
          <a:prstGeom prst="rect">
            <a:avLst/>
          </a:prstGeom>
          <a:noFill/>
        </p:spPr>
        <p:txBody>
          <a:bodyPr wrap="square" rtlCol="0">
            <a:spAutoFit/>
          </a:bodyPr>
          <a:lstStyle/>
          <a:p>
            <a:pPr>
              <a:lnSpc>
                <a:spcPct val="115000"/>
              </a:lnSpc>
              <a:spcAft>
                <a:spcPts val="1050"/>
              </a:spcAft>
            </a:pPr>
            <a:r>
              <a:rPr lang="da-DK" sz="1200" b="1" i="1" dirty="0">
                <a:solidFill>
                  <a:srgbClr val="000000"/>
                </a:solidFill>
                <a:effectLst/>
                <a:latin typeface="Arial" panose="020B0604020202020204" pitchFamily="34" charset="0"/>
                <a:ea typeface="Verdana" panose="020B0604030504040204" pitchFamily="34" charset="0"/>
                <a:cs typeface="Arial" panose="020B0604020202020204" pitchFamily="34" charset="0"/>
              </a:rPr>
              <a:t>Generelle søgetermer på engelsk</a:t>
            </a:r>
            <a:r>
              <a:rPr lang="da-DK" sz="1200" dirty="0">
                <a:solidFill>
                  <a:srgbClr val="000000"/>
                </a:solidFill>
                <a:effectLst/>
                <a:latin typeface="Arial" panose="020B0604020202020204" pitchFamily="34" charset="0"/>
                <a:ea typeface="Verdana" panose="020B0604030504040204" pitchFamily="34" charset="0"/>
                <a:cs typeface="Arial" panose="020B0604020202020204" pitchFamily="34" charset="0"/>
              </a:rPr>
              <a:t>: ADHD, </a:t>
            </a:r>
            <a:r>
              <a:rPr lang="da-DK" sz="1200" dirty="0">
                <a:effectLst/>
                <a:latin typeface="Arial" panose="020B0604020202020204" pitchFamily="34" charset="0"/>
                <a:ea typeface="Verdana" panose="020B0604030504040204" pitchFamily="34" charset="0"/>
                <a:cs typeface="Arial" panose="020B0604020202020204" pitchFamily="34" charset="0"/>
              </a:rPr>
              <a:t>Attention Deficit </a:t>
            </a:r>
            <a:r>
              <a:rPr lang="da-DK" sz="1200" dirty="0" err="1">
                <a:effectLst/>
                <a:latin typeface="Arial" panose="020B0604020202020204" pitchFamily="34" charset="0"/>
                <a:ea typeface="Verdana" panose="020B0604030504040204" pitchFamily="34" charset="0"/>
                <a:cs typeface="Arial" panose="020B0604020202020204" pitchFamily="34" charset="0"/>
              </a:rPr>
              <a:t>Disorder</a:t>
            </a:r>
            <a:r>
              <a:rPr lang="da-DK" sz="1200" dirty="0">
                <a:effectLst/>
                <a:latin typeface="Arial" panose="020B0604020202020204" pitchFamily="34" charset="0"/>
                <a:ea typeface="Verdana" panose="020B0604030504040204" pitchFamily="34" charset="0"/>
                <a:cs typeface="Arial" panose="020B0604020202020204" pitchFamily="34" charset="0"/>
              </a:rPr>
              <a:t> with </a:t>
            </a:r>
            <a:r>
              <a:rPr lang="da-DK" sz="1200" dirty="0" err="1">
                <a:effectLst/>
                <a:latin typeface="Arial" panose="020B0604020202020204" pitchFamily="34" charset="0"/>
                <a:ea typeface="Verdana" panose="020B0604030504040204" pitchFamily="34" charset="0"/>
                <a:cs typeface="Arial" panose="020B0604020202020204" pitchFamily="34" charset="0"/>
              </a:rPr>
              <a:t>Hyperactivity</a:t>
            </a:r>
            <a:r>
              <a:rPr lang="da-DK" sz="1200" dirty="0">
                <a:effectLst/>
                <a:latin typeface="Arial" panose="020B0604020202020204" pitchFamily="34" charset="0"/>
                <a:ea typeface="Verdana" panose="020B0604030504040204" pitchFamily="34" charset="0"/>
                <a:cs typeface="Arial" panose="020B0604020202020204" pitchFamily="34" charset="0"/>
              </a:rPr>
              <a:t>, </a:t>
            </a:r>
            <a:r>
              <a:rPr lang="da-DK" sz="1200" dirty="0" err="1">
                <a:effectLst/>
                <a:latin typeface="Arial" panose="020B0604020202020204" pitchFamily="34" charset="0"/>
                <a:ea typeface="Verdana" panose="020B0604030504040204" pitchFamily="34" charset="0"/>
                <a:cs typeface="Arial" panose="020B0604020202020204" pitchFamily="34" charset="0"/>
              </a:rPr>
              <a:t>Diagnosis</a:t>
            </a:r>
            <a:r>
              <a:rPr lang="da-DK" sz="1200" dirty="0">
                <a:effectLst/>
                <a:latin typeface="Arial" panose="020B0604020202020204" pitchFamily="34" charset="0"/>
                <a:ea typeface="Verdana" panose="020B0604030504040204" pitchFamily="34" charset="0"/>
                <a:cs typeface="Arial" panose="020B0604020202020204" pitchFamily="34" charset="0"/>
              </a:rPr>
              <a:t>, </a:t>
            </a:r>
            <a:r>
              <a:rPr lang="da-DK" sz="1200" dirty="0" err="1">
                <a:effectLst/>
                <a:latin typeface="Arial" panose="020B0604020202020204" pitchFamily="34" charset="0"/>
                <a:ea typeface="Verdana" panose="020B0604030504040204" pitchFamily="34" charset="0"/>
                <a:cs typeface="Arial" panose="020B0604020202020204" pitchFamily="34" charset="0"/>
              </a:rPr>
              <a:t>diagnostic</a:t>
            </a:r>
            <a:r>
              <a:rPr lang="da-DK" sz="1200" dirty="0">
                <a:effectLst/>
                <a:latin typeface="Arial" panose="020B0604020202020204" pitchFamily="34" charset="0"/>
                <a:ea typeface="Verdana" panose="020B0604030504040204" pitchFamily="34" charset="0"/>
                <a:cs typeface="Arial" panose="020B0604020202020204" pitchFamily="34" charset="0"/>
              </a:rPr>
              <a:t>, </a:t>
            </a:r>
            <a:r>
              <a:rPr lang="da-DK" sz="1200" dirty="0" err="1">
                <a:effectLst/>
                <a:latin typeface="Arial" panose="020B0604020202020204" pitchFamily="34" charset="0"/>
                <a:ea typeface="Verdana" panose="020B0604030504040204" pitchFamily="34" charset="0"/>
                <a:cs typeface="Arial" panose="020B0604020202020204" pitchFamily="34" charset="0"/>
              </a:rPr>
              <a:t>assessment</a:t>
            </a:r>
            <a:r>
              <a:rPr lang="da-DK" sz="1200" dirty="0">
                <a:effectLst/>
                <a:latin typeface="Arial" panose="020B0604020202020204" pitchFamily="34" charset="0"/>
                <a:ea typeface="Verdana" panose="020B0604030504040204" pitchFamily="34" charset="0"/>
                <a:cs typeface="Arial" panose="020B0604020202020204" pitchFamily="34" charset="0"/>
              </a:rPr>
              <a:t>, </a:t>
            </a:r>
            <a:r>
              <a:rPr lang="da-DK" sz="1200" dirty="0" err="1">
                <a:effectLst/>
                <a:latin typeface="Arial" panose="020B0604020202020204" pitchFamily="34" charset="0"/>
                <a:ea typeface="Verdana" panose="020B0604030504040204" pitchFamily="34" charset="0"/>
                <a:cs typeface="Arial" panose="020B0604020202020204" pitchFamily="34" charset="0"/>
              </a:rPr>
              <a:t>recognition</a:t>
            </a:r>
            <a:r>
              <a:rPr lang="da-DK" sz="1200" dirty="0">
                <a:effectLst/>
                <a:latin typeface="Arial" panose="020B0604020202020204" pitchFamily="34" charset="0"/>
                <a:ea typeface="Verdana" panose="020B0604030504040204" pitchFamily="34" charset="0"/>
                <a:cs typeface="Arial" panose="020B0604020202020204" pitchFamily="34" charset="0"/>
              </a:rPr>
              <a:t>, </a:t>
            </a:r>
            <a:r>
              <a:rPr lang="da-DK" sz="1200" dirty="0" err="1">
                <a:effectLst/>
                <a:latin typeface="Arial" panose="020B0604020202020204" pitchFamily="34" charset="0"/>
                <a:ea typeface="Verdana" panose="020B0604030504040204" pitchFamily="34" charset="0"/>
                <a:cs typeface="Arial" panose="020B0604020202020204" pitchFamily="34" charset="0"/>
              </a:rPr>
              <a:t>detection</a:t>
            </a:r>
            <a:r>
              <a:rPr lang="da-DK" sz="1200" dirty="0">
                <a:effectLst/>
                <a:latin typeface="Arial" panose="020B0604020202020204" pitchFamily="34" charset="0"/>
                <a:ea typeface="Verdana" panose="020B0604030504040204" pitchFamily="34" charset="0"/>
                <a:cs typeface="Arial" panose="020B0604020202020204" pitchFamily="34" charset="0"/>
              </a:rPr>
              <a:t>.                                                                                      </a:t>
            </a:r>
          </a:p>
          <a:p>
            <a:pPr>
              <a:lnSpc>
                <a:spcPct val="115000"/>
              </a:lnSpc>
              <a:spcAft>
                <a:spcPts val="1050"/>
              </a:spcAft>
            </a:pPr>
            <a:r>
              <a:rPr lang="da-DK" sz="1200" dirty="0">
                <a:solidFill>
                  <a:srgbClr val="000000"/>
                </a:solidFill>
                <a:effectLst/>
                <a:latin typeface="Arial" panose="020B0604020202020204" pitchFamily="34" charset="0"/>
                <a:ea typeface="Verdana" panose="020B0604030504040204" pitchFamily="34" charset="0"/>
                <a:cs typeface="Arial" panose="020B0604020202020204" pitchFamily="34" charset="0"/>
              </a:rPr>
              <a:t> </a:t>
            </a:r>
            <a:endParaRPr lang="da-DK" sz="1200" dirty="0">
              <a:effectLst/>
              <a:latin typeface="Arial" panose="020B0604020202020204" pitchFamily="34" charset="0"/>
              <a:ea typeface="Verdana" panose="020B0604030504040204" pitchFamily="34" charset="0"/>
              <a:cs typeface="Arial" panose="020B0604020202020204" pitchFamily="34" charset="0"/>
            </a:endParaRPr>
          </a:p>
          <a:p>
            <a:pPr>
              <a:lnSpc>
                <a:spcPct val="115000"/>
              </a:lnSpc>
              <a:spcAft>
                <a:spcPts val="1050"/>
              </a:spcAft>
            </a:pPr>
            <a:r>
              <a:rPr lang="da-DK" sz="1200" b="1" i="1" dirty="0">
                <a:solidFill>
                  <a:srgbClr val="000000"/>
                </a:solidFill>
                <a:effectLst/>
                <a:latin typeface="Arial" panose="020B0604020202020204" pitchFamily="34" charset="0"/>
                <a:ea typeface="Verdana" panose="020B0604030504040204" pitchFamily="34" charset="0"/>
                <a:cs typeface="Arial" panose="020B0604020202020204" pitchFamily="34" charset="0"/>
              </a:rPr>
              <a:t>Guidelines søgningen</a:t>
            </a:r>
            <a:r>
              <a:rPr lang="da-DK" sz="1200" dirty="0">
                <a:solidFill>
                  <a:srgbClr val="000000"/>
                </a:solidFill>
                <a:effectLst/>
                <a:latin typeface="Arial" panose="020B0604020202020204" pitchFamily="34" charset="0"/>
                <a:ea typeface="Verdana" panose="020B0604030504040204" pitchFamily="34" charset="0"/>
                <a:cs typeface="Arial" panose="020B0604020202020204" pitchFamily="34" charset="0"/>
              </a:rPr>
              <a:t>: Den systematiske søgning efter kliniske retningslinjer og guidelines blev foretaget i følgende informationskilder: Guidelines International Network (G-I-N), NICE (UK), Scottish </a:t>
            </a:r>
            <a:r>
              <a:rPr lang="da-DK" sz="1200" dirty="0" err="1">
                <a:solidFill>
                  <a:srgbClr val="000000"/>
                </a:solidFill>
                <a:effectLst/>
                <a:latin typeface="Arial" panose="020B0604020202020204" pitchFamily="34" charset="0"/>
                <a:ea typeface="Verdana" panose="020B0604030504040204" pitchFamily="34" charset="0"/>
                <a:cs typeface="Arial" panose="020B0604020202020204" pitchFamily="34" charset="0"/>
              </a:rPr>
              <a:t>Intercollegiate</a:t>
            </a:r>
            <a:r>
              <a:rPr lang="da-DK" sz="1200" dirty="0">
                <a:solidFill>
                  <a:srgbClr val="000000"/>
                </a:solidFill>
                <a:effectLst/>
                <a:latin typeface="Arial" panose="020B0604020202020204" pitchFamily="34" charset="0"/>
                <a:ea typeface="Verdana" panose="020B0604030504040204" pitchFamily="34" charset="0"/>
                <a:cs typeface="Arial" panose="020B0604020202020204" pitchFamily="34" charset="0"/>
              </a:rPr>
              <a:t> Guidelines Network (SIGN), </a:t>
            </a:r>
            <a:r>
              <a:rPr lang="da-DK" sz="1200" dirty="0" err="1">
                <a:solidFill>
                  <a:srgbClr val="000000"/>
                </a:solidFill>
                <a:effectLst/>
                <a:latin typeface="Arial" panose="020B0604020202020204" pitchFamily="34" charset="0"/>
                <a:ea typeface="Verdana" panose="020B0604030504040204" pitchFamily="34" charset="0"/>
                <a:cs typeface="Arial" panose="020B0604020202020204" pitchFamily="34" charset="0"/>
              </a:rPr>
              <a:t>Australian</a:t>
            </a:r>
            <a:r>
              <a:rPr lang="da-DK" sz="1200" dirty="0">
                <a:solidFill>
                  <a:srgbClr val="000000"/>
                </a:solidFill>
                <a:effectLst/>
                <a:latin typeface="Arial" panose="020B0604020202020204" pitchFamily="34" charset="0"/>
                <a:ea typeface="Verdana" panose="020B0604030504040204" pitchFamily="34" charset="0"/>
                <a:cs typeface="Arial" panose="020B0604020202020204" pitchFamily="34" charset="0"/>
              </a:rPr>
              <a:t> </a:t>
            </a:r>
            <a:r>
              <a:rPr lang="da-DK" sz="1200" dirty="0" err="1">
                <a:solidFill>
                  <a:srgbClr val="000000"/>
                </a:solidFill>
                <a:effectLst/>
                <a:latin typeface="Arial" panose="020B0604020202020204" pitchFamily="34" charset="0"/>
                <a:ea typeface="Verdana" panose="020B0604030504040204" pitchFamily="34" charset="0"/>
                <a:cs typeface="Arial" panose="020B0604020202020204" pitchFamily="34" charset="0"/>
              </a:rPr>
              <a:t>Clinical</a:t>
            </a:r>
            <a:r>
              <a:rPr lang="da-DK" sz="1200" dirty="0">
                <a:solidFill>
                  <a:srgbClr val="000000"/>
                </a:solidFill>
                <a:effectLst/>
                <a:latin typeface="Arial" panose="020B0604020202020204" pitchFamily="34" charset="0"/>
                <a:ea typeface="Verdana" panose="020B0604030504040204" pitchFamily="34" charset="0"/>
                <a:cs typeface="Arial" panose="020B0604020202020204" pitchFamily="34" charset="0"/>
              </a:rPr>
              <a:t> Guideline Database, SBU (Sverige), Socialstyrelsen (Sverige), Helsedirektoratet (Norge), Sundhedsstyrelsen samt </a:t>
            </a:r>
            <a:r>
              <a:rPr lang="da-DK" sz="1200" dirty="0" err="1">
                <a:solidFill>
                  <a:srgbClr val="000000"/>
                </a:solidFill>
                <a:effectLst/>
                <a:latin typeface="Arial" panose="020B0604020202020204" pitchFamily="34" charset="0"/>
                <a:ea typeface="Verdana" panose="020B0604030504040204" pitchFamily="34" charset="0"/>
                <a:cs typeface="Arial" panose="020B0604020202020204" pitchFamily="34" charset="0"/>
              </a:rPr>
              <a:t>Pubmed</a:t>
            </a:r>
            <a:r>
              <a:rPr lang="da-DK" sz="1200" dirty="0">
                <a:solidFill>
                  <a:srgbClr val="000000"/>
                </a:solidFill>
                <a:effectLst/>
                <a:latin typeface="Arial" panose="020B0604020202020204" pitchFamily="34" charset="0"/>
                <a:ea typeface="Verdana" panose="020B0604030504040204" pitchFamily="34" charset="0"/>
                <a:cs typeface="Arial" panose="020B0604020202020204" pitchFamily="34" charset="0"/>
              </a:rPr>
              <a:t> og </a:t>
            </a:r>
            <a:r>
              <a:rPr lang="da-DK" sz="1200" dirty="0" err="1">
                <a:solidFill>
                  <a:srgbClr val="000000"/>
                </a:solidFill>
                <a:effectLst/>
                <a:latin typeface="Arial" panose="020B0604020202020204" pitchFamily="34" charset="0"/>
                <a:ea typeface="Verdana" panose="020B0604030504040204" pitchFamily="34" charset="0"/>
                <a:cs typeface="Arial" panose="020B0604020202020204" pitchFamily="34" charset="0"/>
              </a:rPr>
              <a:t>PsycInfo</a:t>
            </a:r>
            <a:r>
              <a:rPr lang="da-DK" sz="1200" dirty="0">
                <a:solidFill>
                  <a:srgbClr val="000000"/>
                </a:solidFill>
                <a:effectLst/>
                <a:latin typeface="Arial" panose="020B0604020202020204" pitchFamily="34" charset="0"/>
                <a:ea typeface="Verdana" panose="020B0604030504040204" pitchFamily="34" charset="0"/>
                <a:cs typeface="Arial" panose="020B0604020202020204" pitchFamily="34" charset="0"/>
              </a:rPr>
              <a:t>.</a:t>
            </a:r>
            <a:endParaRPr lang="da-DK" sz="1200" dirty="0">
              <a:effectLst/>
              <a:latin typeface="Arial" panose="020B0604020202020204" pitchFamily="34" charset="0"/>
              <a:ea typeface="Verdana" panose="020B0604030504040204" pitchFamily="34" charset="0"/>
              <a:cs typeface="Arial" panose="020B0604020202020204" pitchFamily="34" charset="0"/>
            </a:endParaRPr>
          </a:p>
          <a:p>
            <a:pPr>
              <a:lnSpc>
                <a:spcPct val="115000"/>
              </a:lnSpc>
            </a:pPr>
            <a:r>
              <a:rPr lang="da-DK" sz="1200" i="1" dirty="0">
                <a:solidFill>
                  <a:srgbClr val="000000"/>
                </a:solidFill>
                <a:effectLst/>
                <a:latin typeface="Arial" panose="020B0604020202020204" pitchFamily="34" charset="0"/>
                <a:ea typeface="Verdana" panose="020B0604030504040204" pitchFamily="34" charset="0"/>
                <a:cs typeface="Arial" panose="020B0604020202020204" pitchFamily="34" charset="0"/>
              </a:rPr>
              <a:t>Derudover blev der søgt ad hoc via referencer og google efter yderligere referencer.</a:t>
            </a:r>
            <a:endParaRPr lang="da-DK" sz="1200" i="1" dirty="0">
              <a:effectLst/>
              <a:latin typeface="Arial" panose="020B0604020202020204" pitchFamily="34" charset="0"/>
              <a:ea typeface="Verdana" panose="020B0604030504040204" pitchFamily="34" charset="0"/>
              <a:cs typeface="Arial" panose="020B0604020202020204" pitchFamily="34" charset="0"/>
            </a:endParaRPr>
          </a:p>
          <a:p>
            <a:pPr>
              <a:lnSpc>
                <a:spcPct val="115000"/>
              </a:lnSpc>
            </a:pPr>
            <a:r>
              <a:rPr lang="da-DK" sz="1200" i="0" dirty="0">
                <a:solidFill>
                  <a:srgbClr val="000000"/>
                </a:solidFill>
                <a:effectLst/>
                <a:latin typeface="Arial" panose="020B0604020202020204" pitchFamily="34" charset="0"/>
                <a:ea typeface="Verdana" panose="020B0604030504040204" pitchFamily="34" charset="0"/>
                <a:cs typeface="Arial" panose="020B0604020202020204" pitchFamily="34" charset="0"/>
              </a:rPr>
              <a:t> </a:t>
            </a:r>
            <a:endParaRPr lang="da-DK" sz="1200" i="1" dirty="0">
              <a:effectLst/>
              <a:latin typeface="Arial" panose="020B0604020202020204" pitchFamily="34" charset="0"/>
              <a:ea typeface="Verdana" panose="020B0604030504040204" pitchFamily="34" charset="0"/>
              <a:cs typeface="Arial" panose="020B0604020202020204" pitchFamily="34" charset="0"/>
            </a:endParaRPr>
          </a:p>
          <a:p>
            <a:pPr>
              <a:lnSpc>
                <a:spcPct val="115000"/>
              </a:lnSpc>
            </a:pPr>
            <a:r>
              <a:rPr lang="da-DK" sz="1200" i="0" dirty="0">
                <a:solidFill>
                  <a:srgbClr val="000000"/>
                </a:solidFill>
                <a:effectLst/>
                <a:latin typeface="Arial" panose="020B0604020202020204" pitchFamily="34" charset="0"/>
                <a:ea typeface="Verdana" panose="020B0604030504040204" pitchFamily="34" charset="0"/>
                <a:cs typeface="Arial" panose="020B0604020202020204" pitchFamily="34" charset="0"/>
              </a:rPr>
              <a:t>Der blev søgt i perioden 2008-2023 efter guidelines publiceret på dansk, engelsk, tysk, svensk og norsk.</a:t>
            </a:r>
            <a:endParaRPr lang="da-DK" sz="1200" i="1" dirty="0">
              <a:effectLst/>
              <a:latin typeface="Arial" panose="020B0604020202020204" pitchFamily="34" charset="0"/>
              <a:ea typeface="Verdana" panose="020B0604030504040204" pitchFamily="34" charset="0"/>
              <a:cs typeface="Arial" panose="020B0604020202020204" pitchFamily="34" charset="0"/>
            </a:endParaRPr>
          </a:p>
          <a:p>
            <a:pPr>
              <a:lnSpc>
                <a:spcPct val="115000"/>
              </a:lnSpc>
              <a:spcAft>
                <a:spcPts val="1050"/>
              </a:spcAft>
            </a:pPr>
            <a:r>
              <a:rPr lang="da-DK" sz="1200" dirty="0">
                <a:effectLst/>
                <a:latin typeface="Arial" panose="020B0604020202020204" pitchFamily="34" charset="0"/>
                <a:ea typeface="Verdana" panose="020B0604030504040204" pitchFamily="34" charset="0"/>
                <a:cs typeface="Arial" panose="020B0604020202020204" pitchFamily="34" charset="0"/>
              </a:rPr>
              <a:t> </a:t>
            </a:r>
          </a:p>
          <a:p>
            <a:pPr>
              <a:lnSpc>
                <a:spcPct val="115000"/>
              </a:lnSpc>
              <a:spcAft>
                <a:spcPts val="1050"/>
              </a:spcAft>
            </a:pPr>
            <a:r>
              <a:rPr lang="da-DK" sz="1200" b="1" dirty="0">
                <a:solidFill>
                  <a:srgbClr val="25337A"/>
                </a:solidFill>
                <a:effectLst/>
                <a:latin typeface="Arial" panose="020B0604020202020204" pitchFamily="34" charset="0"/>
                <a:ea typeface="MS Gothic" panose="020B0609070205080204" pitchFamily="49" charset="-128"/>
                <a:cs typeface="Arial" panose="020B0604020202020204" pitchFamily="34" charset="0"/>
              </a:rPr>
              <a:t>Litteraturgennemgang</a:t>
            </a:r>
            <a:endParaRPr lang="da-DK" sz="1200" b="1" dirty="0">
              <a:solidFill>
                <a:srgbClr val="0070C0"/>
              </a:solidFill>
              <a:effectLst/>
              <a:latin typeface="Arial" panose="020B0604020202020204" pitchFamily="34" charset="0"/>
              <a:ea typeface="MS Gothic" panose="020B0609070205080204" pitchFamily="49" charset="-128"/>
              <a:cs typeface="Arial" panose="020B0604020202020204" pitchFamily="34" charset="0"/>
            </a:endParaRPr>
          </a:p>
          <a:p>
            <a:pPr>
              <a:lnSpc>
                <a:spcPct val="115000"/>
              </a:lnSpc>
              <a:spcAft>
                <a:spcPts val="1050"/>
              </a:spcAft>
            </a:pPr>
            <a:br>
              <a:rPr lang="da-DK" sz="1200" dirty="0">
                <a:solidFill>
                  <a:srgbClr val="25337A"/>
                </a:solidFill>
                <a:effectLst/>
                <a:latin typeface="Arial" panose="020B0604020202020204" pitchFamily="34" charset="0"/>
                <a:ea typeface="MS Gothic" panose="020B0609070205080204" pitchFamily="49" charset="-128"/>
                <a:cs typeface="Arial" panose="020B0604020202020204" pitchFamily="34" charset="0"/>
              </a:rPr>
            </a:br>
            <a:r>
              <a:rPr lang="da-DK" sz="1200" dirty="0">
                <a:effectLst/>
                <a:latin typeface="Arial" panose="020B0604020202020204" pitchFamily="34" charset="0"/>
                <a:ea typeface="Verdana" panose="020B0604030504040204" pitchFamily="34" charset="0"/>
                <a:cs typeface="Arial" panose="020B0604020202020204" pitchFamily="34" charset="0"/>
              </a:rPr>
              <a:t>Arbejdet er baseret til tilgængelige nationale og internationale retningslinjer, der fremgår af referencelisten.</a:t>
            </a:r>
          </a:p>
          <a:p>
            <a:pPr algn="l"/>
            <a:endParaRPr lang="da-DK" dirty="0"/>
          </a:p>
        </p:txBody>
      </p:sp>
    </p:spTree>
    <p:extLst>
      <p:ext uri="{BB962C8B-B14F-4D97-AF65-F5344CB8AC3E}">
        <p14:creationId xmlns:p14="http://schemas.microsoft.com/office/powerpoint/2010/main" val="14594185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225CF27-0D53-34B7-9EDB-4AF77AF5C1E5}"/>
              </a:ext>
            </a:extLst>
          </p:cNvPr>
          <p:cNvSpPr>
            <a:spLocks noGrp="1"/>
          </p:cNvSpPr>
          <p:nvPr>
            <p:ph type="title"/>
          </p:nvPr>
        </p:nvSpPr>
        <p:spPr/>
        <p:txBody>
          <a:bodyPr/>
          <a:lstStyle/>
          <a:p>
            <a:pPr algn="ctr"/>
            <a:r>
              <a:rPr lang="da-DK" dirty="0"/>
              <a:t>Metode</a:t>
            </a:r>
          </a:p>
        </p:txBody>
      </p:sp>
      <p:sp>
        <p:nvSpPr>
          <p:cNvPr id="4" name="Tekstfelt 3">
            <a:extLst>
              <a:ext uri="{FF2B5EF4-FFF2-40B4-BE49-F238E27FC236}">
                <a16:creationId xmlns:a16="http://schemas.microsoft.com/office/drawing/2014/main" id="{5BE4A6AA-6B2F-F1B1-CD10-5B24DFDFCFE5}"/>
              </a:ext>
            </a:extLst>
          </p:cNvPr>
          <p:cNvSpPr txBox="1"/>
          <p:nvPr/>
        </p:nvSpPr>
        <p:spPr>
          <a:xfrm>
            <a:off x="497404" y="1784693"/>
            <a:ext cx="11197192" cy="3751283"/>
          </a:xfrm>
          <a:prstGeom prst="rect">
            <a:avLst/>
          </a:prstGeom>
          <a:noFill/>
        </p:spPr>
        <p:txBody>
          <a:bodyPr wrap="square" rtlCol="0">
            <a:spAutoFit/>
          </a:bodyPr>
          <a:lstStyle/>
          <a:p>
            <a:pPr>
              <a:lnSpc>
                <a:spcPct val="115000"/>
              </a:lnSpc>
              <a:spcBef>
                <a:spcPts val="1000"/>
              </a:spcBef>
            </a:pPr>
            <a:r>
              <a:rPr lang="da-DK" sz="1200" b="1" dirty="0">
                <a:solidFill>
                  <a:srgbClr val="25337A"/>
                </a:solidFill>
                <a:effectLst/>
                <a:latin typeface="Arial" panose="020B0604020202020204" pitchFamily="34" charset="0"/>
                <a:ea typeface="MS Gothic" panose="020B0609070205080204" pitchFamily="49" charset="-128"/>
                <a:cs typeface="Arial" panose="020B0604020202020204" pitchFamily="34" charset="0"/>
              </a:rPr>
              <a:t>Formulering af anbefalinger</a:t>
            </a:r>
          </a:p>
          <a:p>
            <a:pPr>
              <a:lnSpc>
                <a:spcPct val="115000"/>
              </a:lnSpc>
              <a:spcBef>
                <a:spcPts val="1000"/>
              </a:spcBef>
            </a:pPr>
            <a:endParaRPr lang="da-DK" sz="1200" b="1" dirty="0">
              <a:solidFill>
                <a:srgbClr val="0070C0"/>
              </a:solidFill>
              <a:effectLst/>
              <a:latin typeface="Arial" panose="020B0604020202020204" pitchFamily="34" charset="0"/>
              <a:ea typeface="MS Gothic" panose="020B0609070205080204" pitchFamily="49" charset="-128"/>
              <a:cs typeface="Arial" panose="020B0604020202020204" pitchFamily="34" charset="0"/>
            </a:endParaRPr>
          </a:p>
          <a:p>
            <a:pPr>
              <a:lnSpc>
                <a:spcPct val="115000"/>
              </a:lnSpc>
              <a:spcAft>
                <a:spcPts val="1050"/>
              </a:spcAft>
            </a:pPr>
            <a:r>
              <a:rPr lang="da-DK" sz="1200" dirty="0">
                <a:effectLst/>
                <a:latin typeface="Arial" panose="020B0604020202020204" pitchFamily="34" charset="0"/>
                <a:ea typeface="Verdana" panose="020B0604030504040204" pitchFamily="34" charset="0"/>
                <a:cs typeface="Arial" panose="020B0604020202020204" pitchFamily="34" charset="0"/>
              </a:rPr>
              <a:t>Forfattergruppen afholdt videomøder, hvor der på grundlag af de tilgængelige retningslinjer blev formuleret en række anbefalinger til screening, henvisning og udredning af ADHD hos voksne. </a:t>
            </a:r>
          </a:p>
          <a:p>
            <a:pPr>
              <a:lnSpc>
                <a:spcPct val="115000"/>
              </a:lnSpc>
              <a:spcAft>
                <a:spcPts val="1050"/>
              </a:spcAft>
            </a:pPr>
            <a:r>
              <a:rPr lang="da-DK" sz="1200" dirty="0">
                <a:effectLst/>
                <a:latin typeface="Arial" panose="020B0604020202020204" pitchFamily="34" charset="0"/>
                <a:ea typeface="Verdana" panose="020B0604030504040204" pitchFamily="34" charset="0"/>
                <a:cs typeface="Arial" panose="020B0604020202020204" pitchFamily="34" charset="0"/>
              </a:rPr>
              <a:t> </a:t>
            </a:r>
          </a:p>
          <a:p>
            <a:pPr>
              <a:lnSpc>
                <a:spcPct val="115000"/>
              </a:lnSpc>
              <a:spcAft>
                <a:spcPts val="1050"/>
              </a:spcAft>
            </a:pPr>
            <a:r>
              <a:rPr lang="da-DK" sz="1200" dirty="0">
                <a:effectLst/>
                <a:latin typeface="Arial" panose="020B0604020202020204" pitchFamily="34" charset="0"/>
                <a:ea typeface="Verdana" panose="020B0604030504040204" pitchFamily="34" charset="0"/>
                <a:cs typeface="Arial" panose="020B0604020202020204" pitchFamily="34" charset="0"/>
              </a:rPr>
              <a:t>Fokus på møderne har været de centrale aspekter af den diagnostiske proces fra mistanke, til screening, henvisning og udredning i psykiatrisk regi. Udgangspunktet har været klinisk erfaring, kendskab til de nationale og internationale retningslinjer samt baggrundsviden om evidens på området. Anbefalingerne er fagligt baserede på et ønske om øget kvalitet i udredningen, men med en forståelse af hvad der i den givne økonomiske og personalemæssige ramme er muligt. </a:t>
            </a:r>
          </a:p>
          <a:p>
            <a:pPr>
              <a:lnSpc>
                <a:spcPct val="115000"/>
              </a:lnSpc>
              <a:spcAft>
                <a:spcPts val="1050"/>
              </a:spcAft>
            </a:pPr>
            <a:r>
              <a:rPr lang="da-DK" sz="1200" dirty="0">
                <a:effectLst/>
                <a:latin typeface="Arial" panose="020B0604020202020204" pitchFamily="34" charset="0"/>
                <a:ea typeface="Verdana" panose="020B0604030504040204" pitchFamily="34" charset="0"/>
                <a:cs typeface="Arial" panose="020B0604020202020204" pitchFamily="34" charset="0"/>
              </a:rPr>
              <a:t> </a:t>
            </a:r>
          </a:p>
          <a:p>
            <a:pPr>
              <a:lnSpc>
                <a:spcPct val="115000"/>
              </a:lnSpc>
              <a:spcAft>
                <a:spcPts val="1050"/>
              </a:spcAft>
            </a:pPr>
            <a:r>
              <a:rPr lang="da-DK" sz="1200" dirty="0">
                <a:effectLst/>
                <a:latin typeface="Arial" panose="020B0604020202020204" pitchFamily="34" charset="0"/>
                <a:ea typeface="Verdana" panose="020B0604030504040204" pitchFamily="34" charset="0"/>
                <a:cs typeface="Arial" panose="020B0604020202020204" pitchFamily="34" charset="0"/>
              </a:rPr>
              <a:t>Ordlyden i anbefalingerne er gennemgående drøftet, herunder de såvel positive som negative konsekvenser anbefalinger kan have. Anbefalingerne og deres ordlyd er godkendt af forfattergruppen og derefter rundsendt til DMPG-ADHD-gruppen, hvor der var mulighed for kommentering. Relevante kommentarer blev indarbejdet i retningslinjen, der blev endeligt præsenteret for DMPG-ADHD-gruppen på fysisk møde 10.10.2023 inden retningslinjen blev sendt i høring (se nedenfor).</a:t>
            </a:r>
          </a:p>
          <a:p>
            <a:pPr algn="l"/>
            <a:endParaRPr lang="da-DK" dirty="0"/>
          </a:p>
        </p:txBody>
      </p:sp>
    </p:spTree>
    <p:extLst>
      <p:ext uri="{BB962C8B-B14F-4D97-AF65-F5344CB8AC3E}">
        <p14:creationId xmlns:p14="http://schemas.microsoft.com/office/powerpoint/2010/main" val="28732406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225CF27-0D53-34B7-9EDB-4AF77AF5C1E5}"/>
              </a:ext>
            </a:extLst>
          </p:cNvPr>
          <p:cNvSpPr>
            <a:spLocks noGrp="1"/>
          </p:cNvSpPr>
          <p:nvPr>
            <p:ph type="title"/>
          </p:nvPr>
        </p:nvSpPr>
        <p:spPr/>
        <p:txBody>
          <a:bodyPr/>
          <a:lstStyle/>
          <a:p>
            <a:pPr algn="ctr"/>
            <a:r>
              <a:rPr lang="da-DK" dirty="0"/>
              <a:t>Forfattergruppe</a:t>
            </a:r>
          </a:p>
        </p:txBody>
      </p:sp>
      <p:sp>
        <p:nvSpPr>
          <p:cNvPr id="4" name="Tekstfelt 3">
            <a:extLst>
              <a:ext uri="{FF2B5EF4-FFF2-40B4-BE49-F238E27FC236}">
                <a16:creationId xmlns:a16="http://schemas.microsoft.com/office/drawing/2014/main" id="{C8F45B14-1FD6-9D8E-76EE-70B30ED29F91}"/>
              </a:ext>
            </a:extLst>
          </p:cNvPr>
          <p:cNvSpPr txBox="1"/>
          <p:nvPr/>
        </p:nvSpPr>
        <p:spPr>
          <a:xfrm>
            <a:off x="3568284" y="2087810"/>
            <a:ext cx="5836249" cy="3896131"/>
          </a:xfrm>
          <a:prstGeom prst="rect">
            <a:avLst/>
          </a:prstGeom>
          <a:noFill/>
        </p:spPr>
        <p:txBody>
          <a:bodyPr wrap="square" rtlCol="0">
            <a:spAutoFit/>
          </a:bodyPr>
          <a:lstStyle/>
          <a:p>
            <a:pPr>
              <a:lnSpc>
                <a:spcPct val="115000"/>
              </a:lnSpc>
            </a:pPr>
            <a:r>
              <a:rPr lang="da-DK" sz="1200" dirty="0">
                <a:effectLst/>
                <a:latin typeface="Arial Narrow" panose="020B0604020202020204" pitchFamily="34" charset="0"/>
                <a:ea typeface="Verdana" panose="020B0604030504040204" pitchFamily="34" charset="0"/>
                <a:cs typeface="Verdana" panose="020B0604030504040204" pitchFamily="34" charset="0"/>
              </a:rPr>
              <a:t>Efter anbefaling fra Retningslinjesekretariatet blev der nedsat en mindre forfattergruppe. Denne var søgt at repræsentere de primære aktører på området (specialiserede offentlige psykiatri, almen praksis, praktiserende speciallæger i psykiatri, privathospitaler, børne- og ungdomspsykiatri samt psykologer). Det har ligeledes været centralt ønske, at forfattergruppen udgøres af klinikere.</a:t>
            </a:r>
          </a:p>
          <a:p>
            <a:pPr>
              <a:lnSpc>
                <a:spcPct val="115000"/>
              </a:lnSpc>
            </a:pPr>
            <a:endParaRPr lang="da-DK" sz="1200" dirty="0">
              <a:effectLst/>
              <a:latin typeface="Arial Narrow" panose="020B0604020202020204" pitchFamily="34" charset="0"/>
              <a:ea typeface="Verdana" panose="020B0604030504040204" pitchFamily="34" charset="0"/>
              <a:cs typeface="Verdana" panose="020B0604030504040204" pitchFamily="34" charset="0"/>
            </a:endParaRPr>
          </a:p>
          <a:p>
            <a:pPr>
              <a:lnSpc>
                <a:spcPct val="115000"/>
              </a:lnSpc>
            </a:pPr>
            <a:r>
              <a:rPr lang="da-DK" sz="1200" dirty="0">
                <a:effectLst/>
                <a:latin typeface="Arial Narrow" panose="020B0604020202020204" pitchFamily="34" charset="0"/>
                <a:ea typeface="Verdana" panose="020B0604030504040204" pitchFamily="34" charset="0"/>
                <a:cs typeface="Verdana" panose="020B0604030504040204" pitchFamily="34" charset="0"/>
              </a:rPr>
              <a:t>Medlemmer af forfattergruppen: </a:t>
            </a:r>
          </a:p>
          <a:p>
            <a:pPr>
              <a:lnSpc>
                <a:spcPct val="115000"/>
              </a:lnSpc>
            </a:pPr>
            <a:endParaRPr lang="da-DK" sz="1200" dirty="0">
              <a:effectLst/>
              <a:latin typeface="Arial Narrow" panose="020B0604020202020204" pitchFamily="34" charset="0"/>
              <a:ea typeface="Verdana" panose="020B0604030504040204" pitchFamily="34" charset="0"/>
              <a:cs typeface="Verdana" panose="020B0604030504040204" pitchFamily="34" charset="0"/>
            </a:endParaRPr>
          </a:p>
          <a:p>
            <a:pPr marL="342900" lvl="0" indent="-342900">
              <a:lnSpc>
                <a:spcPct val="115000"/>
              </a:lnSpc>
              <a:buFont typeface="Symbol" pitchFamily="2" charset="2"/>
              <a:buChar char=""/>
            </a:pPr>
            <a:r>
              <a:rPr lang="da-DK" sz="1200" dirty="0">
                <a:effectLst/>
                <a:latin typeface="Arial Narrow" panose="020B0604020202020204" pitchFamily="34" charset="0"/>
                <a:ea typeface="Verdana" panose="020B0604030504040204" pitchFamily="34" charset="0"/>
                <a:cs typeface="Verdana" panose="020B0604030504040204" pitchFamily="34" charset="0"/>
              </a:rPr>
              <a:t>Simon Hjerrild, Overlæge, klinisk lektor, </a:t>
            </a:r>
            <a:r>
              <a:rPr lang="da-DK" sz="1200" dirty="0" err="1">
                <a:effectLst/>
                <a:latin typeface="Arial Narrow" panose="020B0604020202020204" pitchFamily="34" charset="0"/>
                <a:ea typeface="Verdana" panose="020B0604030504040204" pitchFamily="34" charset="0"/>
                <a:cs typeface="Verdana" panose="020B0604030504040204" pitchFamily="34" charset="0"/>
              </a:rPr>
              <a:t>PhD</a:t>
            </a:r>
            <a:r>
              <a:rPr lang="da-DK" sz="1200" dirty="0">
                <a:effectLst/>
                <a:latin typeface="Arial Narrow" panose="020B0604020202020204" pitchFamily="34" charset="0"/>
                <a:ea typeface="Verdana" panose="020B0604030504040204" pitchFamily="34" charset="0"/>
                <a:cs typeface="Verdana" panose="020B0604030504040204" pitchFamily="34" charset="0"/>
              </a:rPr>
              <a:t>. Team for ADHD, Afdeling for psykoser, Aarhus Universitetshospital, Psykiatrien(Formand for forfattergruppen)</a:t>
            </a:r>
          </a:p>
          <a:p>
            <a:pPr marL="342900" lvl="0" indent="-342900">
              <a:lnSpc>
                <a:spcPct val="115000"/>
              </a:lnSpc>
              <a:buFont typeface="Symbol" pitchFamily="2" charset="2"/>
              <a:buChar char=""/>
            </a:pPr>
            <a:r>
              <a:rPr lang="da-DK" sz="1200" dirty="0">
                <a:effectLst/>
                <a:latin typeface="Arial Narrow" panose="020B0604020202020204" pitchFamily="34" charset="0"/>
                <a:ea typeface="Verdana" panose="020B0604030504040204" pitchFamily="34" charset="0"/>
                <a:cs typeface="Verdana" panose="020B0604030504040204" pitchFamily="34" charset="0"/>
              </a:rPr>
              <a:t>Pelle Lau Ishøy, Overlæge, klinisk lektor, </a:t>
            </a:r>
            <a:r>
              <a:rPr lang="da-DK" sz="1200" dirty="0" err="1">
                <a:effectLst/>
                <a:latin typeface="Arial Narrow" panose="020B0604020202020204" pitchFamily="34" charset="0"/>
                <a:ea typeface="Verdana" panose="020B0604030504040204" pitchFamily="34" charset="0"/>
                <a:cs typeface="Verdana" panose="020B0604030504040204" pitchFamily="34" charset="0"/>
              </a:rPr>
              <a:t>PhD</a:t>
            </a:r>
            <a:r>
              <a:rPr lang="da-DK" sz="1200" dirty="0">
                <a:effectLst/>
                <a:latin typeface="Arial Narrow" panose="020B0604020202020204" pitchFamily="34" charset="0"/>
                <a:ea typeface="Verdana" panose="020B0604030504040204" pitchFamily="34" charset="0"/>
                <a:cs typeface="Verdana" panose="020B0604030504040204" pitchFamily="34" charset="0"/>
              </a:rPr>
              <a:t>. Region Hovedstaden</a:t>
            </a:r>
          </a:p>
          <a:p>
            <a:pPr marL="342900" lvl="0" indent="-342900">
              <a:lnSpc>
                <a:spcPct val="115000"/>
              </a:lnSpc>
              <a:buFont typeface="Symbol" pitchFamily="2" charset="2"/>
              <a:buChar char=""/>
            </a:pPr>
            <a:r>
              <a:rPr lang="da-DK" sz="1200" dirty="0">
                <a:effectLst/>
                <a:latin typeface="Arial Narrow" panose="020B0604020202020204" pitchFamily="34" charset="0"/>
                <a:ea typeface="Verdana" panose="020B0604030504040204" pitchFamily="34" charset="0"/>
                <a:cs typeface="Verdana" panose="020B0604030504040204" pitchFamily="34" charset="0"/>
              </a:rPr>
              <a:t>Philipp Lange Thomsen, speciallæge i psykiatri, Psykiatrihuset, Frederiksberg</a:t>
            </a:r>
          </a:p>
          <a:p>
            <a:pPr marL="342900" lvl="0" indent="-342900">
              <a:lnSpc>
                <a:spcPct val="115000"/>
              </a:lnSpc>
              <a:buFont typeface="Symbol" pitchFamily="2" charset="2"/>
              <a:buChar char=""/>
            </a:pPr>
            <a:r>
              <a:rPr lang="da-DK" sz="1200" dirty="0">
                <a:effectLst/>
                <a:latin typeface="Arial Narrow" panose="020B0604020202020204" pitchFamily="34" charset="0"/>
                <a:ea typeface="Verdana" panose="020B0604030504040204" pitchFamily="34" charset="0"/>
                <a:cs typeface="Verdana" panose="020B0604030504040204" pitchFamily="34" charset="0"/>
              </a:rPr>
              <a:t>Jeppe Plesner, lægefaglig direktør, speciallæge i børne- og ungdomspsykiatri, Heimdal privathospital.</a:t>
            </a:r>
          </a:p>
          <a:p>
            <a:pPr marL="342900" lvl="0" indent="-342900">
              <a:lnSpc>
                <a:spcPct val="115000"/>
              </a:lnSpc>
              <a:buFont typeface="Symbol" pitchFamily="2" charset="2"/>
              <a:buChar char=""/>
            </a:pPr>
            <a:r>
              <a:rPr lang="da-DK" sz="1200" dirty="0">
                <a:effectLst/>
                <a:latin typeface="Arial Narrow" panose="020B0604020202020204" pitchFamily="34" charset="0"/>
                <a:ea typeface="Verdana" panose="020B0604030504040204" pitchFamily="34" charset="0"/>
                <a:cs typeface="Verdana" panose="020B0604030504040204" pitchFamily="34" charset="0"/>
              </a:rPr>
              <a:t>Kaj </a:t>
            </a:r>
            <a:r>
              <a:rPr lang="da-DK" sz="1200" dirty="0" err="1">
                <a:effectLst/>
                <a:latin typeface="Arial Narrow" panose="020B0604020202020204" pitchFamily="34" charset="0"/>
                <a:ea typeface="Verdana" panose="020B0604030504040204" pitchFamily="34" charset="0"/>
                <a:cs typeface="Verdana" panose="020B0604030504040204" pitchFamily="34" charset="0"/>
              </a:rPr>
              <a:t>Sparle</a:t>
            </a:r>
            <a:r>
              <a:rPr lang="da-DK" sz="1200" dirty="0">
                <a:effectLst/>
                <a:latin typeface="Arial Narrow" panose="020B0604020202020204" pitchFamily="34" charset="0"/>
                <a:ea typeface="Verdana" panose="020B0604030504040204" pitchFamily="34" charset="0"/>
                <a:cs typeface="Verdana" panose="020B0604030504040204" pitchFamily="34" charset="0"/>
              </a:rPr>
              <a:t> Christensen, professor, seniorforsker, speciallæge i almen medicin, Institut for folkesundhed - Forskningsenheden for almen praksis, Aarhus Universitet.</a:t>
            </a:r>
          </a:p>
          <a:p>
            <a:pPr marL="342900" lvl="0" indent="-342900">
              <a:lnSpc>
                <a:spcPct val="115000"/>
              </a:lnSpc>
              <a:buFont typeface="Symbol" pitchFamily="2" charset="2"/>
              <a:buChar char=""/>
            </a:pPr>
            <a:r>
              <a:rPr lang="da-DK" sz="1200" dirty="0">
                <a:effectLst/>
                <a:latin typeface="Arial Narrow" panose="020B0604020202020204" pitchFamily="34" charset="0"/>
                <a:ea typeface="Verdana" panose="020B0604030504040204" pitchFamily="34" charset="0"/>
                <a:cs typeface="Verdana" panose="020B0604030504040204" pitchFamily="34" charset="0"/>
              </a:rPr>
              <a:t>Rasmus Holm, specialpsykolog i psykiatri. Team for ADHD, Afdeling for psykoser, Aarhus Universitetshospital, Psykiatrien.</a:t>
            </a:r>
          </a:p>
          <a:p>
            <a:pPr marL="342900" lvl="0" indent="-342900">
              <a:lnSpc>
                <a:spcPct val="115000"/>
              </a:lnSpc>
              <a:spcAft>
                <a:spcPts val="1050"/>
              </a:spcAft>
              <a:buFont typeface="Symbol" pitchFamily="2" charset="2"/>
              <a:buChar char=""/>
            </a:pPr>
            <a:r>
              <a:rPr lang="da-DK" sz="1200" dirty="0">
                <a:effectLst/>
                <a:latin typeface="Arial Narrow" panose="020B0604020202020204" pitchFamily="34" charset="0"/>
                <a:ea typeface="Verdana" panose="020B0604030504040204" pitchFamily="34" charset="0"/>
                <a:cs typeface="Verdana" panose="020B0604030504040204" pitchFamily="34" charset="0"/>
              </a:rPr>
              <a:t>Torben Kvist, læge, Region Hovedstaden, Foreningen af Yngre Psykiatere </a:t>
            </a:r>
          </a:p>
        </p:txBody>
      </p:sp>
    </p:spTree>
    <p:extLst>
      <p:ext uri="{BB962C8B-B14F-4D97-AF65-F5344CB8AC3E}">
        <p14:creationId xmlns:p14="http://schemas.microsoft.com/office/powerpoint/2010/main" val="24638087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225CF27-0D53-34B7-9EDB-4AF77AF5C1E5}"/>
              </a:ext>
            </a:extLst>
          </p:cNvPr>
          <p:cNvSpPr>
            <a:spLocks noGrp="1"/>
          </p:cNvSpPr>
          <p:nvPr>
            <p:ph type="title"/>
          </p:nvPr>
        </p:nvSpPr>
        <p:spPr/>
        <p:txBody>
          <a:bodyPr/>
          <a:lstStyle/>
          <a:p>
            <a:pPr algn="ctr"/>
            <a:r>
              <a:rPr lang="da-DK" dirty="0"/>
              <a:t>Anbefalinger</a:t>
            </a:r>
          </a:p>
        </p:txBody>
      </p:sp>
      <p:sp>
        <p:nvSpPr>
          <p:cNvPr id="3" name="Tekstfelt 2">
            <a:extLst>
              <a:ext uri="{FF2B5EF4-FFF2-40B4-BE49-F238E27FC236}">
                <a16:creationId xmlns:a16="http://schemas.microsoft.com/office/drawing/2014/main" id="{A99E1931-A7BB-0A41-D61E-128D84032686}"/>
              </a:ext>
            </a:extLst>
          </p:cNvPr>
          <p:cNvSpPr txBox="1"/>
          <p:nvPr/>
        </p:nvSpPr>
        <p:spPr>
          <a:xfrm>
            <a:off x="971190" y="2271233"/>
            <a:ext cx="4572001" cy="2677656"/>
          </a:xfrm>
          <a:prstGeom prst="rect">
            <a:avLst/>
          </a:prstGeom>
          <a:noFill/>
        </p:spPr>
        <p:txBody>
          <a:bodyPr wrap="square" rtlCol="0">
            <a:spAutoFit/>
          </a:bodyPr>
          <a:lstStyle/>
          <a:p>
            <a:pPr marL="342900" indent="-342900" algn="l">
              <a:buAutoNum type="alphaUcPeriod"/>
            </a:pPr>
            <a:r>
              <a:rPr lang="da-DK" sz="2400" dirty="0">
                <a:latin typeface="Arial" panose="020B0604020202020204" pitchFamily="34" charset="0"/>
                <a:cs typeface="Arial" panose="020B0604020202020204" pitchFamily="34" charset="0"/>
              </a:rPr>
              <a:t>Generel anbefaling</a:t>
            </a:r>
          </a:p>
          <a:p>
            <a:pPr marL="342900" indent="-342900" algn="l">
              <a:buAutoNum type="alphaUcPeriod"/>
            </a:pPr>
            <a:endParaRPr lang="da-DK" sz="2400" dirty="0">
              <a:latin typeface="Arial" panose="020B0604020202020204" pitchFamily="34" charset="0"/>
              <a:cs typeface="Arial" panose="020B0604020202020204" pitchFamily="34" charset="0"/>
            </a:endParaRPr>
          </a:p>
          <a:p>
            <a:pPr marL="342900" indent="-342900" algn="l">
              <a:buAutoNum type="alphaUcPeriod"/>
            </a:pPr>
            <a:r>
              <a:rPr lang="da-DK" sz="2400" dirty="0">
                <a:latin typeface="Arial" panose="020B0604020202020204" pitchFamily="34" charset="0"/>
                <a:cs typeface="Arial" panose="020B0604020202020204" pitchFamily="34" charset="0"/>
              </a:rPr>
              <a:t>Screening og henvisning i almen praksis</a:t>
            </a:r>
          </a:p>
          <a:p>
            <a:pPr marL="342900" indent="-342900" algn="l">
              <a:buAutoNum type="alphaUcPeriod"/>
            </a:pPr>
            <a:endParaRPr lang="da-DK" sz="2400" dirty="0">
              <a:latin typeface="Arial" panose="020B0604020202020204" pitchFamily="34" charset="0"/>
              <a:cs typeface="Arial" panose="020B0604020202020204" pitchFamily="34" charset="0"/>
            </a:endParaRPr>
          </a:p>
          <a:p>
            <a:pPr marL="342900" indent="-342900" algn="l">
              <a:buAutoNum type="alphaUcPeriod"/>
            </a:pPr>
            <a:r>
              <a:rPr lang="da-DK" sz="2400" dirty="0">
                <a:latin typeface="Arial" panose="020B0604020202020204" pitchFamily="34" charset="0"/>
                <a:cs typeface="Arial" panose="020B0604020202020204" pitchFamily="34" charset="0"/>
              </a:rPr>
              <a:t>Udredning af ADHD hos voksne i hospitalsregi</a:t>
            </a:r>
          </a:p>
        </p:txBody>
      </p:sp>
    </p:spTree>
    <p:extLst>
      <p:ext uri="{BB962C8B-B14F-4D97-AF65-F5344CB8AC3E}">
        <p14:creationId xmlns:p14="http://schemas.microsoft.com/office/powerpoint/2010/main" val="9482611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225CF27-0D53-34B7-9EDB-4AF77AF5C1E5}"/>
              </a:ext>
            </a:extLst>
          </p:cNvPr>
          <p:cNvSpPr>
            <a:spLocks noGrp="1"/>
          </p:cNvSpPr>
          <p:nvPr>
            <p:ph type="title"/>
          </p:nvPr>
        </p:nvSpPr>
        <p:spPr/>
        <p:txBody>
          <a:bodyPr/>
          <a:lstStyle/>
          <a:p>
            <a:pPr algn="ctr"/>
            <a:r>
              <a:rPr lang="da-DK" dirty="0"/>
              <a:t>Anbefalinger </a:t>
            </a:r>
            <a:r>
              <a:rPr lang="da-DK" sz="1600" dirty="0"/>
              <a:t>(generelt)</a:t>
            </a:r>
          </a:p>
        </p:txBody>
      </p:sp>
      <p:sp>
        <p:nvSpPr>
          <p:cNvPr id="4" name="Tekstfelt 3">
            <a:extLst>
              <a:ext uri="{FF2B5EF4-FFF2-40B4-BE49-F238E27FC236}">
                <a16:creationId xmlns:a16="http://schemas.microsoft.com/office/drawing/2014/main" id="{194D0FFD-194E-2BFC-E157-8290B95DF84D}"/>
              </a:ext>
            </a:extLst>
          </p:cNvPr>
          <p:cNvSpPr txBox="1"/>
          <p:nvPr/>
        </p:nvSpPr>
        <p:spPr>
          <a:xfrm>
            <a:off x="996430" y="2265861"/>
            <a:ext cx="5665862" cy="2326278"/>
          </a:xfrm>
          <a:prstGeom prst="rect">
            <a:avLst/>
          </a:prstGeom>
          <a:noFill/>
        </p:spPr>
        <p:txBody>
          <a:bodyPr wrap="square" rtlCol="0">
            <a:spAutoFit/>
          </a:bodyPr>
          <a:lstStyle/>
          <a:p>
            <a:pPr marL="342900" lvl="0" indent="-342900">
              <a:spcAft>
                <a:spcPts val="1200"/>
              </a:spcAft>
              <a:buFont typeface="+mj-lt"/>
              <a:buAutoNum type="arabicPeriod"/>
            </a:pPr>
            <a:r>
              <a:rPr lang="da-DK" sz="1700" dirty="0">
                <a:solidFill>
                  <a:srgbClr val="000000"/>
                </a:solidFill>
                <a:effectLst/>
                <a:latin typeface="Arial" panose="020B0604020202020204" pitchFamily="34" charset="0"/>
                <a:cs typeface="Arial" panose="020B0604020202020204" pitchFamily="34" charset="0"/>
              </a:rPr>
              <a:t>Indtil ICD-11 indføres i Danmark bør de diagnostiske kriterier som anført i </a:t>
            </a:r>
            <a:r>
              <a:rPr lang="da-DK" sz="1700" dirty="0" err="1">
                <a:solidFill>
                  <a:srgbClr val="000000"/>
                </a:solidFill>
                <a:effectLst/>
                <a:latin typeface="Arial" panose="020B0604020202020204" pitchFamily="34" charset="0"/>
                <a:cs typeface="Arial" panose="020B0604020202020204" pitchFamily="34" charset="0"/>
              </a:rPr>
              <a:t>Diagnostic</a:t>
            </a:r>
            <a:r>
              <a:rPr lang="da-DK" sz="1700" dirty="0">
                <a:solidFill>
                  <a:srgbClr val="000000"/>
                </a:solidFill>
                <a:effectLst/>
                <a:latin typeface="Arial" panose="020B0604020202020204" pitchFamily="34" charset="0"/>
                <a:cs typeface="Arial" panose="020B0604020202020204" pitchFamily="34" charset="0"/>
              </a:rPr>
              <a:t> and Statistical Manual, 5. udgave (DSM-5) anvendes til diagnostik af voksne, men efterfølgende kodes i henhold til ICD-10 (D) </a:t>
            </a:r>
          </a:p>
          <a:p>
            <a:pPr>
              <a:spcAft>
                <a:spcPts val="1050"/>
              </a:spcAft>
            </a:pPr>
            <a:r>
              <a:rPr lang="da-DK" sz="1800" dirty="0">
                <a:effectLst/>
                <a:latin typeface="Arial Narrow" panose="020B0604020202020204" pitchFamily="34" charset="0"/>
                <a:ea typeface="Verdana" panose="020B0604030504040204" pitchFamily="34" charset="0"/>
                <a:cs typeface="Verdana" panose="020B0604030504040204" pitchFamily="34" charset="0"/>
              </a:rPr>
              <a:t>  </a:t>
            </a:r>
          </a:p>
          <a:p>
            <a:pPr algn="l"/>
            <a:endParaRPr lang="da-DK" dirty="0"/>
          </a:p>
        </p:txBody>
      </p:sp>
    </p:spTree>
    <p:extLst>
      <p:ext uri="{BB962C8B-B14F-4D97-AF65-F5344CB8AC3E}">
        <p14:creationId xmlns:p14="http://schemas.microsoft.com/office/powerpoint/2010/main" val="2253340968"/>
      </p:ext>
    </p:extLst>
  </p:cSld>
  <p:clrMapOvr>
    <a:masterClrMapping/>
  </p:clrMapOvr>
</p:sld>
</file>

<file path=ppt/theme/theme1.xml><?xml version="1.0" encoding="utf-8"?>
<a:theme xmlns:a="http://schemas.openxmlformats.org/drawingml/2006/main" name="Office-tema">
  <a:themeElements>
    <a:clrScheme name="DMPG">
      <a:dk1>
        <a:sysClr val="windowText" lastClr="000000"/>
      </a:dk1>
      <a:lt1>
        <a:sysClr val="window" lastClr="FFFFFF"/>
      </a:lt1>
      <a:dk2>
        <a:srgbClr val="294711"/>
      </a:dk2>
      <a:lt2>
        <a:srgbClr val="D7D481"/>
      </a:lt2>
      <a:accent1>
        <a:srgbClr val="5A9A25"/>
      </a:accent1>
      <a:accent2>
        <a:srgbClr val="ED7D31"/>
      </a:accent2>
      <a:accent3>
        <a:srgbClr val="CBB916"/>
      </a:accent3>
      <a:accent4>
        <a:srgbClr val="F6E836"/>
      </a:accent4>
      <a:accent5>
        <a:srgbClr val="B8C84D"/>
      </a:accent5>
      <a:accent6>
        <a:srgbClr val="A1B985"/>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24 DMPG skabelon v.1" id="{DA63267C-F3A1-4B29-8AD4-74578EC7CCCD}" vid="{A0859135-2CA2-41C3-806D-5A3F2F20A17E}"/>
    </a:ext>
  </a:extLst>
</a:theme>
</file>

<file path=ppt/theme/theme2.xml><?xml version="1.0" encoding="utf-8"?>
<a:theme xmlns:a="http://schemas.openxmlformats.org/drawingml/2006/main" name="Office-tema">
  <a:themeElements>
    <a:clrScheme name="Kont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ont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5ae0adb3-8717-46ff-a4b9-d0edecfe40f3}" enabled="0" method="" siteId="{5ae0adb3-8717-46ff-a4b9-d0edecfe40f3}" removed="1"/>
</clbl:labelList>
</file>

<file path=docProps/app.xml><?xml version="1.0" encoding="utf-8"?>
<Properties xmlns="http://schemas.openxmlformats.org/officeDocument/2006/extended-properties" xmlns:vt="http://schemas.openxmlformats.org/officeDocument/2006/docPropsVTypes">
  <Template>Office-tema</Template>
  <TotalTime>121</TotalTime>
  <Words>1726</Words>
  <Application>Microsoft Macintosh PowerPoint</Application>
  <PresentationFormat>Widescreen</PresentationFormat>
  <Paragraphs>96</Paragraphs>
  <Slides>15</Slides>
  <Notes>2</Notes>
  <HiddenSlides>0</HiddenSlides>
  <MMClips>0</MMClips>
  <ScaleCrop>false</ScaleCrop>
  <HeadingPairs>
    <vt:vector size="6" baseType="variant">
      <vt:variant>
        <vt:lpstr>Benyttede skrifttyper</vt:lpstr>
      </vt:variant>
      <vt:variant>
        <vt:i4>5</vt:i4>
      </vt:variant>
      <vt:variant>
        <vt:lpstr>Tema</vt:lpstr>
      </vt:variant>
      <vt:variant>
        <vt:i4>1</vt:i4>
      </vt:variant>
      <vt:variant>
        <vt:lpstr>Slidetitler</vt:lpstr>
      </vt:variant>
      <vt:variant>
        <vt:i4>15</vt:i4>
      </vt:variant>
    </vt:vector>
  </HeadingPairs>
  <TitlesOfParts>
    <vt:vector size="21" baseType="lpstr">
      <vt:lpstr>Arial</vt:lpstr>
      <vt:lpstr>Arial Narrow</vt:lpstr>
      <vt:lpstr>Calibri</vt:lpstr>
      <vt:lpstr>Palatino Linotype</vt:lpstr>
      <vt:lpstr>Symbol</vt:lpstr>
      <vt:lpstr>Office-tema</vt:lpstr>
      <vt:lpstr>Danske Multidisciplinære Psykiatri Grupper    Udredning af ADHD hos voksne i hospitalsregi D. 28.maj 2024  v/Formand for DMPG-ADHD Simon Hjerrild (online)</vt:lpstr>
      <vt:lpstr>PowerPoint-præsentation</vt:lpstr>
      <vt:lpstr>PowerPoint-præsentation</vt:lpstr>
      <vt:lpstr>Metode</vt:lpstr>
      <vt:lpstr>Metode</vt:lpstr>
      <vt:lpstr>Metode</vt:lpstr>
      <vt:lpstr>Forfattergruppe</vt:lpstr>
      <vt:lpstr>Anbefalinger</vt:lpstr>
      <vt:lpstr>Anbefalinger (generelt)</vt:lpstr>
      <vt:lpstr>Anbefalinger (screening og henvisning i almen praksis)</vt:lpstr>
      <vt:lpstr>Anbefalinger (screening og henvisning i almen praksis)</vt:lpstr>
      <vt:lpstr>Anbefalinger (udredning af voksne i hospitalsregi)</vt:lpstr>
      <vt:lpstr>Anbefalinger (udredning af voksne i hospitalsregi)</vt:lpstr>
      <vt:lpstr>Anbefalinger (udredning af voksne i hospitalsregi)</vt:lpstr>
      <vt:lpstr>Spørgsmål og diskussion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Skabelon til powerpoint</dc:title>
  <dc:creator>bauhjerrild@gmail.com</dc:creator>
  <cp:lastModifiedBy>bauhjerrild@gmail.com</cp:lastModifiedBy>
  <cp:revision>4</cp:revision>
  <cp:lastPrinted>2024-04-25T09:27:19Z</cp:lastPrinted>
  <dcterms:created xsi:type="dcterms:W3CDTF">2024-05-28T09:09:59Z</dcterms:created>
  <dcterms:modified xsi:type="dcterms:W3CDTF">2024-05-28T13:04:09Z</dcterms:modified>
  <cp:contentStatus/>
</cp:coreProperties>
</file>