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sldIdLst>
    <p:sldId id="858" r:id="rId2"/>
    <p:sldId id="859" r:id="rId3"/>
    <p:sldId id="872" r:id="rId4"/>
    <p:sldId id="863" r:id="rId5"/>
    <p:sldId id="865" r:id="rId6"/>
    <p:sldId id="864" r:id="rId7"/>
    <p:sldId id="866" r:id="rId8"/>
    <p:sldId id="867" r:id="rId9"/>
    <p:sldId id="868" r:id="rId10"/>
    <p:sldId id="869" r:id="rId11"/>
    <p:sldId id="870" r:id="rId12"/>
    <p:sldId id="862" r:id="rId13"/>
    <p:sldId id="871" r:id="rId14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9A25"/>
    <a:srgbClr val="70AD47"/>
    <a:srgbClr val="B8C84D"/>
    <a:srgbClr val="F6E836"/>
    <a:srgbClr val="988B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72" autoAdjust="0"/>
    <p:restoredTop sz="80905" autoAdjust="0"/>
  </p:normalViewPr>
  <p:slideViewPr>
    <p:cSldViewPr snapToGrid="0">
      <p:cViewPr>
        <p:scale>
          <a:sx n="72" d="100"/>
          <a:sy n="72" d="100"/>
        </p:scale>
        <p:origin x="1350" y="378"/>
      </p:cViewPr>
      <p:guideLst/>
    </p:cSldViewPr>
  </p:slideViewPr>
  <p:outlineViewPr>
    <p:cViewPr>
      <p:scale>
        <a:sx n="33" d="100"/>
        <a:sy n="33" d="100"/>
      </p:scale>
      <p:origin x="0" y="-79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70" d="100"/>
          <a:sy n="70" d="100"/>
        </p:scale>
        <p:origin x="6120" y="16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9C6E8-C997-4A03-8765-30FA44E66A0E}" type="datetimeFigureOut">
              <a:rPr lang="da-DK" smtClean="0"/>
              <a:t>23-09-2026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58B56-B695-4381-BDD7-C7DFF851DD5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0269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slide"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D14205D4-718A-C47D-B6F7-4D086E5409D4}"/>
              </a:ext>
            </a:extLst>
          </p:cNvPr>
          <p:cNvSpPr/>
          <p:nvPr userDrawn="1"/>
        </p:nvSpPr>
        <p:spPr>
          <a:xfrm>
            <a:off x="1014884" y="1205793"/>
            <a:ext cx="10088545" cy="4672483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61574" y="1522315"/>
            <a:ext cx="4106425" cy="22589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561574" y="3873333"/>
            <a:ext cx="4106425" cy="175373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64C1CB41-8C26-1C5A-A23A-9742902725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1" y="1522316"/>
            <a:ext cx="4762499" cy="4104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277145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717913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slide">
    <p:bg>
      <p:bgPr>
        <a:solidFill>
          <a:schemeClr val="accent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18626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874059"/>
            <a:ext cx="10515600" cy="77235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46907"/>
            <a:ext cx="10515600" cy="439998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153492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873887"/>
            <a:ext cx="10515600" cy="77235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18597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936627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872205"/>
            <a:ext cx="10515600" cy="772351"/>
          </a:xfrm>
        </p:spPr>
        <p:txBody>
          <a:bodyPr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0518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79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53977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249182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860119"/>
            <a:ext cx="10515600" cy="77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753774"/>
            <a:ext cx="10515600" cy="4475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1400E-71D7-41D1-8A2E-1357AFC3B79B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81" y="153769"/>
            <a:ext cx="1342437" cy="643699"/>
          </a:xfrm>
          <a:prstGeom prst="rect">
            <a:avLst/>
          </a:prstGeom>
          <a:effectLst/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9B282C5D-82F4-D240-79EC-55C30427B6A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8574" y="6255011"/>
            <a:ext cx="4505738" cy="46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0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49" r:id="rId2"/>
    <p:sldLayoutId id="2147483665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0E0FA-A71E-FE1C-F924-3867184016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Webinar: Farmakologisk behandling af unipolar depression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62A118E-B2CD-BB96-D14E-10D4BA76C9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v/ </a:t>
            </a:r>
            <a:r>
              <a:rPr lang="da-DK" dirty="0" err="1"/>
              <a:t>forpersoner</a:t>
            </a:r>
            <a:r>
              <a:rPr lang="da-DK" dirty="0"/>
              <a:t> for forfattergruppen</a:t>
            </a:r>
          </a:p>
          <a:p>
            <a:r>
              <a:rPr lang="da-DK" dirty="0"/>
              <a:t>Overlæge, klinisk forskningslektor, ph.d., dr. med Anders Jørgensen, </a:t>
            </a:r>
          </a:p>
          <a:p>
            <a:r>
              <a:rPr lang="da-DK" dirty="0"/>
              <a:t>Professor, overlæge, dr. med. Klaus Martiny</a:t>
            </a:r>
          </a:p>
          <a:p>
            <a:r>
              <a:rPr lang="da-DK" dirty="0"/>
              <a:t>Psykiatrisk Center København</a:t>
            </a:r>
          </a:p>
        </p:txBody>
      </p:sp>
    </p:spTree>
    <p:extLst>
      <p:ext uri="{BB962C8B-B14F-4D97-AF65-F5344CB8AC3E}">
        <p14:creationId xmlns:p14="http://schemas.microsoft.com/office/powerpoint/2010/main" val="814844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7F4016-3AFD-E1B0-C71D-A273E4970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Målgruppe, struktur og evidens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E0B261-66B7-5C3F-EB06-5BB67BDFB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Hospitalspsykiatrien + PPP (børn og voksne)</a:t>
            </a:r>
          </a:p>
          <a:p>
            <a:r>
              <a:rPr lang="da-DK" dirty="0"/>
              <a:t>15 anbefalinger (generelle behandlingsprincipper, præparatskift og kombinationsbehandling, særlige forhold hos gravide, ammende, børn, unge og ældre)</a:t>
            </a:r>
          </a:p>
          <a:p>
            <a:r>
              <a:rPr lang="da-DK" dirty="0"/>
              <a:t>Quick guide og detaljeret tekst.</a:t>
            </a:r>
          </a:p>
          <a:p>
            <a:r>
              <a:rPr lang="da-DK" dirty="0"/>
              <a:t>Systematisk evidensgennemgang af internationale guidelines (-2025) og underliggende primærlitteratur</a:t>
            </a:r>
          </a:p>
          <a:p>
            <a:r>
              <a:rPr lang="da-DK" dirty="0"/>
              <a:t>Evidensgraderet med Oxford-skalaen og anbefalinger styrkegraderet</a:t>
            </a:r>
          </a:p>
          <a:p>
            <a:r>
              <a:rPr lang="da-DK" dirty="0"/>
              <a:t>Intern og ekstern høringsproces</a:t>
            </a:r>
          </a:p>
          <a:p>
            <a:r>
              <a:rPr lang="da-DK" dirty="0"/>
              <a:t>Erstatter RADS 2015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29646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16888-28D8-C49C-BD93-EBD2F479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BE00C6-1796-90A7-E85E-D9E9878B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særligt nyt?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402D3B-4859-DB0F-3A6A-F211FF511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Ligeværdige første- anden og tredjelinjebehandlinger (ikke særstatus for SSRI/</a:t>
            </a:r>
            <a:r>
              <a:rPr lang="da-DK" dirty="0" err="1"/>
              <a:t>sertralin</a:t>
            </a:r>
            <a:r>
              <a:rPr lang="da-DK" dirty="0"/>
              <a:t>)</a:t>
            </a:r>
          </a:p>
          <a:p>
            <a:r>
              <a:rPr lang="da-DK" dirty="0" err="1"/>
              <a:t>Lamotrigin</a:t>
            </a:r>
            <a:r>
              <a:rPr lang="da-DK" dirty="0"/>
              <a:t> bør ikke anvendes ved unipolar depression</a:t>
            </a:r>
          </a:p>
          <a:p>
            <a:r>
              <a:rPr lang="da-DK" dirty="0"/>
              <a:t>Algoritmestyret behandling efter HAM-D6</a:t>
            </a:r>
          </a:p>
          <a:p>
            <a:r>
              <a:rPr lang="da-DK" dirty="0"/>
              <a:t>Ny og bedre evidens for kombinationsbehandlinger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642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03F55-E228-F16B-27A4-F7FCA812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Generelle behandlingsprincipper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927579-493B-6FF3-A2D4-1FA617E99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1. </a:t>
            </a:r>
            <a:r>
              <a:rPr lang="da-DK" b="1" dirty="0"/>
              <a:t>Behandling med et </a:t>
            </a:r>
            <a:r>
              <a:rPr lang="da-DK" b="1" dirty="0" err="1"/>
              <a:t>antidepressivum</a:t>
            </a:r>
            <a:r>
              <a:rPr lang="da-DK" b="1" dirty="0"/>
              <a:t> </a:t>
            </a:r>
            <a:r>
              <a:rPr lang="da-DK" dirty="0"/>
              <a:t>bør overvejes hos patienter med en unipolar, depressiv episode af moderat grad. Hvis episoden er af svær grad, skal antidepressiv medicin tilbydes (A) </a:t>
            </a:r>
          </a:p>
          <a:p>
            <a:r>
              <a:rPr lang="da-DK" dirty="0"/>
              <a:t>2. </a:t>
            </a:r>
            <a:r>
              <a:rPr lang="da-DK" b="1" dirty="0"/>
              <a:t>Valg af præparat </a:t>
            </a:r>
            <a:r>
              <a:rPr lang="da-DK" dirty="0"/>
              <a:t>bør foretages under hensyntagen til patientens tidligere erfaring med antidepressiva, symptomprofil samt psykiske og somatiske komorbiditeter (A) </a:t>
            </a:r>
          </a:p>
          <a:p>
            <a:r>
              <a:rPr lang="da-DK" dirty="0"/>
              <a:t>3. Ved </a:t>
            </a:r>
            <a:r>
              <a:rPr lang="da-DK" b="1" dirty="0"/>
              <a:t>psykotisk depression </a:t>
            </a:r>
            <a:r>
              <a:rPr lang="da-DK" dirty="0"/>
              <a:t>bør anvendes en kombination af et </a:t>
            </a:r>
            <a:r>
              <a:rPr lang="da-DK" dirty="0" err="1"/>
              <a:t>antidepressivum</a:t>
            </a:r>
            <a:r>
              <a:rPr lang="da-DK" dirty="0"/>
              <a:t> og et antipsykotikum i en dosis, der giver antipsykotisk effekt (A) </a:t>
            </a:r>
          </a:p>
        </p:txBody>
      </p:sp>
    </p:spTree>
    <p:extLst>
      <p:ext uri="{BB962C8B-B14F-4D97-AF65-F5344CB8AC3E}">
        <p14:creationId xmlns:p14="http://schemas.microsoft.com/office/powerpoint/2010/main" val="2160744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CA1AE65-1F8A-5E3A-80C9-620FDDB82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920" y="223036"/>
            <a:ext cx="5155983" cy="641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70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BA6F94-8537-74C2-6858-56BFCD78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Generelle behandlingsprincipper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C06B35-FED7-7046-DE56-770C506C2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4. Der bør følges en </a:t>
            </a:r>
            <a:r>
              <a:rPr lang="da-DK" b="1" dirty="0"/>
              <a:t>individualiseret algoritme</a:t>
            </a:r>
            <a:r>
              <a:rPr lang="da-DK" dirty="0"/>
              <a:t>, hvor beslutning om dosisjustering, præparatskift eller kombinationsbehandling foretages ud fra effekt og bivirkninger, første gang efter 2 uger og herefter hver 2.-4. uge indtil remission. Effekten skal monitoreres ved brug af HAM-D6 ved hvert trin (A) </a:t>
            </a:r>
          </a:p>
          <a:p>
            <a:r>
              <a:rPr lang="da-DK" dirty="0"/>
              <a:t>5. Ved </a:t>
            </a:r>
            <a:r>
              <a:rPr lang="da-DK" b="1" dirty="0"/>
              <a:t>remission bør behandlingen med det anvendte </a:t>
            </a:r>
            <a:r>
              <a:rPr lang="da-DK" b="1" dirty="0" err="1"/>
              <a:t>antidepressivum</a:t>
            </a:r>
            <a:r>
              <a:rPr lang="da-DK" b="1" dirty="0"/>
              <a:t> fortsættes ved den dosis</a:t>
            </a:r>
            <a:r>
              <a:rPr lang="da-DK" dirty="0"/>
              <a:t>, hvor remission er opnået. </a:t>
            </a:r>
            <a:r>
              <a:rPr lang="da-DK" dirty="0" err="1"/>
              <a:t>Seponering</a:t>
            </a:r>
            <a:r>
              <a:rPr lang="da-DK" dirty="0"/>
              <a:t> af antidepressiva bør overvejes efter 6-9 måneder i remission, dog senere ved tilstedeværelse af særlige risikofaktorer for recidiv (A) </a:t>
            </a:r>
          </a:p>
          <a:p>
            <a:r>
              <a:rPr lang="da-DK" dirty="0"/>
              <a:t>6. </a:t>
            </a:r>
            <a:r>
              <a:rPr lang="da-DK" b="1" dirty="0"/>
              <a:t>Udtrapning af antidepressiva </a:t>
            </a:r>
            <a:r>
              <a:rPr lang="da-DK" dirty="0"/>
              <a:t>bør justeres til den individuelle patient, og kan for de fleste foretages over uger til måneder (A) </a:t>
            </a:r>
          </a:p>
        </p:txBody>
      </p:sp>
    </p:spTree>
    <p:extLst>
      <p:ext uri="{BB962C8B-B14F-4D97-AF65-F5344CB8AC3E}">
        <p14:creationId xmlns:p14="http://schemas.microsoft.com/office/powerpoint/2010/main" val="2260265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49FFD-3E7C-00FF-0C77-39E76C312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D68A9E3-11E6-1463-1D05-5FF26C476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672" y="467468"/>
            <a:ext cx="8732655" cy="4862890"/>
          </a:xfrm>
          <a:prstGeom prst="rect">
            <a:avLst/>
          </a:prstGeom>
        </p:spPr>
      </p:pic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54901C44-DE0A-33BA-AFED-46FA0BBBE1CE}"/>
              </a:ext>
            </a:extLst>
          </p:cNvPr>
          <p:cNvSpPr txBox="1">
            <a:spLocks/>
          </p:cNvSpPr>
          <p:nvPr/>
        </p:nvSpPr>
        <p:spPr>
          <a:xfrm>
            <a:off x="1726096" y="5557516"/>
            <a:ext cx="8732655" cy="83301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dirty="0"/>
              <a:t>NB: Overvej skift af præparat eller kombinationsbehandling i stedet for blot at øge dosis til maksimalt niveau. </a:t>
            </a:r>
          </a:p>
        </p:txBody>
      </p:sp>
    </p:spTree>
    <p:extLst>
      <p:ext uri="{BB962C8B-B14F-4D97-AF65-F5344CB8AC3E}">
        <p14:creationId xmlns:p14="http://schemas.microsoft.com/office/powerpoint/2010/main" val="1973505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0F868-B60D-8B76-F454-953F616A2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60988-A357-9EB6-E73A-9A7EB20B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Præparatskift og kombinationsbehandling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F84276-7734-36A1-F235-1B8EAC6EE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151"/>
            <a:ext cx="10515600" cy="4399984"/>
          </a:xfrm>
        </p:spPr>
        <p:txBody>
          <a:bodyPr>
            <a:normAutofit lnSpcReduction="10000"/>
          </a:bodyPr>
          <a:lstStyle/>
          <a:p>
            <a:r>
              <a:rPr lang="da-DK" dirty="0"/>
              <a:t>7. </a:t>
            </a:r>
            <a:r>
              <a:rPr lang="da-DK" b="1" dirty="0"/>
              <a:t>Præparatskift</a:t>
            </a:r>
            <a:r>
              <a:rPr lang="da-DK" dirty="0"/>
              <a:t> bør overvejes ved utilstrækkelig effekt og/eller uacceptable bivirkninger af et </a:t>
            </a:r>
            <a:r>
              <a:rPr lang="da-DK" dirty="0" err="1"/>
              <a:t>antidepressivum</a:t>
            </a:r>
            <a:r>
              <a:rPr lang="da-DK" dirty="0"/>
              <a:t> (B). Overvej primært skift til en anden førstelinjebehandling (SSRI, SNRI, </a:t>
            </a:r>
            <a:r>
              <a:rPr lang="da-DK" dirty="0" err="1"/>
              <a:t>NaSSA</a:t>
            </a:r>
            <a:r>
              <a:rPr lang="da-DK" dirty="0"/>
              <a:t>, </a:t>
            </a:r>
            <a:r>
              <a:rPr lang="da-DK" dirty="0" err="1"/>
              <a:t>vortioxetin</a:t>
            </a:r>
            <a:r>
              <a:rPr lang="da-DK" dirty="0"/>
              <a:t> eller </a:t>
            </a:r>
            <a:r>
              <a:rPr lang="da-DK" dirty="0" err="1"/>
              <a:t>agomelatin</a:t>
            </a:r>
            <a:r>
              <a:rPr lang="da-DK" dirty="0"/>
              <a:t>). Overvej sekundært skift til TCA (</a:t>
            </a:r>
            <a:r>
              <a:rPr lang="da-DK" dirty="0" err="1"/>
              <a:t>andenlinjebehandling</a:t>
            </a:r>
            <a:r>
              <a:rPr lang="da-DK" dirty="0"/>
              <a:t>), og tertiært til MAO-hæmmer (tredjelinjebehandling) </a:t>
            </a:r>
          </a:p>
          <a:p>
            <a:r>
              <a:rPr lang="da-DK" dirty="0"/>
              <a:t>8. Der anbefales </a:t>
            </a:r>
            <a:r>
              <a:rPr lang="da-DK" b="1" dirty="0"/>
              <a:t>kombinationsbehandling</a:t>
            </a:r>
            <a:r>
              <a:rPr lang="da-DK" dirty="0"/>
              <a:t> med </a:t>
            </a:r>
            <a:r>
              <a:rPr lang="da-DK" dirty="0" err="1"/>
              <a:t>aripiprazol</a:t>
            </a:r>
            <a:r>
              <a:rPr lang="da-DK" dirty="0"/>
              <a:t>* (A), </a:t>
            </a:r>
            <a:r>
              <a:rPr lang="da-DK" dirty="0" err="1"/>
              <a:t>lithium</a:t>
            </a:r>
            <a:r>
              <a:rPr lang="da-DK" dirty="0"/>
              <a:t>* (A), </a:t>
            </a:r>
            <a:r>
              <a:rPr lang="da-DK" dirty="0" err="1"/>
              <a:t>quetiapin</a:t>
            </a:r>
            <a:r>
              <a:rPr lang="da-DK" dirty="0"/>
              <a:t> (A) eller </a:t>
            </a:r>
            <a:r>
              <a:rPr lang="da-DK" dirty="0" err="1"/>
              <a:t>mirtazapin</a:t>
            </a:r>
            <a:r>
              <a:rPr lang="da-DK" dirty="0"/>
              <a:t> (B) (alle </a:t>
            </a:r>
            <a:r>
              <a:rPr lang="da-DK" dirty="0" err="1"/>
              <a:t>andenlinjebehandlinger</a:t>
            </a:r>
            <a:r>
              <a:rPr lang="da-DK" dirty="0"/>
              <a:t>). Overvej sekundært </a:t>
            </a:r>
            <a:r>
              <a:rPr lang="da-DK" dirty="0" err="1"/>
              <a:t>esketamin</a:t>
            </a:r>
            <a:r>
              <a:rPr lang="da-DK" dirty="0"/>
              <a:t> (A), </a:t>
            </a:r>
            <a:r>
              <a:rPr lang="da-DK" dirty="0" err="1"/>
              <a:t>olanzapin</a:t>
            </a:r>
            <a:r>
              <a:rPr lang="da-DK" dirty="0"/>
              <a:t>* (B), </a:t>
            </a:r>
            <a:r>
              <a:rPr lang="da-DK" dirty="0" err="1"/>
              <a:t>pramipexol</a:t>
            </a:r>
            <a:r>
              <a:rPr lang="da-DK" dirty="0"/>
              <a:t>* (B), centralstimulerende lægemidler* (B), eller </a:t>
            </a:r>
            <a:r>
              <a:rPr lang="da-DK" dirty="0" err="1"/>
              <a:t>levothyroxin</a:t>
            </a:r>
            <a:r>
              <a:rPr lang="da-DK" dirty="0"/>
              <a:t>* (B) (alle tredjelinjebehandlinger). </a:t>
            </a:r>
            <a:r>
              <a:rPr lang="da-DK" dirty="0" err="1"/>
              <a:t>Lamotrigin</a:t>
            </a:r>
            <a:r>
              <a:rPr lang="da-DK" dirty="0"/>
              <a:t> anbefales ikke (overvejende negativ evidens) (B) </a:t>
            </a:r>
          </a:p>
        </p:txBody>
      </p:sp>
    </p:spTree>
    <p:extLst>
      <p:ext uri="{BB962C8B-B14F-4D97-AF65-F5344CB8AC3E}">
        <p14:creationId xmlns:p14="http://schemas.microsoft.com/office/powerpoint/2010/main" val="3389811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F4C14-AF39-097B-4F75-36F4CD6B4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C2DCC1-6EE2-3333-52CF-3F290E3C7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Særlige forhold: Gravide og ammende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8C7BF67-3E85-9136-CE98-6F418FB0B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151"/>
            <a:ext cx="10515600" cy="4399984"/>
          </a:xfrm>
        </p:spPr>
        <p:txBody>
          <a:bodyPr>
            <a:normAutofit lnSpcReduction="10000"/>
          </a:bodyPr>
          <a:lstStyle/>
          <a:p>
            <a:r>
              <a:rPr lang="da-DK" dirty="0"/>
              <a:t>9. Ved start af </a:t>
            </a:r>
            <a:r>
              <a:rPr lang="da-DK" b="1" dirty="0"/>
              <a:t>farmakologisk behandling af depression </a:t>
            </a:r>
            <a:r>
              <a:rPr lang="da-DK" dirty="0"/>
              <a:t>under graviditet, post-</a:t>
            </a:r>
            <a:r>
              <a:rPr lang="da-DK" dirty="0" err="1"/>
              <a:t>partum</a:t>
            </a:r>
            <a:r>
              <a:rPr lang="da-DK" dirty="0"/>
              <a:t> og under amning anbefales </a:t>
            </a:r>
            <a:r>
              <a:rPr lang="da-DK" dirty="0" err="1"/>
              <a:t>sertralin</a:t>
            </a:r>
            <a:r>
              <a:rPr lang="da-DK" dirty="0"/>
              <a:t> som førstevalg (A) </a:t>
            </a:r>
          </a:p>
          <a:p>
            <a:r>
              <a:rPr lang="da-DK" dirty="0"/>
              <a:t>10. Anvendelse af </a:t>
            </a:r>
            <a:r>
              <a:rPr lang="da-DK" b="1" dirty="0"/>
              <a:t>psykofarmaka under graviditet </a:t>
            </a:r>
            <a:r>
              <a:rPr lang="da-DK" dirty="0"/>
              <a:t>og amning bør altid konfereres med speciallæge i psykiatri med særlig viden eller ved vurdering i specialiserede klinikker. Stillingtagen til fordele og ulemper ved </a:t>
            </a:r>
            <a:r>
              <a:rPr lang="da-DK" dirty="0" err="1"/>
              <a:t>psykofarmakologisk</a:t>
            </a:r>
            <a:r>
              <a:rPr lang="da-DK" dirty="0"/>
              <a:t> behandling bør foretages på individuel basis i henhold til særskilte retningslinjer (D) </a:t>
            </a:r>
          </a:p>
          <a:p>
            <a:endParaRPr lang="da-DK" dirty="0"/>
          </a:p>
          <a:p>
            <a:r>
              <a:rPr lang="da-DK" sz="1700" i="1" dirty="0"/>
              <a:t>Larsen ER, Videbech P, Haastrup MB, Damkier P, Viuff A-C, Pedersen LH. Anvendelse af psykofarmaka ved graviditet og amning: kliniske retningslinjer.: Dansk Psykiatrisk Selskab, Dansk Selskab for Obstetrik og Gynækologi, Dansk Pædiatrisk Selskab og Dansk Selskab for Klinisk Farmakologi; 2022. </a:t>
            </a:r>
          </a:p>
        </p:txBody>
      </p:sp>
    </p:spTree>
    <p:extLst>
      <p:ext uri="{BB962C8B-B14F-4D97-AF65-F5344CB8AC3E}">
        <p14:creationId xmlns:p14="http://schemas.microsoft.com/office/powerpoint/2010/main" val="2694649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2F0A8-FB16-454A-88E1-F6E7D1C47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3DB2F-CF51-DBBB-9CFD-7AEEFAD5E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Særlige forhold: Børn og unge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D3172E-7446-D27E-5116-DDFBB59D5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151"/>
            <a:ext cx="10515600" cy="4399984"/>
          </a:xfrm>
        </p:spPr>
        <p:txBody>
          <a:bodyPr>
            <a:normAutofit/>
          </a:bodyPr>
          <a:lstStyle/>
          <a:p>
            <a:r>
              <a:rPr lang="da-DK" sz="2400" dirty="0"/>
              <a:t>11. </a:t>
            </a:r>
            <a:r>
              <a:rPr lang="da-DK" sz="2400" b="1" dirty="0" err="1"/>
              <a:t>Fluoxetin</a:t>
            </a:r>
            <a:r>
              <a:rPr lang="da-DK" sz="2400" dirty="0"/>
              <a:t> bør anvendes ved behov for medicinsk behandling af moderat-til-svær depression hos børn og unge, og opstart af medicinsk behandling kræver relevante baseline målinger og hyppig monitorering af symptomer og eventuelle bivirkninger (A) </a:t>
            </a:r>
          </a:p>
          <a:p>
            <a:r>
              <a:rPr lang="da-DK" sz="2400" dirty="0"/>
              <a:t>12. </a:t>
            </a:r>
            <a:r>
              <a:rPr lang="da-DK" sz="2400" b="1" dirty="0"/>
              <a:t>Justering, skift, augmentering, vedligeholdelsesbehandling og </a:t>
            </a:r>
            <a:r>
              <a:rPr lang="da-DK" sz="2400" b="1" dirty="0" err="1"/>
              <a:t>seponering</a:t>
            </a:r>
            <a:r>
              <a:rPr lang="da-DK" sz="2400" b="1" dirty="0"/>
              <a:t> </a:t>
            </a:r>
            <a:r>
              <a:rPr lang="da-DK" sz="2400" dirty="0"/>
              <a:t>af antidepressiva samt behandling af </a:t>
            </a:r>
            <a:r>
              <a:rPr lang="da-DK" sz="2400" dirty="0" err="1"/>
              <a:t>komorbide</a:t>
            </a:r>
            <a:r>
              <a:rPr lang="da-DK" sz="2400" dirty="0"/>
              <a:t> symptomer kræver særlig opmærksomhed hos børn og unge (D) </a:t>
            </a:r>
          </a:p>
          <a:p>
            <a:r>
              <a:rPr lang="da-DK" sz="2400" dirty="0"/>
              <a:t>13. Der er en </a:t>
            </a:r>
            <a:r>
              <a:rPr lang="da-DK" sz="2400" b="1" dirty="0"/>
              <a:t>generel anbefaling imod </a:t>
            </a:r>
            <a:r>
              <a:rPr lang="da-DK" sz="2400" dirty="0"/>
              <a:t>anvendelse af </a:t>
            </a:r>
            <a:r>
              <a:rPr lang="da-DK" sz="2400" dirty="0" err="1"/>
              <a:t>venlafaxin</a:t>
            </a:r>
            <a:r>
              <a:rPr lang="da-DK" sz="2400" dirty="0"/>
              <a:t>, </a:t>
            </a:r>
            <a:r>
              <a:rPr lang="da-DK" sz="2400" dirty="0" err="1"/>
              <a:t>paroxetin</a:t>
            </a:r>
            <a:r>
              <a:rPr lang="da-DK" sz="2400" dirty="0"/>
              <a:t> og TCA til behandling af depression hos børn og unge (A) </a:t>
            </a:r>
            <a:endParaRPr lang="da-DK" sz="2400" i="1" dirty="0"/>
          </a:p>
        </p:txBody>
      </p:sp>
    </p:spTree>
    <p:extLst>
      <p:ext uri="{BB962C8B-B14F-4D97-AF65-F5344CB8AC3E}">
        <p14:creationId xmlns:p14="http://schemas.microsoft.com/office/powerpoint/2010/main" val="2036436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9B6EB-8DA7-6B84-EB88-1F990C21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5FC7C-BD5C-FE9C-9AE7-7587E369B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Særlige forhold: Ældre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E8B3B7-7B8B-EF26-1042-F09C79A3C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151"/>
            <a:ext cx="10515600" cy="4399984"/>
          </a:xfrm>
        </p:spPr>
        <p:txBody>
          <a:bodyPr>
            <a:normAutofit/>
          </a:bodyPr>
          <a:lstStyle/>
          <a:p>
            <a:r>
              <a:rPr lang="da-DK" sz="2400" dirty="0"/>
              <a:t>14. Ved indikation for </a:t>
            </a:r>
            <a:r>
              <a:rPr lang="da-DK" sz="2400" b="1" dirty="0"/>
              <a:t>medicinsk behandling af moderat-til-svær depression hos ældre (&gt;65 år) patienter </a:t>
            </a:r>
            <a:r>
              <a:rPr lang="da-DK" sz="2400" dirty="0"/>
              <a:t>overvejes </a:t>
            </a:r>
            <a:r>
              <a:rPr lang="da-DK" sz="2400" dirty="0" err="1"/>
              <a:t>sertralin</a:t>
            </a:r>
            <a:r>
              <a:rPr lang="da-DK" sz="2400" dirty="0"/>
              <a:t> som førstevalg. Har patienten tidligere været i behandling med et andet præparat med god effekt bør dette tages med i vurderingen (A) </a:t>
            </a:r>
          </a:p>
          <a:p>
            <a:r>
              <a:rPr lang="da-DK" sz="2400" dirty="0"/>
              <a:t>15. Overvej </a:t>
            </a:r>
            <a:r>
              <a:rPr lang="da-DK" sz="2400" b="1" dirty="0"/>
              <a:t>lavere startdosis</a:t>
            </a:r>
            <a:r>
              <a:rPr lang="da-DK" sz="2400" dirty="0"/>
              <a:t> af valgte præparat med hurtig første opfølgning og herefter 4-6 uger mellem vurderinger af effekt med henblik på eventuel dosisjustering eller præparatskift (D) </a:t>
            </a:r>
            <a:endParaRPr lang="da-DK" sz="2400" i="1" dirty="0"/>
          </a:p>
        </p:txBody>
      </p:sp>
    </p:spTree>
    <p:extLst>
      <p:ext uri="{BB962C8B-B14F-4D97-AF65-F5344CB8AC3E}">
        <p14:creationId xmlns:p14="http://schemas.microsoft.com/office/powerpoint/2010/main" val="1341066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41B4A-E486-FF5E-7AB2-5B023041C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Forfattere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489EC4-D618-0F57-F286-FC133636A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a-DK" dirty="0"/>
              <a:t>Anders Jørgensen, speciallæge i psykiatri, klinisk forskningslektor og overlæge, Region Hovedstaden (</a:t>
            </a:r>
            <a:r>
              <a:rPr lang="da-DK" dirty="0" err="1"/>
              <a:t>forperson</a:t>
            </a:r>
            <a:r>
              <a:rPr lang="da-DK" dirty="0"/>
              <a:t>) </a:t>
            </a:r>
          </a:p>
          <a:p>
            <a:r>
              <a:rPr lang="da-DK" dirty="0"/>
              <a:t>Klaus Martiny, speciallæge i psykiatri, professor og overlæge, Region Hovedstaden (</a:t>
            </a:r>
            <a:r>
              <a:rPr lang="da-DK" dirty="0" err="1"/>
              <a:t>forperson</a:t>
            </a:r>
            <a:r>
              <a:rPr lang="da-DK" dirty="0"/>
              <a:t>) </a:t>
            </a:r>
          </a:p>
          <a:p>
            <a:r>
              <a:rPr lang="da-DK" dirty="0"/>
              <a:t>Troels Boldt Rømer, læge, ph.d.-studerende, </a:t>
            </a:r>
          </a:p>
          <a:p>
            <a:r>
              <a:rPr lang="da-DK" dirty="0"/>
              <a:t>Rasmus W. Licht, speciallæge i psykiatri, professor og overlæge, Region Nordjylland </a:t>
            </a:r>
          </a:p>
          <a:p>
            <a:r>
              <a:rPr lang="da-DK" dirty="0"/>
              <a:t>Odeta Jankuviené, speciallæge i psykiatri, overlæge, Region Nordjylland </a:t>
            </a:r>
          </a:p>
          <a:p>
            <a:r>
              <a:rPr lang="da-DK" dirty="0"/>
              <a:t>Rikke Wesselhøft, speciallæge i børne- og ungdomspsykiatri, forskningslektor og ledende overlæge, Region Syddanmark </a:t>
            </a:r>
          </a:p>
          <a:p>
            <a:r>
              <a:rPr lang="da-DK" dirty="0"/>
              <a:t>Thorsten Schumann, speciallæge i børne- og ungdomspsykiatri, klinisk lektor og overlæge, Region Syddanmark </a:t>
            </a:r>
          </a:p>
          <a:p>
            <a:r>
              <a:rPr lang="da-DK" dirty="0"/>
              <a:t>Kjeld Andersen, speciallæge i psykiatri, professor og overlæge, Region Syddanmark </a:t>
            </a:r>
          </a:p>
          <a:p>
            <a:r>
              <a:rPr lang="da-DK" dirty="0"/>
              <a:t>Gesche Jürgens, speciallæge i klinisk farmakologi, professor og overlæge, Region Sjælland </a:t>
            </a:r>
          </a:p>
          <a:p>
            <a:r>
              <a:rPr lang="da-DK" dirty="0"/>
              <a:t>Morten Ronnenberg, generalsekretær, Depressionsforeningen </a:t>
            </a:r>
          </a:p>
          <a:p>
            <a:r>
              <a:rPr lang="da-DK" dirty="0"/>
              <a:t>Stavros </a:t>
            </a:r>
            <a:r>
              <a:rPr lang="da-DK" dirty="0" err="1"/>
              <a:t>Papaioannou</a:t>
            </a:r>
            <a:r>
              <a:rPr lang="da-DK" dirty="0"/>
              <a:t>, speciallæge i psykiatri, cheflæge, Hejmdal Privathospital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6127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BF647-549C-C128-B2D7-A7B928F55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F3A4B8-7ED9-6AEB-A758-71F64D6B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 og diskussion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1D1167D-57A2-7E69-8C30-1026CDD33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https://www.dmpg.dk/dmpgerne/dmpg-depression/farmakologisk-behandling-af-depression/</a:t>
            </a:r>
          </a:p>
        </p:txBody>
      </p:sp>
    </p:spTree>
    <p:extLst>
      <p:ext uri="{BB962C8B-B14F-4D97-AF65-F5344CB8AC3E}">
        <p14:creationId xmlns:p14="http://schemas.microsoft.com/office/powerpoint/2010/main" val="3310356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DMPG">
      <a:dk1>
        <a:sysClr val="windowText" lastClr="000000"/>
      </a:dk1>
      <a:lt1>
        <a:sysClr val="window" lastClr="FFFFFF"/>
      </a:lt1>
      <a:dk2>
        <a:srgbClr val="294711"/>
      </a:dk2>
      <a:lt2>
        <a:srgbClr val="D7D481"/>
      </a:lt2>
      <a:accent1>
        <a:srgbClr val="5A9A25"/>
      </a:accent1>
      <a:accent2>
        <a:srgbClr val="ED7D31"/>
      </a:accent2>
      <a:accent3>
        <a:srgbClr val="CBB916"/>
      </a:accent3>
      <a:accent4>
        <a:srgbClr val="F6E836"/>
      </a:accent4>
      <a:accent5>
        <a:srgbClr val="B8C84D"/>
      </a:accent5>
      <a:accent6>
        <a:srgbClr val="A1B985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 Arkiv gode slides om DMPG  -  Kompatibilitetstilstand" id="{CF873D02-E2F5-40C2-8AED-A1222DA1AB0E}" vid="{3179FD35-465C-4774-BEC3-86B52739D97B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2024-dmpg-skabelon-v.2</Template>
  <TotalTime>50</TotalTime>
  <Words>966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Office-tema</vt:lpstr>
      <vt:lpstr>Webinar: Farmakologisk behandling af unipolar depression</vt:lpstr>
      <vt:lpstr>Målgruppe, struktur og evidens</vt:lpstr>
      <vt:lpstr>Hvad er særligt nyt?</vt:lpstr>
      <vt:lpstr>Generelle behandlingsprincipper</vt:lpstr>
      <vt:lpstr>PowerPoint-præsentation</vt:lpstr>
      <vt:lpstr>Generelle behandlingsprincipper</vt:lpstr>
      <vt:lpstr>PowerPoint-præsentation</vt:lpstr>
      <vt:lpstr>Præparatskift og kombinationsbehandling</vt:lpstr>
      <vt:lpstr>Særlige forhold: Gravide og ammende </vt:lpstr>
      <vt:lpstr>Særlige forhold: Børn og unge</vt:lpstr>
      <vt:lpstr>Særlige forhold: Ældre</vt:lpstr>
      <vt:lpstr>Forfattere</vt:lpstr>
      <vt:lpstr>Spørgsmål og diskussion</vt:lpstr>
    </vt:vector>
  </TitlesOfParts>
  <Company>Region Hovedstaden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 Jørgensen</dc:creator>
  <cp:lastModifiedBy>Anders Jørgensen</cp:lastModifiedBy>
  <cp:revision>3</cp:revision>
  <cp:lastPrinted>2024-04-25T09:27:19Z</cp:lastPrinted>
  <dcterms:created xsi:type="dcterms:W3CDTF">2026-09-23T11:59:12Z</dcterms:created>
  <dcterms:modified xsi:type="dcterms:W3CDTF">2026-09-23T12:50:08Z</dcterms:modified>
  <cp:contentStatus/>
</cp:coreProperties>
</file>