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913" r:id="rId2"/>
    <p:sldId id="3969" r:id="rId3"/>
    <p:sldId id="3973" r:id="rId4"/>
    <p:sldId id="3914" r:id="rId5"/>
    <p:sldId id="3899" r:id="rId6"/>
    <p:sldId id="3970" r:id="rId7"/>
    <p:sldId id="3971" r:id="rId8"/>
    <p:sldId id="3912" r:id="rId9"/>
    <p:sldId id="3910" r:id="rId10"/>
    <p:sldId id="3972" r:id="rId11"/>
  </p:sldIdLst>
  <p:sldSz cx="12192000" cy="6858000"/>
  <p:notesSz cx="6797675" cy="9926638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Host Grotesk" panose="020B060402020202020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  <p:boldItalic r:id="rId2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9B672-2D90-4AEF-948A-00C961F2412C}" v="12" dt="2025-11-05T19:45:33.325"/>
    <p1510:client id="{910D2414-9AAE-4B2B-B4F6-AA6DB6CE371A}" v="1" dt="2025-11-06T10:00:04.778"/>
    <p1510:client id="{EE12BEFF-C820-44E9-8A27-E0B44527CBE5}" v="10" dt="2025-11-06T10:38:04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EABB-7D87-4497-B0D7-99EF589C6FEA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671"/>
            <a:ext cx="5438140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AE320-5F23-4814-B3CA-1A4CCB909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56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72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Faglighed præciserer</a:t>
            </a:r>
            <a:r>
              <a:rPr lang="da-DK" baseline="0"/>
              <a:t> god kvalitet i klinisk praksis i en klinisk retningslinje</a:t>
            </a:r>
          </a:p>
          <a:p>
            <a:r>
              <a:rPr lang="da-DK" baseline="0"/>
              <a:t>Implementering</a:t>
            </a:r>
          </a:p>
          <a:p>
            <a:r>
              <a:rPr lang="da-DK" baseline="0"/>
              <a:t>Overveje om anbefalinger bør ledsages i indikator/kvalitetsmål</a:t>
            </a:r>
          </a:p>
          <a:p>
            <a:r>
              <a:rPr lang="da-DK" baseline="0"/>
              <a:t>Opfølgning – kvalitetsforbedringsarbejde.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7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3240-C2CB-65F1-BD48-88014EBF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73A2A6E-24B5-F8C6-F4BD-865DEA6F1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CA028AD-98E0-B3A9-CC29-6202D6530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Drøftelse i databasestyregruppen hvorvidt indikator skal udvides til at gælde for alle aldersgrupper.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9AA527-282F-7522-4A80-48E2995BA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17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3EEC-F090-FD85-5398-13F3561F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DE5D06D-4438-F840-D722-0AD916702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6A4B982-99A4-2E64-8187-B88F6ED73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Møde mellem </a:t>
            </a:r>
            <a:r>
              <a:rPr lang="da-DK" err="1"/>
              <a:t>forpersoner</a:t>
            </a:r>
            <a:r>
              <a:rPr lang="da-DK" baseline="0"/>
              <a:t> februar og juni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356F7E-7EEA-7634-2BAB-E9B735973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51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B3475-E4B3-63CB-D95D-35E02DBB0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C055624-A081-28C7-7848-AC10FB126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AB39E2A-E8A1-14A0-F326-3A05E8C58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Tværgående retningslinjer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E9AB86-C215-2638-2CAB-622F92CA8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359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71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00E4E-3AC3-18AC-36DD-4D1169AC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A77AE89-F00C-2480-C2FD-1004A648B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FD82E20-7AA5-E4EB-AF81-4B4BC25EF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Depression har besluttet at indføre en tilsvarende indikator gående på psykopatologisk udredning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D56BD7-1AF0-1978-A64E-D9E4562C8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EC82-0296-A044-922A-2790581B65A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1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0C4E3-2648-D4F0-9B45-5BA4604C6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1168E2-9F43-6863-6885-8F296999D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72AF54-1478-EDED-35D2-7CF5BF11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67B634-00CF-8B1C-1754-4FF3F0A0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6AB01E-3ED8-9A2D-365F-02E7D1D1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C3204-9354-5582-84BC-4FD9BF76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0C883D-D5A4-67DE-A306-1C3EC4A12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6889BA-0BDB-A7E0-3FE7-5D52A6D9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8EF6C2-FD18-3769-3D73-F37F34DB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51604E-08BF-B51F-7967-403F70C7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16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3748516-BD79-27CC-B396-A0D48F57D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D9B6755-EC99-44C9-AD1A-CA1AEDCB9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3093BF-C33A-B3CC-F507-7607528A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85C2D7-CC49-433B-F42D-54D76B4A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EF875F-CF0E-17F3-5255-CB931D06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25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side m. streg,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91FCF342-D97D-5512-3ACE-F5093CA4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062800"/>
            <a:ext cx="5508000" cy="3096344"/>
          </a:xfr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4200" b="0" cap="none" spc="23" baseline="0">
                <a:solidFill>
                  <a:schemeClr val="tx1"/>
                </a:solidFill>
              </a:defRPr>
            </a:lvl1pPr>
          </a:lstStyle>
          <a:p>
            <a:r>
              <a:rPr lang="nn-NO" noProof="0" err="1"/>
              <a:t>Titel</a:t>
            </a:r>
            <a:endParaRPr lang="nn-NO" noProof="0"/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719240"/>
            <a:ext cx="5508000" cy="86409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7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n-NO" noProof="0" err="1"/>
              <a:t>Undertitel</a:t>
            </a:r>
            <a:r>
              <a:rPr lang="nn-NO" noProof="0"/>
              <a:t> (maks. 3 linjer)</a:t>
            </a:r>
          </a:p>
        </p:txBody>
      </p: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72C92AB3-48BF-51E8-B439-5578C9D07BEE}"/>
              </a:ext>
            </a:extLst>
          </p:cNvPr>
          <p:cNvCxnSpPr>
            <a:cxnSpLocks/>
          </p:cNvCxnSpPr>
          <p:nvPr userDrawn="1"/>
        </p:nvCxnSpPr>
        <p:spPr>
          <a:xfrm>
            <a:off x="360000" y="5403600"/>
            <a:ext cx="55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8F559F2E-1FDF-BBB6-44EA-87525441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00" y="6048000"/>
            <a:ext cx="252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8FC8B-EE32-6DEA-6F4C-F4F17926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ED4E91-49E1-2CA0-7224-78E9131D4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795A83-1CF1-D25E-89A3-EE8B8F31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7984D6-0BBC-F070-A8F9-98745C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4B63E6-9631-63D3-71C7-2BE1B817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3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05B0A-FBEF-9EBE-B68B-C1B89DCB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5A669E-22C7-9615-CE97-BBF16A80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37746C-3747-AB9F-AC04-E41E68D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A2495C-229D-E60A-8EB7-67DCAE1A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05D47F-0252-2481-E8BF-AA9ED03A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27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7D94A-5042-BF02-C22F-52A8C75F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CFE7E1-E9C9-606F-BC00-B974D718C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13C6E4-14B3-45E3-B546-5EECCB8F8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F44CD5-0A87-5631-8D6E-204BD42D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6A0546-7B41-D567-1BCE-0FFB4319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E057B4-6F17-41D1-8947-6D1D2321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8B01A-CF03-9E32-CFBB-3852B57B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F7A2F7-FFF3-A992-2F54-7828CFEB5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E228B5-9D1C-52AC-DF41-8BE174AE6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DEB49D-6AB3-207B-2430-62B336B05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B20B22E-1394-4CDB-7741-30A815EA6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CA19ED-9222-199B-569B-1ADA428C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657AAFE-57AB-66B0-0145-5EF79871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D7369C3-0977-4E3A-DF00-5E72343D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58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74A31-5425-9A49-A2FC-13AC7D77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305F86-086E-E2F2-30D1-C72D3675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EE6039C-B9C5-0E3A-6F65-B3811E54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727418-AE20-904C-D887-100C1EA9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70267B3-B6B5-DC1B-8BAB-39461FDE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3EFC3BA-C793-D13E-495D-7226813E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DEB53B4-3800-6D07-0B38-62C49142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5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3C148-9075-8323-32DC-3A83629A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CD03DC-1476-BF5F-A19F-D28295AF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5D6761A-A1C8-3087-A88C-32CE5391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AC797F-8965-775A-4B14-91CDC559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EC814CC-61DC-FF7B-630E-FDFF9FA6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F0AC04-5DE4-93AE-3C39-6C716901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38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66D9F-B841-1DF3-391D-B8875FFA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002E900-85A2-7714-EA89-284E68B67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2C1EBE4-77A0-982E-70D2-B3C39465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FF4D1E-1971-0994-3263-043375C7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C03CAE-E74D-92BF-C7E3-C3F9C284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3F55CF9-35E3-35BD-6942-63F43907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0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F9AB53E-7EA4-89B6-6518-EB21E97B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8C4F19-29D9-8CC2-3509-B9C2AEC1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FF7660-611E-591E-DF0E-60FF08F29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464F-1A98-4004-BAB8-9E6B7F25A363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8EE4FA-3683-0CDD-C881-16568EED4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EEB403-102B-48B9-312D-ACBBDE800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66FE-26AD-49E6-8C25-8D55FA086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94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0DC64-324C-0CA8-E299-E76815C3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62800"/>
            <a:ext cx="6698026" cy="3096344"/>
          </a:xfrm>
        </p:spPr>
        <p:txBody>
          <a:bodyPr/>
          <a:lstStyle/>
          <a:p>
            <a:r>
              <a:rPr lang="da-DK" b="1"/>
              <a:t>Tværgående indsatser</a:t>
            </a:r>
            <a:br>
              <a:rPr lang="da-DK" b="1"/>
            </a:br>
            <a:br>
              <a:rPr lang="da-DK" b="1"/>
            </a:br>
            <a:r>
              <a:rPr lang="da-DK" sz="2200" b="1"/>
              <a:t>Katrine Abildtrup Nielsen, Enhedsleder, Sundhedsvæsenets Kvalitetsinstitut</a:t>
            </a:r>
            <a:endParaRPr lang="da-DK" sz="2200" b="1">
              <a:ea typeface="Calibri Light"/>
              <a:cs typeface="Calibri Light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0CD4DC-728F-5644-122E-50E274DA15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  <a:p>
            <a:r>
              <a:rPr lang="da-DK"/>
              <a:t>DMPG-DAG 2025, 7. november 2025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00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1D26-17CC-C0F7-0099-7B28703B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C0034-53D2-318B-2699-AC90389F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B5A629E-CA47-45FB-0EF5-44622797D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4775429-C9F3-56F6-8967-570614F1B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36" y="-177732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12D05DCD-6B3D-38D9-9A61-73046CA1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927586"/>
            <a:ext cx="3083859" cy="77096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6BD1131-468D-B9B6-40E3-28AC236B622E}"/>
              </a:ext>
            </a:extLst>
          </p:cNvPr>
          <p:cNvSpPr txBox="1">
            <a:spLocks/>
          </p:cNvSpPr>
          <p:nvPr/>
        </p:nvSpPr>
        <p:spPr>
          <a:xfrm>
            <a:off x="561753" y="163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Eks. Semistruktureret diagnostisk interview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0E098A16-54DE-CD2A-C703-14ABE015F5EA}"/>
              </a:ext>
            </a:extLst>
          </p:cNvPr>
          <p:cNvSpPr txBox="1">
            <a:spLocks/>
          </p:cNvSpPr>
          <p:nvPr/>
        </p:nvSpPr>
        <p:spPr>
          <a:xfrm>
            <a:off x="704850" y="22335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a-DK" sz="2600">
              <a:solidFill>
                <a:srgbClr val="002060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682B798-6D7C-74D8-09E1-BC59BDF9FE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646" t="19930" r="24836" b="60413"/>
          <a:stretch/>
        </p:blipFill>
        <p:spPr>
          <a:xfrm>
            <a:off x="641175" y="1386038"/>
            <a:ext cx="7821006" cy="194249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5108505-09BB-AADB-7D7F-589B9A887C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442" t="21706" r="24817" b="60651"/>
          <a:stretch/>
        </p:blipFill>
        <p:spPr>
          <a:xfrm>
            <a:off x="641175" y="5052897"/>
            <a:ext cx="7353915" cy="166854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C560180-1D30-4FD7-3710-5775652F85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9086" t="45882" r="24635" b="43529"/>
          <a:stretch/>
        </p:blipFill>
        <p:spPr>
          <a:xfrm>
            <a:off x="641175" y="3529469"/>
            <a:ext cx="8586217" cy="1409758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2E2BDB9-6C36-B6A0-F461-C11E6709BEE5}"/>
              </a:ext>
            </a:extLst>
          </p:cNvPr>
          <p:cNvSpPr/>
          <p:nvPr/>
        </p:nvSpPr>
        <p:spPr>
          <a:xfrm>
            <a:off x="2524124" y="2924713"/>
            <a:ext cx="5938057" cy="403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44449FC-3746-43F3-4FC0-49D196D4C522}"/>
              </a:ext>
            </a:extLst>
          </p:cNvPr>
          <p:cNvSpPr/>
          <p:nvPr/>
        </p:nvSpPr>
        <p:spPr>
          <a:xfrm>
            <a:off x="2250819" y="4005394"/>
            <a:ext cx="5744271" cy="403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EB736E4-57D5-1B55-0A98-43651910EC09}"/>
              </a:ext>
            </a:extLst>
          </p:cNvPr>
          <p:cNvSpPr/>
          <p:nvPr/>
        </p:nvSpPr>
        <p:spPr>
          <a:xfrm>
            <a:off x="2206981" y="6317623"/>
            <a:ext cx="5773846" cy="403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36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3445993-FD90-93EA-674D-E23659E7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10F16C4-299C-C9E3-EA3E-C6F7C1F1DA69}"/>
              </a:ext>
            </a:extLst>
          </p:cNvPr>
          <p:cNvSpPr txBox="1">
            <a:spLocks/>
          </p:cNvSpPr>
          <p:nvPr/>
        </p:nvSpPr>
        <p:spPr>
          <a:xfrm>
            <a:off x="188457" y="280753"/>
            <a:ext cx="9523338" cy="957571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FADC313-5D82-9475-465E-F8C4B6BC8A0A}"/>
              </a:ext>
            </a:extLst>
          </p:cNvPr>
          <p:cNvGrpSpPr/>
          <p:nvPr/>
        </p:nvGrpSpPr>
        <p:grpSpPr>
          <a:xfrm>
            <a:off x="425629" y="4528014"/>
            <a:ext cx="11289261" cy="1948986"/>
            <a:chOff x="388798" y="4549014"/>
            <a:chExt cx="11289261" cy="1948986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3F16782-A410-FC80-FD0D-AADFC1F505B1}"/>
                </a:ext>
              </a:extLst>
            </p:cNvPr>
            <p:cNvGrpSpPr/>
            <p:nvPr/>
          </p:nvGrpSpPr>
          <p:grpSpPr>
            <a:xfrm>
              <a:off x="2454465" y="4595567"/>
              <a:ext cx="1584176" cy="1902433"/>
              <a:chOff x="479376" y="4040969"/>
              <a:chExt cx="1584176" cy="1902433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7F1A54A2-8EB4-3315-926A-03F99CF5C643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ktangel: afrundede hjørner diagonalt 23">
                <a:extLst>
                  <a:ext uri="{FF2B5EF4-FFF2-40B4-BE49-F238E27FC236}">
                    <a16:creationId xmlns:a16="http://schemas.microsoft.com/office/drawing/2014/main" id="{0A2F5AD6-CD01-EB43-980F-F01D995A7FA4}"/>
                  </a:ext>
                </a:extLst>
              </p:cNvPr>
              <p:cNvSpPr/>
              <p:nvPr/>
            </p:nvSpPr>
            <p:spPr>
              <a:xfrm>
                <a:off x="594987" y="5343674"/>
                <a:ext cx="1296230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Kvalitets-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databaser</a:t>
                </a:r>
              </a:p>
            </p:txBody>
          </p: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6FD08473-D5EE-08EC-7484-A4C621286D59}"/>
                </a:ext>
              </a:extLst>
            </p:cNvPr>
            <p:cNvGrpSpPr/>
            <p:nvPr/>
          </p:nvGrpSpPr>
          <p:grpSpPr>
            <a:xfrm>
              <a:off x="6267714" y="4549014"/>
              <a:ext cx="1584176" cy="1948986"/>
              <a:chOff x="479376" y="4040969"/>
              <a:chExt cx="1584176" cy="1948986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9AC5C84C-1A35-5837-1F5E-60718572F9DA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ktangel: afrundede hjørner diagonalt 21">
                <a:extLst>
                  <a:ext uri="{FF2B5EF4-FFF2-40B4-BE49-F238E27FC236}">
                    <a16:creationId xmlns:a16="http://schemas.microsoft.com/office/drawing/2014/main" id="{33FBA6AF-AEF3-34B5-5F1C-EFACB3925E28}"/>
                  </a:ext>
                </a:extLst>
              </p:cNvPr>
              <p:cNvSpPr/>
              <p:nvPr/>
            </p:nvSpPr>
            <p:spPr>
              <a:xfrm>
                <a:off x="556358" y="5390227"/>
                <a:ext cx="1340656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Vurderinger/ HTA </a:t>
                </a:r>
              </a:p>
            </p:txBody>
          </p:sp>
        </p:grp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A3502D40-BED8-A8C7-AA05-7BEF99D4C5ED}"/>
                </a:ext>
              </a:extLst>
            </p:cNvPr>
            <p:cNvGrpSpPr/>
            <p:nvPr/>
          </p:nvGrpSpPr>
          <p:grpSpPr>
            <a:xfrm>
              <a:off x="4340112" y="4549014"/>
              <a:ext cx="1584176" cy="1948986"/>
              <a:chOff x="479376" y="4040969"/>
              <a:chExt cx="1584176" cy="1948986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7B819BAA-0257-5BAB-6AE7-B46BD965173A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ktangel: afrundede hjørner diagonalt 19">
                <a:extLst>
                  <a:ext uri="{FF2B5EF4-FFF2-40B4-BE49-F238E27FC236}">
                    <a16:creationId xmlns:a16="http://schemas.microsoft.com/office/drawing/2014/main" id="{AE52E5B7-92CD-E136-7419-24C18035F1AC}"/>
                  </a:ext>
                </a:extLst>
              </p:cNvPr>
              <p:cNvSpPr/>
              <p:nvPr/>
            </p:nvSpPr>
            <p:spPr>
              <a:xfrm>
                <a:off x="599165" y="5390227"/>
                <a:ext cx="1296230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Analyser </a:t>
                </a:r>
              </a:p>
            </p:txBody>
          </p: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8C1D8086-CF24-54DE-051E-97C36C0A48D3}"/>
                </a:ext>
              </a:extLst>
            </p:cNvPr>
            <p:cNvGrpSpPr/>
            <p:nvPr/>
          </p:nvGrpSpPr>
          <p:grpSpPr>
            <a:xfrm>
              <a:off x="8187539" y="4595567"/>
              <a:ext cx="1584176" cy="1902433"/>
              <a:chOff x="479376" y="4040969"/>
              <a:chExt cx="1584176" cy="1902433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97FC0355-0FCE-B904-C2C8-4F6262BA7E1F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ktangel: afrundede hjørner diagonalt 17">
                <a:extLst>
                  <a:ext uri="{FF2B5EF4-FFF2-40B4-BE49-F238E27FC236}">
                    <a16:creationId xmlns:a16="http://schemas.microsoft.com/office/drawing/2014/main" id="{23E960A9-29DA-E3A4-9E12-5337D29E367A}"/>
                  </a:ext>
                </a:extLst>
              </p:cNvPr>
              <p:cNvSpPr/>
              <p:nvPr/>
            </p:nvSpPr>
            <p:spPr>
              <a:xfrm>
                <a:off x="479949" y="5343674"/>
                <a:ext cx="1486852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Visitations-retningslinjer</a:t>
                </a:r>
              </a:p>
            </p:txBody>
          </p: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C12B7CA0-DCD2-DFCA-E45D-EFB178415E24}"/>
                </a:ext>
              </a:extLst>
            </p:cNvPr>
            <p:cNvGrpSpPr/>
            <p:nvPr/>
          </p:nvGrpSpPr>
          <p:grpSpPr>
            <a:xfrm>
              <a:off x="388798" y="4625792"/>
              <a:ext cx="1584176" cy="1872208"/>
              <a:chOff x="479376" y="4040969"/>
              <a:chExt cx="1584176" cy="187220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F192665-F345-1C0B-C141-C117D069DE16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ktangel: afrundede hjørner diagonalt 15">
                <a:extLst>
                  <a:ext uri="{FF2B5EF4-FFF2-40B4-BE49-F238E27FC236}">
                    <a16:creationId xmlns:a16="http://schemas.microsoft.com/office/drawing/2014/main" id="{62559634-8185-A505-40F8-38291FCA619D}"/>
                  </a:ext>
                </a:extLst>
              </p:cNvPr>
              <p:cNvSpPr/>
              <p:nvPr/>
            </p:nvSpPr>
            <p:spPr>
              <a:xfrm>
                <a:off x="530858" y="5313449"/>
                <a:ext cx="1442426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Kliniske retningslinjer</a:t>
                </a:r>
              </a:p>
            </p:txBody>
          </p: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401BAECF-9AA6-7851-D255-E5D5799F1D39}"/>
                </a:ext>
              </a:extLst>
            </p:cNvPr>
            <p:cNvGrpSpPr/>
            <p:nvPr/>
          </p:nvGrpSpPr>
          <p:grpSpPr>
            <a:xfrm>
              <a:off x="10093883" y="4549014"/>
              <a:ext cx="1584176" cy="1948986"/>
              <a:chOff x="479376" y="4040969"/>
              <a:chExt cx="1584176" cy="1948986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1BDA9460-6FE0-85EE-8B31-F630B6B2C3E7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ktangel: afrundede hjørner diagonalt 13">
                <a:extLst>
                  <a:ext uri="{FF2B5EF4-FFF2-40B4-BE49-F238E27FC236}">
                    <a16:creationId xmlns:a16="http://schemas.microsoft.com/office/drawing/2014/main" id="{42975E86-0868-C583-ECEB-4406251FDC7A}"/>
                  </a:ext>
                </a:extLst>
              </p:cNvPr>
              <p:cNvSpPr/>
              <p:nvPr/>
            </p:nvSpPr>
            <p:spPr>
              <a:xfrm>
                <a:off x="606512" y="5390227"/>
                <a:ext cx="1296230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Viden fra UTH</a:t>
                </a:r>
              </a:p>
            </p:txBody>
          </p:sp>
        </p:grpSp>
      </p:grpSp>
      <p:sp>
        <p:nvSpPr>
          <p:cNvPr id="28" name="Tekstfelt 27">
            <a:extLst>
              <a:ext uri="{FF2B5EF4-FFF2-40B4-BE49-F238E27FC236}">
                <a16:creationId xmlns:a16="http://schemas.microsoft.com/office/drawing/2014/main" id="{222B0278-02A9-3DD8-4E6D-6F20ECF37EB7}"/>
              </a:ext>
            </a:extLst>
          </p:cNvPr>
          <p:cNvSpPr txBox="1"/>
          <p:nvPr/>
        </p:nvSpPr>
        <p:spPr>
          <a:xfrm>
            <a:off x="612831" y="314536"/>
            <a:ext cx="106965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400" b="1" err="1">
                <a:solidFill>
                  <a:srgbClr val="002060"/>
                </a:solidFill>
                <a:latin typeface="Arial"/>
              </a:rPr>
              <a:t>SundK’s</a:t>
            </a:r>
            <a:r>
              <a:rPr lang="da-DK" sz="4400" b="1">
                <a:solidFill>
                  <a:srgbClr val="002060"/>
                </a:solidFill>
                <a:latin typeface="Arial"/>
              </a:rPr>
              <a:t> opgaveportefølje</a:t>
            </a:r>
            <a:endParaRPr lang="da-DK" sz="4400"/>
          </a:p>
        </p:txBody>
      </p:sp>
    </p:spTree>
    <p:extLst>
      <p:ext uri="{BB962C8B-B14F-4D97-AF65-F5344CB8AC3E}">
        <p14:creationId xmlns:p14="http://schemas.microsoft.com/office/powerpoint/2010/main" val="304634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CB2A-9BD1-7FA3-C191-66A11299C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5B17501-8796-E85C-E8A1-CC754452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939235B-C3C9-4FF9-F57C-E0D5EA109389}"/>
              </a:ext>
            </a:extLst>
          </p:cNvPr>
          <p:cNvSpPr txBox="1">
            <a:spLocks/>
          </p:cNvSpPr>
          <p:nvPr/>
        </p:nvSpPr>
        <p:spPr>
          <a:xfrm>
            <a:off x="188457" y="280753"/>
            <a:ext cx="9523338" cy="957571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4B3F2CFB-1F26-7586-CD6E-E4260A8DD2B9}"/>
              </a:ext>
            </a:extLst>
          </p:cNvPr>
          <p:cNvGrpSpPr/>
          <p:nvPr/>
        </p:nvGrpSpPr>
        <p:grpSpPr>
          <a:xfrm>
            <a:off x="425629" y="1238324"/>
            <a:ext cx="11289261" cy="5238676"/>
            <a:chOff x="388798" y="1259324"/>
            <a:chExt cx="11289261" cy="5238676"/>
          </a:xfrm>
        </p:grpSpPr>
        <p:sp>
          <p:nvSpPr>
            <p:cNvPr id="5" name="Billedforklaring: nedadgående pil 4">
              <a:extLst>
                <a:ext uri="{FF2B5EF4-FFF2-40B4-BE49-F238E27FC236}">
                  <a16:creationId xmlns:a16="http://schemas.microsoft.com/office/drawing/2014/main" id="{9D336187-A075-9518-E962-63460FB20C51}"/>
                </a:ext>
              </a:extLst>
            </p:cNvPr>
            <p:cNvSpPr/>
            <p:nvPr/>
          </p:nvSpPr>
          <p:spPr>
            <a:xfrm>
              <a:off x="3743740" y="1259324"/>
              <a:ext cx="4680520" cy="1584176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2839"/>
              </a:avLst>
            </a:prstGeom>
            <a:solidFill>
              <a:srgbClr val="162E59"/>
            </a:solidFill>
            <a:ln>
              <a:solidFill>
                <a:srgbClr val="162E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Hvad er kvalitetsproblemet?</a:t>
              </a:r>
            </a:p>
          </p:txBody>
        </p:sp>
        <p:sp>
          <p:nvSpPr>
            <p:cNvPr id="6" name="Billedforklaring: nedadgående pil 5">
              <a:extLst>
                <a:ext uri="{FF2B5EF4-FFF2-40B4-BE49-F238E27FC236}">
                  <a16:creationId xmlns:a16="http://schemas.microsoft.com/office/drawing/2014/main" id="{FF2C30C4-B1E4-99D9-79D4-D59BBC9BB7C1}"/>
                </a:ext>
              </a:extLst>
            </p:cNvPr>
            <p:cNvSpPr/>
            <p:nvPr/>
          </p:nvSpPr>
          <p:spPr>
            <a:xfrm>
              <a:off x="3745304" y="2878099"/>
              <a:ext cx="4680520" cy="1584176"/>
            </a:xfrm>
            <a:prstGeom prst="downArrowCallout">
              <a:avLst/>
            </a:prstGeom>
            <a:solidFill>
              <a:srgbClr val="162E59"/>
            </a:solidFill>
            <a:ln>
              <a:solidFill>
                <a:srgbClr val="162E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Hvilket værktøj understøtter bedst problemløsningen?</a:t>
              </a:r>
            </a:p>
          </p:txBody>
        </p: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F2F75197-8509-620C-1F92-35F2CE9C1C3F}"/>
                </a:ext>
              </a:extLst>
            </p:cNvPr>
            <p:cNvGrpSpPr/>
            <p:nvPr/>
          </p:nvGrpSpPr>
          <p:grpSpPr>
            <a:xfrm>
              <a:off x="2454465" y="4595567"/>
              <a:ext cx="1584176" cy="1902433"/>
              <a:chOff x="479376" y="4040969"/>
              <a:chExt cx="1584176" cy="1902433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B48413B0-D52F-8AB4-95F1-82D70AAEA5CA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ktangel: afrundede hjørner diagonalt 23">
                <a:extLst>
                  <a:ext uri="{FF2B5EF4-FFF2-40B4-BE49-F238E27FC236}">
                    <a16:creationId xmlns:a16="http://schemas.microsoft.com/office/drawing/2014/main" id="{8BD596CF-F049-7CE9-AD5D-75C8AC0682A3}"/>
                  </a:ext>
                </a:extLst>
              </p:cNvPr>
              <p:cNvSpPr/>
              <p:nvPr/>
            </p:nvSpPr>
            <p:spPr>
              <a:xfrm>
                <a:off x="594987" y="5343674"/>
                <a:ext cx="1296230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Kvalitets-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databaser</a:t>
                </a:r>
              </a:p>
            </p:txBody>
          </p: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217EFBF9-F625-2B4F-3796-2484F673C172}"/>
                </a:ext>
              </a:extLst>
            </p:cNvPr>
            <p:cNvGrpSpPr/>
            <p:nvPr/>
          </p:nvGrpSpPr>
          <p:grpSpPr>
            <a:xfrm>
              <a:off x="6267714" y="4549014"/>
              <a:ext cx="1584176" cy="1948986"/>
              <a:chOff x="479376" y="4040969"/>
              <a:chExt cx="1584176" cy="1948986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9FE471CE-E2EB-FE68-F304-2CFFEB060D8B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ktangel: afrundede hjørner diagonalt 21">
                <a:extLst>
                  <a:ext uri="{FF2B5EF4-FFF2-40B4-BE49-F238E27FC236}">
                    <a16:creationId xmlns:a16="http://schemas.microsoft.com/office/drawing/2014/main" id="{888B57A1-33A4-0F98-CD57-2EC4B1C23FE8}"/>
                  </a:ext>
                </a:extLst>
              </p:cNvPr>
              <p:cNvSpPr/>
              <p:nvPr/>
            </p:nvSpPr>
            <p:spPr>
              <a:xfrm>
                <a:off x="556358" y="5390227"/>
                <a:ext cx="1340656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Vurderinger/ HTA </a:t>
                </a:r>
              </a:p>
            </p:txBody>
          </p:sp>
        </p:grp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A321F634-8784-4BB7-11ED-0A3B81FA3418}"/>
                </a:ext>
              </a:extLst>
            </p:cNvPr>
            <p:cNvGrpSpPr/>
            <p:nvPr/>
          </p:nvGrpSpPr>
          <p:grpSpPr>
            <a:xfrm>
              <a:off x="4340112" y="4549014"/>
              <a:ext cx="1584176" cy="1948986"/>
              <a:chOff x="479376" y="4040969"/>
              <a:chExt cx="1584176" cy="1948986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8AB2442B-0A35-1C4D-25FD-158DFC4144DD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ktangel: afrundede hjørner diagonalt 19">
                <a:extLst>
                  <a:ext uri="{FF2B5EF4-FFF2-40B4-BE49-F238E27FC236}">
                    <a16:creationId xmlns:a16="http://schemas.microsoft.com/office/drawing/2014/main" id="{C5B0B9CF-CF07-1324-71DC-A3B878A97F4B}"/>
                  </a:ext>
                </a:extLst>
              </p:cNvPr>
              <p:cNvSpPr/>
              <p:nvPr/>
            </p:nvSpPr>
            <p:spPr>
              <a:xfrm>
                <a:off x="599165" y="5390227"/>
                <a:ext cx="1296230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Analyser </a:t>
                </a:r>
              </a:p>
            </p:txBody>
          </p: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13A97148-9666-C015-D3A6-4B1C410281AB}"/>
                </a:ext>
              </a:extLst>
            </p:cNvPr>
            <p:cNvGrpSpPr/>
            <p:nvPr/>
          </p:nvGrpSpPr>
          <p:grpSpPr>
            <a:xfrm>
              <a:off x="8187539" y="4595567"/>
              <a:ext cx="1584176" cy="1902433"/>
              <a:chOff x="479376" y="4040969"/>
              <a:chExt cx="1584176" cy="1902433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13BF374B-83BF-88D5-75BC-341FB4A6040E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ktangel: afrundede hjørner diagonalt 17">
                <a:extLst>
                  <a:ext uri="{FF2B5EF4-FFF2-40B4-BE49-F238E27FC236}">
                    <a16:creationId xmlns:a16="http://schemas.microsoft.com/office/drawing/2014/main" id="{D6448600-6528-9D80-4F49-A304558CAB78}"/>
                  </a:ext>
                </a:extLst>
              </p:cNvPr>
              <p:cNvSpPr/>
              <p:nvPr/>
            </p:nvSpPr>
            <p:spPr>
              <a:xfrm>
                <a:off x="479949" y="5343674"/>
                <a:ext cx="1486852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Visitations-retningslinjer</a:t>
                </a:r>
              </a:p>
            </p:txBody>
          </p: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52A54C9F-59D3-DBD9-BA03-7054DD274742}"/>
                </a:ext>
              </a:extLst>
            </p:cNvPr>
            <p:cNvGrpSpPr/>
            <p:nvPr/>
          </p:nvGrpSpPr>
          <p:grpSpPr>
            <a:xfrm>
              <a:off x="388798" y="4625792"/>
              <a:ext cx="1584176" cy="1872208"/>
              <a:chOff x="479376" y="4040969"/>
              <a:chExt cx="1584176" cy="187220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DFF9844-DB0D-760A-9B9A-DBD4C8372276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ktangel: afrundede hjørner diagonalt 15">
                <a:extLst>
                  <a:ext uri="{FF2B5EF4-FFF2-40B4-BE49-F238E27FC236}">
                    <a16:creationId xmlns:a16="http://schemas.microsoft.com/office/drawing/2014/main" id="{20B91F0B-9F2D-178F-F64A-5B0754102C03}"/>
                  </a:ext>
                </a:extLst>
              </p:cNvPr>
              <p:cNvSpPr/>
              <p:nvPr/>
            </p:nvSpPr>
            <p:spPr>
              <a:xfrm>
                <a:off x="530858" y="5313449"/>
                <a:ext cx="1442426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Kliniske retningslinjer</a:t>
                </a:r>
              </a:p>
            </p:txBody>
          </p: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599A1268-2E81-C126-9C32-B84FDC6F2D40}"/>
                </a:ext>
              </a:extLst>
            </p:cNvPr>
            <p:cNvGrpSpPr/>
            <p:nvPr/>
          </p:nvGrpSpPr>
          <p:grpSpPr>
            <a:xfrm>
              <a:off x="10093883" y="4549014"/>
              <a:ext cx="1584176" cy="1948986"/>
              <a:chOff x="479376" y="4040969"/>
              <a:chExt cx="1584176" cy="1948986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BD369CF3-9825-E520-C6CE-2DCF82DC2FCE}"/>
                  </a:ext>
                </a:extLst>
              </p:cNvPr>
              <p:cNvSpPr/>
              <p:nvPr/>
            </p:nvSpPr>
            <p:spPr>
              <a:xfrm>
                <a:off x="479376" y="4040969"/>
                <a:ext cx="1584176" cy="158417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ktangel: afrundede hjørner diagonalt 13">
                <a:extLst>
                  <a:ext uri="{FF2B5EF4-FFF2-40B4-BE49-F238E27FC236}">
                    <a16:creationId xmlns:a16="http://schemas.microsoft.com/office/drawing/2014/main" id="{B10E1EFE-0181-DA34-C8FE-18EE8E3B004B}"/>
                  </a:ext>
                </a:extLst>
              </p:cNvPr>
              <p:cNvSpPr/>
              <p:nvPr/>
            </p:nvSpPr>
            <p:spPr>
              <a:xfrm>
                <a:off x="606512" y="5390227"/>
                <a:ext cx="1296230" cy="599728"/>
              </a:xfrm>
              <a:prstGeom prst="round2DiagRect">
                <a:avLst/>
              </a:prstGeom>
              <a:solidFill>
                <a:srgbClr val="162E59"/>
              </a:solidFill>
              <a:ln>
                <a:solidFill>
                  <a:srgbClr val="162E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Viden fra UTH</a:t>
                </a:r>
              </a:p>
            </p:txBody>
          </p:sp>
        </p:grpSp>
      </p:grpSp>
      <p:sp>
        <p:nvSpPr>
          <p:cNvPr id="28" name="Tekstfelt 27">
            <a:extLst>
              <a:ext uri="{FF2B5EF4-FFF2-40B4-BE49-F238E27FC236}">
                <a16:creationId xmlns:a16="http://schemas.microsoft.com/office/drawing/2014/main" id="{A2027593-9655-3548-B71C-BA65A32A9169}"/>
              </a:ext>
            </a:extLst>
          </p:cNvPr>
          <p:cNvSpPr txBox="1"/>
          <p:nvPr/>
        </p:nvSpPr>
        <p:spPr>
          <a:xfrm>
            <a:off x="612831" y="314536"/>
            <a:ext cx="106965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400" b="1" err="1">
                <a:solidFill>
                  <a:srgbClr val="002060"/>
                </a:solidFill>
                <a:latin typeface="Arial"/>
              </a:rPr>
              <a:t>SundK’s</a:t>
            </a:r>
            <a:r>
              <a:rPr lang="da-DK" sz="4400" b="1">
                <a:solidFill>
                  <a:srgbClr val="002060"/>
                </a:solidFill>
                <a:latin typeface="Arial"/>
              </a:rPr>
              <a:t> opgaveportefølje</a:t>
            </a:r>
            <a:endParaRPr lang="da-DK" sz="4400"/>
          </a:p>
        </p:txBody>
      </p:sp>
    </p:spTree>
    <p:extLst>
      <p:ext uri="{BB962C8B-B14F-4D97-AF65-F5344CB8AC3E}">
        <p14:creationId xmlns:p14="http://schemas.microsoft.com/office/powerpoint/2010/main" val="364529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592B-103E-A0DC-FF5F-0FBB39A6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9BBE94-3002-96FA-E25C-ADFA7EF1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E726F0B-06EF-C41B-6A2C-DAB495925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5" y="-249449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8C23494E-E2F2-026A-7DAC-2EC1AC35D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49" y="1231073"/>
            <a:ext cx="4058637" cy="1036091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1EF91ED-5E6F-A001-10CE-76D21700E0B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8786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B6D776E-BD65-C134-68FC-21729F9F7F9B}"/>
              </a:ext>
            </a:extLst>
          </p:cNvPr>
          <p:cNvSpPr txBox="1">
            <a:spLocks/>
          </p:cNvSpPr>
          <p:nvPr/>
        </p:nvSpPr>
        <p:spPr>
          <a:xfrm>
            <a:off x="838200" y="18684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00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64CE203A-5D76-7E2D-C5BB-F4B12A1630CB}"/>
              </a:ext>
            </a:extLst>
          </p:cNvPr>
          <p:cNvSpPr txBox="1"/>
          <p:nvPr/>
        </p:nvSpPr>
        <p:spPr>
          <a:xfrm>
            <a:off x="1819033" y="4991377"/>
            <a:ext cx="3609588" cy="1228381"/>
          </a:xfrm>
          <a:prstGeom prst="rect">
            <a:avLst/>
          </a:prstGeom>
        </p:spPr>
        <p:txBody>
          <a:bodyPr vert="horz" wrap="none" lIns="35987" tIns="35987" rIns="35987" bIns="35987" rtlCol="0">
            <a:noAutofit/>
          </a:bodyPr>
          <a:lstStyle/>
          <a:p>
            <a:pPr defTabSz="457032">
              <a:lnSpc>
                <a:spcPts val="2499"/>
              </a:lnSpc>
              <a:spcBef>
                <a:spcPct val="20000"/>
              </a:spcBef>
            </a:pPr>
            <a:endParaRPr lang="da-DK">
              <a:ea typeface="Source Sans Pro Semibold" panose="020B0603030403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9F22DE-1B49-D2BA-C0BB-64A61E6065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47" y="1085917"/>
            <a:ext cx="3137708" cy="145975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1F5B362B-8F50-9F33-CBAD-F8ABA8FCC6D6}"/>
              </a:ext>
            </a:extLst>
          </p:cNvPr>
          <p:cNvSpPr txBox="1"/>
          <p:nvPr/>
        </p:nvSpPr>
        <p:spPr>
          <a:xfrm>
            <a:off x="9100312" y="4329908"/>
            <a:ext cx="219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Bidrage til forskning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132BA233-E64D-B82E-360D-02F4B5BE8226}"/>
              </a:ext>
            </a:extLst>
          </p:cNvPr>
          <p:cNvGrpSpPr>
            <a:grpSpLocks noChangeAspect="1"/>
          </p:cNvGrpSpPr>
          <p:nvPr/>
        </p:nvGrpSpPr>
        <p:grpSpPr>
          <a:xfrm>
            <a:off x="3108879" y="2547026"/>
            <a:ext cx="5395742" cy="2484000"/>
            <a:chOff x="1115616" y="2313334"/>
            <a:chExt cx="6280196" cy="2891173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D364504D-C675-D3D3-D15E-6275303CB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896" y="3975782"/>
              <a:ext cx="2857500" cy="1228725"/>
            </a:xfrm>
            <a:prstGeom prst="rect">
              <a:avLst/>
            </a:prstGeom>
          </p:spPr>
        </p:pic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3B878D05-817A-FB1D-6FC0-9BB085014C0E}"/>
                </a:ext>
              </a:extLst>
            </p:cNvPr>
            <p:cNvGrpSpPr/>
            <p:nvPr/>
          </p:nvGrpSpPr>
          <p:grpSpPr>
            <a:xfrm>
              <a:off x="1115616" y="2313334"/>
              <a:ext cx="2702598" cy="2891173"/>
              <a:chOff x="755576" y="2295108"/>
              <a:chExt cx="3384376" cy="3619477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FF8D8281-DE32-C3FE-D921-1A6C4EB70651}"/>
                  </a:ext>
                </a:extLst>
              </p:cNvPr>
              <p:cNvSpPr/>
              <p:nvPr/>
            </p:nvSpPr>
            <p:spPr bwMode="auto">
              <a:xfrm>
                <a:off x="755576" y="2295108"/>
                <a:ext cx="3384376" cy="301371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266" tIns="41133" rIns="82266" bIns="4113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22658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 sz="2159" b="1">
                  <a:latin typeface="Arial" charset="0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95964976-E5B5-ACAE-E1A6-41F9DF26B8DD}"/>
                  </a:ext>
                </a:extLst>
              </p:cNvPr>
              <p:cNvSpPr/>
              <p:nvPr/>
            </p:nvSpPr>
            <p:spPr bwMode="auto">
              <a:xfrm>
                <a:off x="1294405" y="4908252"/>
                <a:ext cx="2344505" cy="1006333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266" tIns="41133" rIns="82266" bIns="4113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da-DK" sz="120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Klinisk</a:t>
                </a:r>
              </a:p>
              <a:p>
                <a:pPr algn="ctr"/>
                <a:r>
                  <a:rPr lang="da-DK" sz="120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forankring</a:t>
                </a:r>
              </a:p>
            </p:txBody>
          </p: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0791B984-2616-EC10-F694-5ABB70641E6C}"/>
                </a:ext>
              </a:extLst>
            </p:cNvPr>
            <p:cNvGrpSpPr/>
            <p:nvPr/>
          </p:nvGrpSpPr>
          <p:grpSpPr>
            <a:xfrm>
              <a:off x="4659508" y="2313334"/>
              <a:ext cx="2736304" cy="2891173"/>
              <a:chOff x="4429516" y="2518688"/>
              <a:chExt cx="3384376" cy="3424842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549CF8E-B299-2E8A-5FD0-056179ECABCE}"/>
                  </a:ext>
                </a:extLst>
              </p:cNvPr>
              <p:cNvSpPr/>
              <p:nvPr/>
            </p:nvSpPr>
            <p:spPr bwMode="auto">
              <a:xfrm>
                <a:off x="4429516" y="2518688"/>
                <a:ext cx="3384376" cy="285165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266" tIns="41133" rIns="82266" bIns="4113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22658" fontAlgn="base">
                  <a:spcBef>
                    <a:spcPct val="0"/>
                  </a:spcBef>
                  <a:spcAft>
                    <a:spcPct val="0"/>
                  </a:spcAft>
                </a:pPr>
                <a:endParaRPr lang="da-DK" sz="2159" b="1">
                  <a:latin typeface="Arial" charset="0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F8DEDB-27B4-64BA-2F3F-B57D88347350}"/>
                  </a:ext>
                </a:extLst>
              </p:cNvPr>
              <p:cNvSpPr/>
              <p:nvPr/>
            </p:nvSpPr>
            <p:spPr bwMode="auto">
              <a:xfrm>
                <a:off x="5022338" y="4991311"/>
                <a:ext cx="2226564" cy="952219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266" tIns="41133" rIns="82266" bIns="41133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da-DK" sz="120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Metode, analyse</a:t>
                </a:r>
              </a:p>
            </p:txBody>
          </p:sp>
        </p:grpSp>
      </p:grpSp>
      <p:sp>
        <p:nvSpPr>
          <p:cNvPr id="39" name="Tekstfelt 38">
            <a:extLst>
              <a:ext uri="{FF2B5EF4-FFF2-40B4-BE49-F238E27FC236}">
                <a16:creationId xmlns:a16="http://schemas.microsoft.com/office/drawing/2014/main" id="{F44C843F-3859-26BC-281B-43DB78188FA7}"/>
              </a:ext>
            </a:extLst>
          </p:cNvPr>
          <p:cNvSpPr txBox="1"/>
          <p:nvPr/>
        </p:nvSpPr>
        <p:spPr>
          <a:xfrm>
            <a:off x="409914" y="3357283"/>
            <a:ext cx="263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Fremme kvalitetsarbejdet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7EA74763-708F-5BC6-C3F1-0ABC4F82129F}"/>
              </a:ext>
            </a:extLst>
          </p:cNvPr>
          <p:cNvSpPr txBox="1"/>
          <p:nvPr/>
        </p:nvSpPr>
        <p:spPr>
          <a:xfrm>
            <a:off x="4943560" y="5692811"/>
            <a:ext cx="2667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Implementering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430BD728-8FB4-7BDE-0928-DCDDB722A449}"/>
              </a:ext>
            </a:extLst>
          </p:cNvPr>
          <p:cNvSpPr txBox="1"/>
          <p:nvPr/>
        </p:nvSpPr>
        <p:spPr>
          <a:xfrm>
            <a:off x="8943141" y="3297653"/>
            <a:ext cx="276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Kliniske kvalitetsdatabaser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C1B66954-9AF9-7D8E-D750-608BE2B4C818}"/>
              </a:ext>
            </a:extLst>
          </p:cNvPr>
          <p:cNvSpPr txBox="1"/>
          <p:nvPr/>
        </p:nvSpPr>
        <p:spPr>
          <a:xfrm>
            <a:off x="409914" y="6089772"/>
            <a:ext cx="2662609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32">
              <a:lnSpc>
                <a:spcPts val="2499"/>
              </a:lnSpc>
              <a:spcBef>
                <a:spcPct val="20000"/>
              </a:spcBef>
            </a:pPr>
            <a:endParaRPr lang="da-DK" sz="1600">
              <a:latin typeface="Arial" panose="020B0604020202020204" pitchFamily="34" charset="0"/>
              <a:ea typeface="Source Sans Pro Semibold" panose="020B06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30B7410-30D9-A970-C55E-8738F1E9580E}"/>
              </a:ext>
            </a:extLst>
          </p:cNvPr>
          <p:cNvSpPr txBox="1"/>
          <p:nvPr/>
        </p:nvSpPr>
        <p:spPr>
          <a:xfrm>
            <a:off x="961218" y="6650398"/>
            <a:ext cx="2662609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32">
              <a:lnSpc>
                <a:spcPts val="2499"/>
              </a:lnSpc>
              <a:spcBef>
                <a:spcPct val="20000"/>
              </a:spcBef>
            </a:pPr>
            <a:endParaRPr lang="da-DK" sz="1600">
              <a:latin typeface="Arial" panose="020B0604020202020204" pitchFamily="34" charset="0"/>
              <a:ea typeface="Source Sans Pro Semibold" panose="020B06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334BA391-75D3-E6A7-FF3F-3335B8523C76}"/>
              </a:ext>
            </a:extLst>
          </p:cNvPr>
          <p:cNvSpPr txBox="1"/>
          <p:nvPr/>
        </p:nvSpPr>
        <p:spPr>
          <a:xfrm>
            <a:off x="1243347" y="5390985"/>
            <a:ext cx="238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Bidrage til uddannelse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019C443-D2A9-FBCD-3BF2-DF253516417C}"/>
              </a:ext>
            </a:extLst>
          </p:cNvPr>
          <p:cNvSpPr txBox="1"/>
          <p:nvPr/>
        </p:nvSpPr>
        <p:spPr>
          <a:xfrm>
            <a:off x="659590" y="4343997"/>
            <a:ext cx="351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Kliniske retningslinjer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EA74763-708F-5BC6-C3F1-0ABC4F82129F}"/>
              </a:ext>
            </a:extLst>
          </p:cNvPr>
          <p:cNvSpPr txBox="1"/>
          <p:nvPr/>
        </p:nvSpPr>
        <p:spPr>
          <a:xfrm>
            <a:off x="7915005" y="5443804"/>
            <a:ext cx="4211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>
                <a:solidFill>
                  <a:srgbClr val="002060"/>
                </a:solidFill>
              </a:rPr>
              <a:t>Inddrage Analyser &amp; Vurderinger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89671-0BA6-C261-C727-121475A67067}"/>
              </a:ext>
            </a:extLst>
          </p:cNvPr>
          <p:cNvSpPr txBox="1"/>
          <p:nvPr/>
        </p:nvSpPr>
        <p:spPr>
          <a:xfrm>
            <a:off x="142875" y="361950"/>
            <a:ext cx="120396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400" b="1">
                <a:solidFill>
                  <a:srgbClr val="002060"/>
                </a:solidFill>
                <a:latin typeface="Arial"/>
              </a:rPr>
              <a:t>Fra 1. januar 2026 forankres DMPG i SundK</a:t>
            </a:r>
            <a:r>
              <a:rPr sz="4400">
                <a:latin typeface="Arial"/>
                <a:ea typeface="Arial"/>
                <a:cs typeface="Arial"/>
              </a:rPr>
              <a:t>​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1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592B-103E-A0DC-FF5F-0FBB39A6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9BBE94-3002-96FA-E25C-ADFA7EF1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E726F0B-06EF-C41B-6A2C-DAB495925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36" y="-177732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8C23494E-E2F2-026A-7DAC-2EC1AC35D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927586"/>
            <a:ext cx="3083859" cy="77096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1EF91ED-5E6F-A001-10CE-76D21700E0B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002060"/>
                </a:solidFill>
                <a:latin typeface="Host Grotesk" panose="020B0504030402000203" pitchFamily="34" charset="77"/>
              </a:rPr>
              <a:t>Kvalitetsudvikling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B6D776E-BD65-C134-68FC-21729F9F7F9B}"/>
              </a:ext>
            </a:extLst>
          </p:cNvPr>
          <p:cNvSpPr txBox="1">
            <a:spLocks/>
          </p:cNvSpPr>
          <p:nvPr/>
        </p:nvSpPr>
        <p:spPr>
          <a:xfrm>
            <a:off x="838200" y="20558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da-DK" sz="300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4283C662-D9ED-C445-3AFC-000A1D428548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562777"/>
            <a:ext cx="8476129" cy="4930098"/>
            <a:chOff x="1361129" y="818147"/>
            <a:chExt cx="6895149" cy="4010526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0EC83643-7C38-F93C-96DF-D27059BDB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4" t="10604" r="9744" b="11423"/>
            <a:stretch/>
          </p:blipFill>
          <p:spPr>
            <a:xfrm>
              <a:off x="2645599" y="818147"/>
              <a:ext cx="4109239" cy="4010526"/>
            </a:xfrm>
            <a:prstGeom prst="rect">
              <a:avLst/>
            </a:prstGeom>
          </p:spPr>
        </p:pic>
        <p:sp>
          <p:nvSpPr>
            <p:cNvPr id="8" name="Tekstboks 5">
              <a:extLst>
                <a:ext uri="{FF2B5EF4-FFF2-40B4-BE49-F238E27FC236}">
                  <a16:creationId xmlns:a16="http://schemas.microsoft.com/office/drawing/2014/main" id="{0AFFB529-7EF5-DB9C-AA2E-A4AE65AD451F}"/>
                </a:ext>
              </a:extLst>
            </p:cNvPr>
            <p:cNvSpPr txBox="1"/>
            <p:nvPr/>
          </p:nvSpPr>
          <p:spPr>
            <a:xfrm>
              <a:off x="6079079" y="1305547"/>
              <a:ext cx="2177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Klinisk retningslinje</a:t>
              </a:r>
            </a:p>
          </p:txBody>
        </p:sp>
        <p:sp>
          <p:nvSpPr>
            <p:cNvPr id="9" name="Tekstboks 6">
              <a:extLst>
                <a:ext uri="{FF2B5EF4-FFF2-40B4-BE49-F238E27FC236}">
                  <a16:creationId xmlns:a16="http://schemas.microsoft.com/office/drawing/2014/main" id="{DF9317B7-7A2E-40B5-ED3F-B3CC8B0E6951}"/>
                </a:ext>
              </a:extLst>
            </p:cNvPr>
            <p:cNvSpPr txBox="1"/>
            <p:nvPr/>
          </p:nvSpPr>
          <p:spPr>
            <a:xfrm>
              <a:off x="6079078" y="4018074"/>
              <a:ext cx="1665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Klinisk praksis</a:t>
              </a:r>
            </a:p>
          </p:txBody>
        </p:sp>
        <p:sp>
          <p:nvSpPr>
            <p:cNvPr id="10" name="Tekstboks 7">
              <a:extLst>
                <a:ext uri="{FF2B5EF4-FFF2-40B4-BE49-F238E27FC236}">
                  <a16:creationId xmlns:a16="http://schemas.microsoft.com/office/drawing/2014/main" id="{B934AB31-7CE7-DB99-0C15-AFCC93C3FD58}"/>
                </a:ext>
              </a:extLst>
            </p:cNvPr>
            <p:cNvSpPr txBox="1"/>
            <p:nvPr/>
          </p:nvSpPr>
          <p:spPr>
            <a:xfrm>
              <a:off x="1361129" y="3854959"/>
              <a:ext cx="1628521" cy="785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0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Monitorering</a:t>
              </a:r>
            </a:p>
            <a:p>
              <a:pPr algn="ctr"/>
              <a:r>
                <a:rPr lang="da-DK" sz="20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og audit</a:t>
              </a:r>
            </a:p>
          </p:txBody>
        </p:sp>
        <p:sp>
          <p:nvSpPr>
            <p:cNvPr id="12" name="Tekstboks 8">
              <a:extLst>
                <a:ext uri="{FF2B5EF4-FFF2-40B4-BE49-F238E27FC236}">
                  <a16:creationId xmlns:a16="http://schemas.microsoft.com/office/drawing/2014/main" id="{8FE0A5AC-9649-2338-FA14-EABAD60C97A3}"/>
                </a:ext>
              </a:extLst>
            </p:cNvPr>
            <p:cNvSpPr txBox="1"/>
            <p:nvPr/>
          </p:nvSpPr>
          <p:spPr>
            <a:xfrm>
              <a:off x="1938920" y="1305546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>
                  <a:solidFill>
                    <a:srgbClr val="C00000"/>
                  </a:solidFill>
                  <a:latin typeface="Arial Narrow" panose="020B0606020202030204" pitchFamily="34" charset="0"/>
                </a:rPr>
                <a:t>Justering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1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91EB5-9C10-A764-2B9E-27C113AC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2FCDE-4AC8-CF59-D8D4-B4A32DE6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CE49DA9-9142-5BF5-E7E4-5055AFF7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161DC69-BD7F-E233-0DDD-C7F1C2183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36" y="-177732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9B00C2A4-528E-7154-B7E5-79F74E7E1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927586"/>
            <a:ext cx="3083859" cy="77096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44FA496-C2A8-2BDA-C5AF-45CCB223DB9D}"/>
              </a:ext>
            </a:extLst>
          </p:cNvPr>
          <p:cNvSpPr txBox="1">
            <a:spLocks/>
          </p:cNvSpPr>
          <p:nvPr/>
        </p:nvSpPr>
        <p:spPr>
          <a:xfrm>
            <a:off x="305586" y="270081"/>
            <a:ext cx="11467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Sammenhæng ml. retningslinjer og indikatorer – DMPG-skizofreni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23A63C0-13AD-D82E-107E-F3E21B6E1F9C}"/>
              </a:ext>
            </a:extLst>
          </p:cNvPr>
          <p:cNvSpPr txBox="1">
            <a:spLocks/>
          </p:cNvSpPr>
          <p:nvPr/>
        </p:nvSpPr>
        <p:spPr>
          <a:xfrm>
            <a:off x="838200" y="18684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a-DK" sz="2600">
              <a:solidFill>
                <a:srgbClr val="002060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5AC1FCA-F402-2ECB-4E61-4CDA5BA071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490" t="12766" r="26596" b="5324"/>
          <a:stretch/>
        </p:blipFill>
        <p:spPr>
          <a:xfrm>
            <a:off x="408469" y="1865725"/>
            <a:ext cx="2646806" cy="382109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C716378-81FB-1181-49CE-F75AD6B3D8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304" t="66525" r="20771" b="18483"/>
          <a:stretch/>
        </p:blipFill>
        <p:spPr>
          <a:xfrm>
            <a:off x="5535444" y="2194377"/>
            <a:ext cx="5233482" cy="10281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122B5FC5-D7E3-BB97-D2E4-DD18D8DAF38B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055275" y="2708444"/>
            <a:ext cx="2480169" cy="402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>
            <a:extLst>
              <a:ext uri="{FF2B5EF4-FFF2-40B4-BE49-F238E27FC236}">
                <a16:creationId xmlns:a16="http://schemas.microsoft.com/office/drawing/2014/main" id="{90DA0EC1-8DDD-AE4B-7EFE-12DC0C40D9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9086" t="45882" r="24635" b="43529"/>
          <a:stretch/>
        </p:blipFill>
        <p:spPr>
          <a:xfrm>
            <a:off x="3485006" y="4517828"/>
            <a:ext cx="8586217" cy="1409758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D8A40AB2-93EE-29BD-61E0-F40CD15B9068}"/>
              </a:ext>
            </a:extLst>
          </p:cNvPr>
          <p:cNvSpPr/>
          <p:nvPr/>
        </p:nvSpPr>
        <p:spPr>
          <a:xfrm>
            <a:off x="5094170" y="5283003"/>
            <a:ext cx="6977053" cy="403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04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A90B-41B3-D8A6-DBE2-F874EBD5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803C3-A77E-C3AF-7083-189FBF45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AB458F5-ECA5-2714-ABBC-15702C5C4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7AD4752-FDA4-1586-A77E-41FC45D7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36" y="-177732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B816B7C8-00A8-E19C-C98A-CCC16ED1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927586"/>
            <a:ext cx="3083859" cy="77096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0195F54-434C-61CD-4454-B45AD1B4BBDF}"/>
              </a:ext>
            </a:extLst>
          </p:cNvPr>
          <p:cNvSpPr txBox="1">
            <a:spLocks/>
          </p:cNvSpPr>
          <p:nvPr/>
        </p:nvSpPr>
        <p:spPr>
          <a:xfrm>
            <a:off x="561753" y="163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tværs af </a:t>
            </a:r>
            <a:r>
              <a:rPr lang="da-DK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DMPG’er</a:t>
            </a:r>
            <a:endParaRPr lang="da-DK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8E280DB-209D-BD27-5EBE-5C6927810F4E}"/>
              </a:ext>
            </a:extLst>
          </p:cNvPr>
          <p:cNvSpPr txBox="1">
            <a:spLocks/>
          </p:cNvSpPr>
          <p:nvPr/>
        </p:nvSpPr>
        <p:spPr>
          <a:xfrm>
            <a:off x="561753" y="19617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Tværgående retningslinjer</a:t>
            </a:r>
          </a:p>
          <a:p>
            <a:endParaRPr lang="da-DK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Tværgående indikatorer</a:t>
            </a:r>
            <a:endParaRPr lang="da-DK" sz="2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sz="2600">
              <a:solidFill>
                <a:srgbClr val="002060"/>
              </a:solidFill>
            </a:endParaRP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C138ED3C-6BA8-AC38-AB87-D106FE6412D4}"/>
              </a:ext>
            </a:extLst>
          </p:cNvPr>
          <p:cNvSpPr/>
          <p:nvPr/>
        </p:nvSpPr>
        <p:spPr>
          <a:xfrm>
            <a:off x="1114647" y="4800604"/>
            <a:ext cx="1800225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2AF0ED-5323-8F11-8566-58E51B505A6A}"/>
              </a:ext>
            </a:extLst>
          </p:cNvPr>
          <p:cNvSpPr txBox="1"/>
          <p:nvPr/>
        </p:nvSpPr>
        <p:spPr>
          <a:xfrm>
            <a:off x="4095188" y="4456215"/>
            <a:ext cx="620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Kvalitetsforbedring på tværs af sygdomsområder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Understøtte klinisk praksis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Sammenhæng/gennemskuelighed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Ensartet praksis og kodeanvendelse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85FD349-EE1E-9496-E387-5AFABBDABE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0604" r="9744" b="11423"/>
          <a:stretch/>
        </p:blipFill>
        <p:spPr>
          <a:xfrm>
            <a:off x="7482340" y="1552238"/>
            <a:ext cx="2697740" cy="26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C98B9-22C6-902E-BF35-DE595E684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30315-3971-1965-912A-C9F184AB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C71AD5B-713B-B204-37F3-7C8D24EC1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B341A20-5DD5-C329-ADC2-C6CA57957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36" y="-177732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F36BD554-E357-195F-8643-D7E4AD8C9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927586"/>
            <a:ext cx="3083859" cy="77096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EF0124E-5C2D-0AB1-52AB-058ABBD6726B}"/>
              </a:ext>
            </a:extLst>
          </p:cNvPr>
          <p:cNvSpPr txBox="1">
            <a:spLocks/>
          </p:cNvSpPr>
          <p:nvPr/>
        </p:nvSpPr>
        <p:spPr>
          <a:xfrm>
            <a:off x="507567" y="18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Tværgående retningslinjer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CA414E97-AA51-1EE7-28DF-B7B0A8569316}"/>
              </a:ext>
            </a:extLst>
          </p:cNvPr>
          <p:cNvSpPr txBox="1">
            <a:spLocks/>
          </p:cNvSpPr>
          <p:nvPr/>
        </p:nvSpPr>
        <p:spPr>
          <a:xfrm>
            <a:off x="838200" y="18684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000"/>
          </a:p>
          <a:p>
            <a:endParaRPr lang="da-DK" sz="300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551B177-F77C-3B33-41D5-0B6AC122D7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17" t="21070" r="18309" b="15482"/>
          <a:stretch/>
        </p:blipFill>
        <p:spPr>
          <a:xfrm>
            <a:off x="354107" y="3025077"/>
            <a:ext cx="6805943" cy="373277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B68D028-D4E2-9BFD-6BE1-64A384B097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113" t="70247" r="65470" b="19832"/>
          <a:stretch/>
        </p:blipFill>
        <p:spPr>
          <a:xfrm>
            <a:off x="6691088" y="1353754"/>
            <a:ext cx="4332079" cy="16769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16E43E0-CF40-9E0D-60FE-D9E19D3CFB7F}"/>
              </a:ext>
            </a:extLst>
          </p:cNvPr>
          <p:cNvSpPr/>
          <p:nvPr/>
        </p:nvSpPr>
        <p:spPr>
          <a:xfrm>
            <a:off x="654041" y="5865019"/>
            <a:ext cx="6347393" cy="594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87B884B-ED33-98D0-3E5F-18BA0B8FFC01}"/>
              </a:ext>
            </a:extLst>
          </p:cNvPr>
          <p:cNvCxnSpPr/>
          <p:nvPr/>
        </p:nvCxnSpPr>
        <p:spPr>
          <a:xfrm flipV="1">
            <a:off x="6535271" y="3025077"/>
            <a:ext cx="974714" cy="2835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3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592B-103E-A0DC-FF5F-0FBB39A6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9BBE94-3002-96FA-E25C-ADFA7EF1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94" y="0"/>
            <a:ext cx="12192000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E726F0B-06EF-C41B-6A2C-DAB495925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36" y="-177732"/>
            <a:ext cx="7213464" cy="7213464"/>
          </a:xfrm>
          <a:prstGeom prst="rect">
            <a:avLst/>
          </a:prstGeom>
        </p:spPr>
      </p:pic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8C23494E-E2F2-026A-7DAC-2EC1AC35D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927586"/>
            <a:ext cx="3083859" cy="77096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1EF91ED-5E6F-A001-10CE-76D21700E0B0}"/>
              </a:ext>
            </a:extLst>
          </p:cNvPr>
          <p:cNvSpPr txBox="1">
            <a:spLocks/>
          </p:cNvSpPr>
          <p:nvPr/>
        </p:nvSpPr>
        <p:spPr>
          <a:xfrm>
            <a:off x="561753" y="163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Tværgående indikatorer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B6D776E-BD65-C134-68FC-21729F9F7F9B}"/>
              </a:ext>
            </a:extLst>
          </p:cNvPr>
          <p:cNvSpPr txBox="1">
            <a:spLocks/>
          </p:cNvSpPr>
          <p:nvPr/>
        </p:nvSpPr>
        <p:spPr>
          <a:xfrm>
            <a:off x="704850" y="22335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Psykopatologisk udredning; semistruktureret interview</a:t>
            </a:r>
          </a:p>
          <a:p>
            <a:r>
              <a:rPr lang="da-DK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Udredning for somatisk sygdom</a:t>
            </a:r>
          </a:p>
          <a:p>
            <a:r>
              <a:rPr lang="da-DK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Rusmiddelproblematik</a:t>
            </a:r>
          </a:p>
          <a:p>
            <a:r>
              <a:rPr lang="da-DK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faglig screening</a:t>
            </a:r>
          </a:p>
          <a:p>
            <a:pPr marL="0" indent="0">
              <a:buNone/>
            </a:pPr>
            <a:endParaRPr lang="da-DK" sz="3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sz="2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0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70</Paragraphs>
  <Slides>10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Calibri</vt:lpstr>
      <vt:lpstr>Host Grotesk</vt:lpstr>
      <vt:lpstr>Aptos</vt:lpstr>
      <vt:lpstr>Arial Narrow</vt:lpstr>
      <vt:lpstr>Calibri Light</vt:lpstr>
      <vt:lpstr>Arial</vt:lpstr>
      <vt:lpstr>Source Sans Pro Semibold</vt:lpstr>
      <vt:lpstr>Office-tema</vt:lpstr>
      <vt:lpstr>Tværgående indsatser  Katrine Abildtrup Nielsen, Enhedsleder, Sundhedsvæsenets Kvalitetsinstitut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Vestergaard</dc:creator>
  <cp:lastModifiedBy>Christina Holm</cp:lastModifiedBy>
  <cp:revision>2</cp:revision>
  <cp:lastPrinted>2025-09-01T08:00:38Z</cp:lastPrinted>
  <dcterms:created xsi:type="dcterms:W3CDTF">2025-01-08T13:05:50Z</dcterms:created>
  <dcterms:modified xsi:type="dcterms:W3CDTF">2025-11-20T09:32:12Z</dcterms:modified>
</cp:coreProperties>
</file>