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5"/>
  </p:notesMasterIdLst>
  <p:sldIdLst>
    <p:sldId id="473" r:id="rId5"/>
    <p:sldId id="576" r:id="rId6"/>
    <p:sldId id="1663" r:id="rId7"/>
    <p:sldId id="1660" r:id="rId8"/>
    <p:sldId id="1547" r:id="rId9"/>
    <p:sldId id="1611" r:id="rId10"/>
    <p:sldId id="1622" r:id="rId11"/>
    <p:sldId id="1655" r:id="rId12"/>
    <p:sldId id="1659" r:id="rId13"/>
    <p:sldId id="1664" r:id="rId14"/>
    <p:sldId id="1638" r:id="rId15"/>
    <p:sldId id="1665" r:id="rId16"/>
    <p:sldId id="1666" r:id="rId17"/>
    <p:sldId id="1668" r:id="rId18"/>
    <p:sldId id="883" r:id="rId19"/>
    <p:sldId id="1651" r:id="rId20"/>
    <p:sldId id="1639" r:id="rId21"/>
    <p:sldId id="1640" r:id="rId22"/>
    <p:sldId id="1549" r:id="rId23"/>
    <p:sldId id="277" r:id="rId24"/>
    <p:sldId id="300" r:id="rId25"/>
    <p:sldId id="1656" r:id="rId26"/>
    <p:sldId id="1648" r:id="rId27"/>
    <p:sldId id="1662" r:id="rId28"/>
    <p:sldId id="311" r:id="rId29"/>
    <p:sldId id="314" r:id="rId30"/>
    <p:sldId id="1642" r:id="rId31"/>
    <p:sldId id="313" r:id="rId32"/>
    <p:sldId id="315" r:id="rId33"/>
    <p:sldId id="1658" r:id="rId34"/>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8B10"/>
    <a:srgbClr val="CBB916"/>
    <a:srgbClr val="97D6F5"/>
    <a:srgbClr val="C7EBAA"/>
    <a:srgbClr val="8ED655"/>
    <a:srgbClr val="5A9C25"/>
    <a:srgbClr val="3D6919"/>
    <a:srgbClr val="B8C84D"/>
    <a:srgbClr val="5A9A25"/>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41C17E-0BF3-35C0-3A06-5CE621882596}" v="2" dt="2025-11-20T11:21:59.40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59443" autoAdjust="0"/>
  </p:normalViewPr>
  <p:slideViewPr>
    <p:cSldViewPr snapToGrid="0">
      <p:cViewPr varScale="1">
        <p:scale>
          <a:sx n="59" d="100"/>
          <a:sy n="59" d="100"/>
        </p:scale>
        <p:origin x="732" y="72"/>
      </p:cViewPr>
      <p:guideLst/>
    </p:cSldViewPr>
  </p:slideViewPr>
  <p:outlineViewPr>
    <p:cViewPr>
      <p:scale>
        <a:sx n="33" d="100"/>
        <a:sy n="33" d="100"/>
      </p:scale>
      <p:origin x="0" y="-7920"/>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p:scale>
          <a:sx n="70" d="100"/>
          <a:sy n="70" d="100"/>
        </p:scale>
        <p:origin x="6120" y="16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cha Blauenfeldt Kyster" userId="S::natacha.blauenfeldt.kyster_regionh.dk#ext#@regionmidtjylland.onmicrosoft.com::00b98de2-31d0-42bb-8171-676b4d64317b" providerId="AD" clId="Web-{CF41C17E-0BF3-35C0-3A06-5CE621882596}"/>
    <pc:docChg chg="modSld">
      <pc:chgData name="Natacha Blauenfeldt Kyster" userId="S::natacha.blauenfeldt.kyster_regionh.dk#ext#@regionmidtjylland.onmicrosoft.com::00b98de2-31d0-42bb-8171-676b4d64317b" providerId="AD" clId="Web-{CF41C17E-0BF3-35C0-3A06-5CE621882596}" dt="2025-11-20T11:21:55.342" v="0" actId="20577"/>
      <pc:docMkLst>
        <pc:docMk/>
      </pc:docMkLst>
      <pc:sldChg chg="modSp">
        <pc:chgData name="Natacha Blauenfeldt Kyster" userId="S::natacha.blauenfeldt.kyster_regionh.dk#ext#@regionmidtjylland.onmicrosoft.com::00b98de2-31d0-42bb-8171-676b4d64317b" providerId="AD" clId="Web-{CF41C17E-0BF3-35C0-3A06-5CE621882596}" dt="2025-11-20T11:21:55.342" v="0" actId="20577"/>
        <pc:sldMkLst>
          <pc:docMk/>
          <pc:sldMk cId="978148894" sldId="1638"/>
        </pc:sldMkLst>
        <pc:spChg chg="mod">
          <ac:chgData name="Natacha Blauenfeldt Kyster" userId="S::natacha.blauenfeldt.kyster_regionh.dk#ext#@regionmidtjylland.onmicrosoft.com::00b98de2-31d0-42bb-8171-676b4d64317b" providerId="AD" clId="Web-{CF41C17E-0BF3-35C0-3A06-5CE621882596}" dt="2025-11-20T11:21:55.342" v="0" actId="20577"/>
          <ac:spMkLst>
            <pc:docMk/>
            <pc:sldMk cId="978148894" sldId="1638"/>
            <ac:spMk id="2" creationId="{BF772F80-EF93-9E2E-EF0C-8940C66FD61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EAF6E-E299-4F4D-A0F3-357C4410A51E}" type="doc">
      <dgm:prSet loTypeId="urn:microsoft.com/office/officeart/2005/8/layout/pyramid1" loCatId="pyramid" qsTypeId="urn:microsoft.com/office/officeart/2005/8/quickstyle/simple1" qsCatId="simple" csTypeId="urn:microsoft.com/office/officeart/2005/8/colors/colorful1" csCatId="colorful" phldr="1"/>
      <dgm:spPr/>
    </dgm:pt>
    <dgm:pt modelId="{0E2AB243-B8E2-4FEC-8A2D-67B22870554B}">
      <dgm:prSet phldrT="[Tekst]" custT="1"/>
      <dgm:spPr>
        <a:solidFill>
          <a:schemeClr val="accent5">
            <a:lumMod val="40000"/>
            <a:lumOff val="60000"/>
          </a:schemeClr>
        </a:solidFill>
      </dgm:spPr>
      <dgm:t>
        <a:bodyPr/>
        <a:lstStyle/>
        <a:p>
          <a:endParaRPr lang="da-DK" sz="2000" b="0" dirty="0"/>
        </a:p>
        <a:p>
          <a:r>
            <a:rPr lang="da-DK" sz="2000" b="0" baseline="0" dirty="0"/>
            <a:t>STYRINGSFUNKTIONER</a:t>
          </a:r>
        </a:p>
      </dgm:t>
    </dgm:pt>
    <dgm:pt modelId="{07A1839D-D431-4D62-BA25-D847005E009B}" type="parTrans" cxnId="{2E27B02B-B70B-41E8-82C4-852624AD5586}">
      <dgm:prSet/>
      <dgm:spPr/>
      <dgm:t>
        <a:bodyPr/>
        <a:lstStyle/>
        <a:p>
          <a:endParaRPr lang="da-DK"/>
        </a:p>
      </dgm:t>
    </dgm:pt>
    <dgm:pt modelId="{B807C51B-ACD5-4DD2-9E97-D3FEABE18731}" type="sibTrans" cxnId="{2E27B02B-B70B-41E8-82C4-852624AD5586}">
      <dgm:prSet/>
      <dgm:spPr/>
      <dgm:t>
        <a:bodyPr/>
        <a:lstStyle/>
        <a:p>
          <a:endParaRPr lang="da-DK"/>
        </a:p>
      </dgm:t>
    </dgm:pt>
    <dgm:pt modelId="{AC3E0D05-A21F-4720-A8DD-D3F2695C2E5C}">
      <dgm:prSet phldrT="[Tekst]" custT="1"/>
      <dgm:spPr>
        <a:solidFill>
          <a:schemeClr val="accent1">
            <a:lumMod val="40000"/>
            <a:lumOff val="60000"/>
            <a:alpha val="50196"/>
          </a:schemeClr>
        </a:solidFill>
      </dgm:spPr>
      <dgm:t>
        <a:bodyPr/>
        <a:lstStyle/>
        <a:p>
          <a:r>
            <a:rPr lang="da-DK" sz="2000" b="0" dirty="0"/>
            <a:t>INDLÆRING OG </a:t>
          </a:r>
          <a:r>
            <a:rPr lang="da-DK" sz="2000" b="0" baseline="0" dirty="0"/>
            <a:t>HUKOMMELSE</a:t>
          </a:r>
        </a:p>
      </dgm:t>
    </dgm:pt>
    <dgm:pt modelId="{743E8F43-C8A7-4168-833F-DB19F9E556B4}" type="parTrans" cxnId="{F1871EC9-88E6-4428-89B5-ACF599512690}">
      <dgm:prSet/>
      <dgm:spPr/>
      <dgm:t>
        <a:bodyPr/>
        <a:lstStyle/>
        <a:p>
          <a:endParaRPr lang="da-DK"/>
        </a:p>
      </dgm:t>
    </dgm:pt>
    <dgm:pt modelId="{3FF13A80-CAA9-4A9C-9BCB-FE74DC96D068}" type="sibTrans" cxnId="{F1871EC9-88E6-4428-89B5-ACF599512690}">
      <dgm:prSet/>
      <dgm:spPr/>
      <dgm:t>
        <a:bodyPr/>
        <a:lstStyle/>
        <a:p>
          <a:endParaRPr lang="da-DK"/>
        </a:p>
      </dgm:t>
    </dgm:pt>
    <dgm:pt modelId="{58060ED5-E930-4CDB-83A0-FAF4B5B12030}">
      <dgm:prSet phldrT="[Tekst]" custT="1"/>
      <dgm:spPr>
        <a:solidFill>
          <a:srgbClr val="8ED655">
            <a:alpha val="50196"/>
          </a:srgbClr>
        </a:solidFill>
      </dgm:spPr>
      <dgm:t>
        <a:bodyPr/>
        <a:lstStyle/>
        <a:p>
          <a:r>
            <a:rPr lang="da-DK" sz="2000" b="0" baseline="0" dirty="0"/>
            <a:t>OPMÆRKSOMHED</a:t>
          </a:r>
        </a:p>
      </dgm:t>
    </dgm:pt>
    <dgm:pt modelId="{BFFB3520-1747-4FA6-82D8-A3E1B11FF6E2}" type="parTrans" cxnId="{A520B157-91FA-43C1-8A84-238F7D0EEB8D}">
      <dgm:prSet/>
      <dgm:spPr/>
      <dgm:t>
        <a:bodyPr/>
        <a:lstStyle/>
        <a:p>
          <a:endParaRPr lang="da-DK"/>
        </a:p>
      </dgm:t>
    </dgm:pt>
    <dgm:pt modelId="{B8639DCB-F989-4275-BD95-3D5276B1346A}" type="sibTrans" cxnId="{A520B157-91FA-43C1-8A84-238F7D0EEB8D}">
      <dgm:prSet/>
      <dgm:spPr/>
      <dgm:t>
        <a:bodyPr/>
        <a:lstStyle/>
        <a:p>
          <a:endParaRPr lang="da-DK"/>
        </a:p>
      </dgm:t>
    </dgm:pt>
    <dgm:pt modelId="{3876313B-91C3-4EFB-AB08-3A1956E9D6B1}">
      <dgm:prSet phldrT="[Tekst]" custT="1"/>
      <dgm:spPr>
        <a:solidFill>
          <a:srgbClr val="5A9C25">
            <a:alpha val="50196"/>
          </a:srgbClr>
        </a:solidFill>
      </dgm:spPr>
      <dgm:t>
        <a:bodyPr/>
        <a:lstStyle/>
        <a:p>
          <a:r>
            <a:rPr lang="da-DK" sz="2000" b="0" dirty="0"/>
            <a:t>SANSNING</a:t>
          </a:r>
          <a:r>
            <a:rPr lang="da-DK" sz="2000" b="0" baseline="0" dirty="0"/>
            <a:t> OG PERCEPTION</a:t>
          </a:r>
          <a:endParaRPr lang="da-DK" sz="2000" b="0" dirty="0"/>
        </a:p>
      </dgm:t>
    </dgm:pt>
    <dgm:pt modelId="{22C6F2BE-EC38-4791-A98B-50B069E032B8}" type="parTrans" cxnId="{C2D73B1D-5F78-485A-8110-78DF256A0B97}">
      <dgm:prSet/>
      <dgm:spPr/>
      <dgm:t>
        <a:bodyPr/>
        <a:lstStyle/>
        <a:p>
          <a:endParaRPr lang="da-DK"/>
        </a:p>
      </dgm:t>
    </dgm:pt>
    <dgm:pt modelId="{7AB6612E-2B2C-4415-A028-4125992BB2D1}" type="sibTrans" cxnId="{C2D73B1D-5F78-485A-8110-78DF256A0B97}">
      <dgm:prSet/>
      <dgm:spPr/>
      <dgm:t>
        <a:bodyPr/>
        <a:lstStyle/>
        <a:p>
          <a:endParaRPr lang="da-DK"/>
        </a:p>
      </dgm:t>
    </dgm:pt>
    <dgm:pt modelId="{442B77C5-2E3A-468F-8712-881FC17BC1F4}">
      <dgm:prSet phldrT="[Tekst]" custT="1"/>
      <dgm:spPr>
        <a:solidFill>
          <a:srgbClr val="3D6919">
            <a:alpha val="50196"/>
          </a:srgbClr>
        </a:solidFill>
      </dgm:spPr>
      <dgm:t>
        <a:bodyPr/>
        <a:lstStyle/>
        <a:p>
          <a:r>
            <a:rPr lang="da-DK" sz="2000" b="0" baseline="0" dirty="0"/>
            <a:t>MOTIVATION OG VÅGENHED</a:t>
          </a:r>
        </a:p>
      </dgm:t>
    </dgm:pt>
    <dgm:pt modelId="{4FE8B1D2-8588-48FA-BE31-1C8C61FFB5D2}" type="parTrans" cxnId="{819D3322-3F7B-4A47-9BEA-1C2DB3877E58}">
      <dgm:prSet/>
      <dgm:spPr/>
      <dgm:t>
        <a:bodyPr/>
        <a:lstStyle/>
        <a:p>
          <a:endParaRPr lang="da-DK"/>
        </a:p>
      </dgm:t>
    </dgm:pt>
    <dgm:pt modelId="{1B4DC5DF-EBB9-4114-BE26-208704767858}" type="sibTrans" cxnId="{819D3322-3F7B-4A47-9BEA-1C2DB3877E58}">
      <dgm:prSet/>
      <dgm:spPr/>
      <dgm:t>
        <a:bodyPr/>
        <a:lstStyle/>
        <a:p>
          <a:endParaRPr lang="da-DK"/>
        </a:p>
      </dgm:t>
    </dgm:pt>
    <dgm:pt modelId="{F518A9B9-E612-4916-8AB5-781B360DCF2B}" type="pres">
      <dgm:prSet presAssocID="{336EAF6E-E299-4F4D-A0F3-357C4410A51E}" presName="Name0" presStyleCnt="0">
        <dgm:presLayoutVars>
          <dgm:dir/>
          <dgm:animLvl val="lvl"/>
          <dgm:resizeHandles val="exact"/>
        </dgm:presLayoutVars>
      </dgm:prSet>
      <dgm:spPr/>
    </dgm:pt>
    <dgm:pt modelId="{0E83F8CD-A212-46AF-82D0-606051FFA0E0}" type="pres">
      <dgm:prSet presAssocID="{0E2AB243-B8E2-4FEC-8A2D-67B22870554B}" presName="Name8" presStyleCnt="0"/>
      <dgm:spPr/>
    </dgm:pt>
    <dgm:pt modelId="{57423427-B7A6-4F93-97B5-9093EFC69319}" type="pres">
      <dgm:prSet presAssocID="{0E2AB243-B8E2-4FEC-8A2D-67B22870554B}" presName="level" presStyleLbl="node1" presStyleIdx="0" presStyleCnt="5" custScaleX="112652" custScaleY="98316" custLinFactNeighborX="611" custLinFactNeighborY="2298">
        <dgm:presLayoutVars>
          <dgm:chMax val="1"/>
          <dgm:bulletEnabled val="1"/>
        </dgm:presLayoutVars>
      </dgm:prSet>
      <dgm:spPr/>
    </dgm:pt>
    <dgm:pt modelId="{DBE82433-1DF9-406C-A86F-4F718EC923C4}" type="pres">
      <dgm:prSet presAssocID="{0E2AB243-B8E2-4FEC-8A2D-67B22870554B}" presName="levelTx" presStyleLbl="revTx" presStyleIdx="0" presStyleCnt="0">
        <dgm:presLayoutVars>
          <dgm:chMax val="1"/>
          <dgm:bulletEnabled val="1"/>
        </dgm:presLayoutVars>
      </dgm:prSet>
      <dgm:spPr/>
    </dgm:pt>
    <dgm:pt modelId="{D313975B-EF95-4460-B462-9FD54DAFB3C3}" type="pres">
      <dgm:prSet presAssocID="{AC3E0D05-A21F-4720-A8DD-D3F2695C2E5C}" presName="Name8" presStyleCnt="0"/>
      <dgm:spPr/>
    </dgm:pt>
    <dgm:pt modelId="{A3529329-53D6-407C-B5DA-4B30257D6098}" type="pres">
      <dgm:prSet presAssocID="{AC3E0D05-A21F-4720-A8DD-D3F2695C2E5C}" presName="level" presStyleLbl="node1" presStyleIdx="1" presStyleCnt="5">
        <dgm:presLayoutVars>
          <dgm:chMax val="1"/>
          <dgm:bulletEnabled val="1"/>
        </dgm:presLayoutVars>
      </dgm:prSet>
      <dgm:spPr/>
    </dgm:pt>
    <dgm:pt modelId="{D3FF7A93-2636-4ED2-A326-B628ED120802}" type="pres">
      <dgm:prSet presAssocID="{AC3E0D05-A21F-4720-A8DD-D3F2695C2E5C}" presName="levelTx" presStyleLbl="revTx" presStyleIdx="0" presStyleCnt="0">
        <dgm:presLayoutVars>
          <dgm:chMax val="1"/>
          <dgm:bulletEnabled val="1"/>
        </dgm:presLayoutVars>
      </dgm:prSet>
      <dgm:spPr/>
    </dgm:pt>
    <dgm:pt modelId="{0450E4AD-F096-4ED5-906E-F4AC6F18CA8C}" type="pres">
      <dgm:prSet presAssocID="{58060ED5-E930-4CDB-83A0-FAF4B5B12030}" presName="Name8" presStyleCnt="0"/>
      <dgm:spPr/>
    </dgm:pt>
    <dgm:pt modelId="{F57B116B-F30D-4768-ADCF-A3E96E8E4673}" type="pres">
      <dgm:prSet presAssocID="{58060ED5-E930-4CDB-83A0-FAF4B5B12030}" presName="level" presStyleLbl="node1" presStyleIdx="2" presStyleCnt="5">
        <dgm:presLayoutVars>
          <dgm:chMax val="1"/>
          <dgm:bulletEnabled val="1"/>
        </dgm:presLayoutVars>
      </dgm:prSet>
      <dgm:spPr/>
    </dgm:pt>
    <dgm:pt modelId="{30FF731B-4145-4A95-A555-40F09C0DE967}" type="pres">
      <dgm:prSet presAssocID="{58060ED5-E930-4CDB-83A0-FAF4B5B12030}" presName="levelTx" presStyleLbl="revTx" presStyleIdx="0" presStyleCnt="0">
        <dgm:presLayoutVars>
          <dgm:chMax val="1"/>
          <dgm:bulletEnabled val="1"/>
        </dgm:presLayoutVars>
      </dgm:prSet>
      <dgm:spPr/>
    </dgm:pt>
    <dgm:pt modelId="{C7E40B94-1DE4-40A0-B76C-EFC220AD57F0}" type="pres">
      <dgm:prSet presAssocID="{3876313B-91C3-4EFB-AB08-3A1956E9D6B1}" presName="Name8" presStyleCnt="0"/>
      <dgm:spPr/>
    </dgm:pt>
    <dgm:pt modelId="{A31070B8-F920-4C71-95B2-2C920794C01B}" type="pres">
      <dgm:prSet presAssocID="{3876313B-91C3-4EFB-AB08-3A1956E9D6B1}" presName="level" presStyleLbl="node1" presStyleIdx="3" presStyleCnt="5">
        <dgm:presLayoutVars>
          <dgm:chMax val="1"/>
          <dgm:bulletEnabled val="1"/>
        </dgm:presLayoutVars>
      </dgm:prSet>
      <dgm:spPr/>
    </dgm:pt>
    <dgm:pt modelId="{11C5B5BD-6C01-4A27-9828-6E77A4699F80}" type="pres">
      <dgm:prSet presAssocID="{3876313B-91C3-4EFB-AB08-3A1956E9D6B1}" presName="levelTx" presStyleLbl="revTx" presStyleIdx="0" presStyleCnt="0">
        <dgm:presLayoutVars>
          <dgm:chMax val="1"/>
          <dgm:bulletEnabled val="1"/>
        </dgm:presLayoutVars>
      </dgm:prSet>
      <dgm:spPr/>
    </dgm:pt>
    <dgm:pt modelId="{FA3E4C68-5ADB-42A0-B026-1F84B1B79654}" type="pres">
      <dgm:prSet presAssocID="{442B77C5-2E3A-468F-8712-881FC17BC1F4}" presName="Name8" presStyleCnt="0"/>
      <dgm:spPr/>
    </dgm:pt>
    <dgm:pt modelId="{F864A36F-F93D-418D-BCBB-54F17E210D0E}" type="pres">
      <dgm:prSet presAssocID="{442B77C5-2E3A-468F-8712-881FC17BC1F4}" presName="level" presStyleLbl="node1" presStyleIdx="4" presStyleCnt="5" custLinFactNeighborX="5111" custLinFactNeighborY="4248">
        <dgm:presLayoutVars>
          <dgm:chMax val="1"/>
          <dgm:bulletEnabled val="1"/>
        </dgm:presLayoutVars>
      </dgm:prSet>
      <dgm:spPr/>
    </dgm:pt>
    <dgm:pt modelId="{E937773C-5C46-4F49-818B-394F6C083F0C}" type="pres">
      <dgm:prSet presAssocID="{442B77C5-2E3A-468F-8712-881FC17BC1F4}" presName="levelTx" presStyleLbl="revTx" presStyleIdx="0" presStyleCnt="0">
        <dgm:presLayoutVars>
          <dgm:chMax val="1"/>
          <dgm:bulletEnabled val="1"/>
        </dgm:presLayoutVars>
      </dgm:prSet>
      <dgm:spPr/>
    </dgm:pt>
  </dgm:ptLst>
  <dgm:cxnLst>
    <dgm:cxn modelId="{C2D73B1D-5F78-485A-8110-78DF256A0B97}" srcId="{336EAF6E-E299-4F4D-A0F3-357C4410A51E}" destId="{3876313B-91C3-4EFB-AB08-3A1956E9D6B1}" srcOrd="3" destOrd="0" parTransId="{22C6F2BE-EC38-4791-A98B-50B069E032B8}" sibTransId="{7AB6612E-2B2C-4415-A028-4125992BB2D1}"/>
    <dgm:cxn modelId="{819D3322-3F7B-4A47-9BEA-1C2DB3877E58}" srcId="{336EAF6E-E299-4F4D-A0F3-357C4410A51E}" destId="{442B77C5-2E3A-468F-8712-881FC17BC1F4}" srcOrd="4" destOrd="0" parTransId="{4FE8B1D2-8588-48FA-BE31-1C8C61FFB5D2}" sibTransId="{1B4DC5DF-EBB9-4114-BE26-208704767858}"/>
    <dgm:cxn modelId="{2E27B02B-B70B-41E8-82C4-852624AD5586}" srcId="{336EAF6E-E299-4F4D-A0F3-357C4410A51E}" destId="{0E2AB243-B8E2-4FEC-8A2D-67B22870554B}" srcOrd="0" destOrd="0" parTransId="{07A1839D-D431-4D62-BA25-D847005E009B}" sibTransId="{B807C51B-ACD5-4DD2-9E97-D3FEABE18731}"/>
    <dgm:cxn modelId="{673E8460-DAD4-4B5E-A447-09EB682EA566}" type="presOf" srcId="{AC3E0D05-A21F-4720-A8DD-D3F2695C2E5C}" destId="{A3529329-53D6-407C-B5DA-4B30257D6098}" srcOrd="0" destOrd="0" presId="urn:microsoft.com/office/officeart/2005/8/layout/pyramid1"/>
    <dgm:cxn modelId="{C1B48175-7032-4224-80DE-61536775D45A}" type="presOf" srcId="{0E2AB243-B8E2-4FEC-8A2D-67B22870554B}" destId="{57423427-B7A6-4F93-97B5-9093EFC69319}" srcOrd="0" destOrd="0" presId="urn:microsoft.com/office/officeart/2005/8/layout/pyramid1"/>
    <dgm:cxn modelId="{A520B157-91FA-43C1-8A84-238F7D0EEB8D}" srcId="{336EAF6E-E299-4F4D-A0F3-357C4410A51E}" destId="{58060ED5-E930-4CDB-83A0-FAF4B5B12030}" srcOrd="2" destOrd="0" parTransId="{BFFB3520-1747-4FA6-82D8-A3E1B11FF6E2}" sibTransId="{B8639DCB-F989-4275-BD95-3D5276B1346A}"/>
    <dgm:cxn modelId="{874EA259-A6B9-4327-B198-E892F6F6D499}" type="presOf" srcId="{58060ED5-E930-4CDB-83A0-FAF4B5B12030}" destId="{F57B116B-F30D-4768-ADCF-A3E96E8E4673}" srcOrd="0" destOrd="0" presId="urn:microsoft.com/office/officeart/2005/8/layout/pyramid1"/>
    <dgm:cxn modelId="{8F800C7E-2403-4721-836C-7AF02AA5935A}" type="presOf" srcId="{58060ED5-E930-4CDB-83A0-FAF4B5B12030}" destId="{30FF731B-4145-4A95-A555-40F09C0DE967}" srcOrd="1" destOrd="0" presId="urn:microsoft.com/office/officeart/2005/8/layout/pyramid1"/>
    <dgm:cxn modelId="{4BF45690-4ECD-4763-B419-67E3BC3DF30C}" type="presOf" srcId="{AC3E0D05-A21F-4720-A8DD-D3F2695C2E5C}" destId="{D3FF7A93-2636-4ED2-A326-B628ED120802}" srcOrd="1" destOrd="0" presId="urn:microsoft.com/office/officeart/2005/8/layout/pyramid1"/>
    <dgm:cxn modelId="{9CFB1EA5-F4FC-4D3E-A286-C34A168EE699}" type="presOf" srcId="{442B77C5-2E3A-468F-8712-881FC17BC1F4}" destId="{F864A36F-F93D-418D-BCBB-54F17E210D0E}" srcOrd="0" destOrd="0" presId="urn:microsoft.com/office/officeart/2005/8/layout/pyramid1"/>
    <dgm:cxn modelId="{CA28BCAA-2105-47DA-A40D-C6FED9407613}" type="presOf" srcId="{336EAF6E-E299-4F4D-A0F3-357C4410A51E}" destId="{F518A9B9-E612-4916-8AB5-781B360DCF2B}" srcOrd="0" destOrd="0" presId="urn:microsoft.com/office/officeart/2005/8/layout/pyramid1"/>
    <dgm:cxn modelId="{1F3574AE-0B06-4D70-85DB-568B98FAC10D}" type="presOf" srcId="{442B77C5-2E3A-468F-8712-881FC17BC1F4}" destId="{E937773C-5C46-4F49-818B-394F6C083F0C}" srcOrd="1" destOrd="0" presId="urn:microsoft.com/office/officeart/2005/8/layout/pyramid1"/>
    <dgm:cxn modelId="{F1871EC9-88E6-4428-89B5-ACF599512690}" srcId="{336EAF6E-E299-4F4D-A0F3-357C4410A51E}" destId="{AC3E0D05-A21F-4720-A8DD-D3F2695C2E5C}" srcOrd="1" destOrd="0" parTransId="{743E8F43-C8A7-4168-833F-DB19F9E556B4}" sibTransId="{3FF13A80-CAA9-4A9C-9BCB-FE74DC96D068}"/>
    <dgm:cxn modelId="{B53710CB-289B-4EFB-AB54-AE23E86AADE6}" type="presOf" srcId="{0E2AB243-B8E2-4FEC-8A2D-67B22870554B}" destId="{DBE82433-1DF9-406C-A86F-4F718EC923C4}" srcOrd="1" destOrd="0" presId="urn:microsoft.com/office/officeart/2005/8/layout/pyramid1"/>
    <dgm:cxn modelId="{C478DBD0-78DC-4717-A374-67518231AFDD}" type="presOf" srcId="{3876313B-91C3-4EFB-AB08-3A1956E9D6B1}" destId="{11C5B5BD-6C01-4A27-9828-6E77A4699F80}" srcOrd="1" destOrd="0" presId="urn:microsoft.com/office/officeart/2005/8/layout/pyramid1"/>
    <dgm:cxn modelId="{61E93FD1-5A60-4185-9CA9-9182065072F3}" type="presOf" srcId="{3876313B-91C3-4EFB-AB08-3A1956E9D6B1}" destId="{A31070B8-F920-4C71-95B2-2C920794C01B}" srcOrd="0" destOrd="0" presId="urn:microsoft.com/office/officeart/2005/8/layout/pyramid1"/>
    <dgm:cxn modelId="{F95D84B3-126A-48F7-9AE5-F0462434BA98}" type="presParOf" srcId="{F518A9B9-E612-4916-8AB5-781B360DCF2B}" destId="{0E83F8CD-A212-46AF-82D0-606051FFA0E0}" srcOrd="0" destOrd="0" presId="urn:microsoft.com/office/officeart/2005/8/layout/pyramid1"/>
    <dgm:cxn modelId="{A3E771D6-DF17-4B5E-91B2-0E18E14896BE}" type="presParOf" srcId="{0E83F8CD-A212-46AF-82D0-606051FFA0E0}" destId="{57423427-B7A6-4F93-97B5-9093EFC69319}" srcOrd="0" destOrd="0" presId="urn:microsoft.com/office/officeart/2005/8/layout/pyramid1"/>
    <dgm:cxn modelId="{F2EA703B-AFAD-46F5-9E38-DB876A5D81D6}" type="presParOf" srcId="{0E83F8CD-A212-46AF-82D0-606051FFA0E0}" destId="{DBE82433-1DF9-406C-A86F-4F718EC923C4}" srcOrd="1" destOrd="0" presId="urn:microsoft.com/office/officeart/2005/8/layout/pyramid1"/>
    <dgm:cxn modelId="{74493616-CCD2-424A-B68B-89D0EC97F10A}" type="presParOf" srcId="{F518A9B9-E612-4916-8AB5-781B360DCF2B}" destId="{D313975B-EF95-4460-B462-9FD54DAFB3C3}" srcOrd="1" destOrd="0" presId="urn:microsoft.com/office/officeart/2005/8/layout/pyramid1"/>
    <dgm:cxn modelId="{F604D2B4-C7C6-4DB3-B14E-7170358FCAD0}" type="presParOf" srcId="{D313975B-EF95-4460-B462-9FD54DAFB3C3}" destId="{A3529329-53D6-407C-B5DA-4B30257D6098}" srcOrd="0" destOrd="0" presId="urn:microsoft.com/office/officeart/2005/8/layout/pyramid1"/>
    <dgm:cxn modelId="{330B8A78-B056-4249-90F2-97B8412A8CCA}" type="presParOf" srcId="{D313975B-EF95-4460-B462-9FD54DAFB3C3}" destId="{D3FF7A93-2636-4ED2-A326-B628ED120802}" srcOrd="1" destOrd="0" presId="urn:microsoft.com/office/officeart/2005/8/layout/pyramid1"/>
    <dgm:cxn modelId="{F6F729A9-96F5-4BE6-9FCC-CD8AFDEB61CD}" type="presParOf" srcId="{F518A9B9-E612-4916-8AB5-781B360DCF2B}" destId="{0450E4AD-F096-4ED5-906E-F4AC6F18CA8C}" srcOrd="2" destOrd="0" presId="urn:microsoft.com/office/officeart/2005/8/layout/pyramid1"/>
    <dgm:cxn modelId="{B6D9F26B-9ECA-461C-B124-1619BCC921A1}" type="presParOf" srcId="{0450E4AD-F096-4ED5-906E-F4AC6F18CA8C}" destId="{F57B116B-F30D-4768-ADCF-A3E96E8E4673}" srcOrd="0" destOrd="0" presId="urn:microsoft.com/office/officeart/2005/8/layout/pyramid1"/>
    <dgm:cxn modelId="{81F53A3D-5E83-42C5-B761-C30943565665}" type="presParOf" srcId="{0450E4AD-F096-4ED5-906E-F4AC6F18CA8C}" destId="{30FF731B-4145-4A95-A555-40F09C0DE967}" srcOrd="1" destOrd="0" presId="urn:microsoft.com/office/officeart/2005/8/layout/pyramid1"/>
    <dgm:cxn modelId="{F3293A24-9EFE-421C-9758-1E071FC3E0DD}" type="presParOf" srcId="{F518A9B9-E612-4916-8AB5-781B360DCF2B}" destId="{C7E40B94-1DE4-40A0-B76C-EFC220AD57F0}" srcOrd="3" destOrd="0" presId="urn:microsoft.com/office/officeart/2005/8/layout/pyramid1"/>
    <dgm:cxn modelId="{78D684AE-0BD1-40D3-A8A2-43F91FA11140}" type="presParOf" srcId="{C7E40B94-1DE4-40A0-B76C-EFC220AD57F0}" destId="{A31070B8-F920-4C71-95B2-2C920794C01B}" srcOrd="0" destOrd="0" presId="urn:microsoft.com/office/officeart/2005/8/layout/pyramid1"/>
    <dgm:cxn modelId="{28152F23-8D3C-4045-85B8-6DA1A83F244F}" type="presParOf" srcId="{C7E40B94-1DE4-40A0-B76C-EFC220AD57F0}" destId="{11C5B5BD-6C01-4A27-9828-6E77A4699F80}" srcOrd="1" destOrd="0" presId="urn:microsoft.com/office/officeart/2005/8/layout/pyramid1"/>
    <dgm:cxn modelId="{2AC757FD-74F8-451B-8C9E-0942487F2EB1}" type="presParOf" srcId="{F518A9B9-E612-4916-8AB5-781B360DCF2B}" destId="{FA3E4C68-5ADB-42A0-B026-1F84B1B79654}" srcOrd="4" destOrd="0" presId="urn:microsoft.com/office/officeart/2005/8/layout/pyramid1"/>
    <dgm:cxn modelId="{E63415D7-9CA4-4B4C-B232-CA50B4994508}" type="presParOf" srcId="{FA3E4C68-5ADB-42A0-B026-1F84B1B79654}" destId="{F864A36F-F93D-418D-BCBB-54F17E210D0E}" srcOrd="0" destOrd="0" presId="urn:microsoft.com/office/officeart/2005/8/layout/pyramid1"/>
    <dgm:cxn modelId="{CF7FF365-8301-47EC-89D0-673ED020C72F}" type="presParOf" srcId="{FA3E4C68-5ADB-42A0-B026-1F84B1B79654}" destId="{E937773C-5C46-4F49-818B-394F6C083F0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07E348-7826-E049-9647-3A8B987EA423}"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da-DK"/>
        </a:p>
      </dgm:t>
    </dgm:pt>
    <dgm:pt modelId="{175F4537-AE76-2C49-B1E1-DAB6061DF588}">
      <dgm:prSet phldrT="[Tekst]" custT="1"/>
      <dgm:spPr>
        <a:solidFill>
          <a:schemeClr val="accent6">
            <a:lumMod val="60000"/>
            <a:lumOff val="40000"/>
          </a:schemeClr>
        </a:solidFill>
        <a:ln>
          <a:solidFill>
            <a:schemeClr val="tx1"/>
          </a:solidFill>
        </a:ln>
      </dgm:spPr>
      <dgm:t>
        <a:bodyPr/>
        <a:lstStyle/>
        <a:p>
          <a:r>
            <a:rPr lang="da-DK" sz="2200" dirty="0">
              <a:solidFill>
                <a:sysClr val="windowText" lastClr="000000"/>
              </a:solidFill>
            </a:rPr>
            <a:t>Kognitive udfordringer</a:t>
          </a:r>
        </a:p>
      </dgm:t>
    </dgm:pt>
    <dgm:pt modelId="{41469A42-FF0D-5B48-8DE0-99E9F9E187A4}" type="parTrans" cxnId="{681AA05E-FA99-664C-909D-56FD82849E43}">
      <dgm:prSet/>
      <dgm:spPr/>
      <dgm:t>
        <a:bodyPr/>
        <a:lstStyle/>
        <a:p>
          <a:endParaRPr lang="da-DK"/>
        </a:p>
      </dgm:t>
    </dgm:pt>
    <dgm:pt modelId="{72B9EF11-5AE4-A149-8CF3-01BC6AF457D5}" type="sibTrans" cxnId="{681AA05E-FA99-664C-909D-56FD82849E43}">
      <dgm:prSet/>
      <dgm:spPr>
        <a:ln>
          <a:solidFill>
            <a:schemeClr val="tx1"/>
          </a:solidFill>
        </a:ln>
      </dgm:spPr>
      <dgm:t>
        <a:bodyPr/>
        <a:lstStyle/>
        <a:p>
          <a:endParaRPr lang="da-DK"/>
        </a:p>
      </dgm:t>
    </dgm:pt>
    <dgm:pt modelId="{C758650E-DAA7-634B-9EEE-3233F966C634}">
      <dgm:prSet phldrT="[Tekst]" custT="1"/>
      <dgm:spPr>
        <a:solidFill>
          <a:schemeClr val="accent6">
            <a:lumMod val="60000"/>
            <a:lumOff val="40000"/>
          </a:schemeClr>
        </a:solidFill>
        <a:ln>
          <a:solidFill>
            <a:schemeClr val="tx1"/>
          </a:solidFill>
        </a:ln>
      </dgm:spPr>
      <dgm:t>
        <a:bodyPr/>
        <a:lstStyle/>
        <a:p>
          <a:r>
            <a:rPr lang="da-DK" sz="2200" dirty="0">
              <a:solidFill>
                <a:sysClr val="windowText" lastClr="000000"/>
              </a:solidFill>
            </a:rPr>
            <a:t>Svækket evne til hæmme rumination , bekymring og selvkritik</a:t>
          </a:r>
        </a:p>
      </dgm:t>
    </dgm:pt>
    <dgm:pt modelId="{DB2556C1-8B02-7F46-88B6-3E9028A4FE12}" type="parTrans" cxnId="{5EE8E78A-42E4-8843-A6B3-DF9E2CD21C61}">
      <dgm:prSet/>
      <dgm:spPr/>
      <dgm:t>
        <a:bodyPr/>
        <a:lstStyle/>
        <a:p>
          <a:endParaRPr lang="da-DK"/>
        </a:p>
      </dgm:t>
    </dgm:pt>
    <dgm:pt modelId="{DCFA0B0C-7CCE-9048-B99E-E43A75181EEA}" type="sibTrans" cxnId="{5EE8E78A-42E4-8843-A6B3-DF9E2CD21C61}">
      <dgm:prSet/>
      <dgm:spPr>
        <a:ln>
          <a:solidFill>
            <a:schemeClr val="tx1"/>
          </a:solidFill>
        </a:ln>
      </dgm:spPr>
      <dgm:t>
        <a:bodyPr/>
        <a:lstStyle/>
        <a:p>
          <a:endParaRPr lang="da-DK"/>
        </a:p>
      </dgm:t>
    </dgm:pt>
    <dgm:pt modelId="{5D3A774D-BBD8-5E4A-86C7-E8CB3883DDE6}">
      <dgm:prSet phldrT="[Tekst]" custT="1"/>
      <dgm:spPr>
        <a:solidFill>
          <a:schemeClr val="accent6">
            <a:lumMod val="60000"/>
            <a:lumOff val="40000"/>
          </a:schemeClr>
        </a:solidFill>
        <a:ln>
          <a:solidFill>
            <a:schemeClr val="tx1"/>
          </a:solidFill>
        </a:ln>
      </dgm:spPr>
      <dgm:t>
        <a:bodyPr/>
        <a:lstStyle/>
        <a:p>
          <a:r>
            <a:rPr lang="da-DK" sz="2200" dirty="0">
              <a:solidFill>
                <a:sysClr val="windowText" lastClr="000000"/>
              </a:solidFill>
            </a:rPr>
            <a:t>Depression</a:t>
          </a:r>
        </a:p>
      </dgm:t>
    </dgm:pt>
    <dgm:pt modelId="{8A9B0AF9-94DD-6D42-BADC-6BC3DE5BD357}" type="parTrans" cxnId="{AFC28876-F0BD-344C-A234-CCE85C77F936}">
      <dgm:prSet/>
      <dgm:spPr/>
      <dgm:t>
        <a:bodyPr/>
        <a:lstStyle/>
        <a:p>
          <a:endParaRPr lang="da-DK"/>
        </a:p>
      </dgm:t>
    </dgm:pt>
    <dgm:pt modelId="{044230DF-1E26-CF40-BAB9-8AB3EF73E31F}" type="sibTrans" cxnId="{AFC28876-F0BD-344C-A234-CCE85C77F936}">
      <dgm:prSet/>
      <dgm:spPr>
        <a:ln>
          <a:solidFill>
            <a:schemeClr val="tx1"/>
          </a:solidFill>
        </a:ln>
      </dgm:spPr>
      <dgm:t>
        <a:bodyPr/>
        <a:lstStyle/>
        <a:p>
          <a:endParaRPr lang="da-DK"/>
        </a:p>
      </dgm:t>
    </dgm:pt>
    <dgm:pt modelId="{0CEB7301-4C3C-FD4C-9A3B-FFD7AE143A58}" type="pres">
      <dgm:prSet presAssocID="{4D07E348-7826-E049-9647-3A8B987EA423}" presName="cycle" presStyleCnt="0">
        <dgm:presLayoutVars>
          <dgm:dir/>
          <dgm:resizeHandles val="exact"/>
        </dgm:presLayoutVars>
      </dgm:prSet>
      <dgm:spPr/>
    </dgm:pt>
    <dgm:pt modelId="{320463C1-910D-0A43-9C5F-5A0E08F50609}" type="pres">
      <dgm:prSet presAssocID="{175F4537-AE76-2C49-B1E1-DAB6061DF588}" presName="node" presStyleLbl="node1" presStyleIdx="0" presStyleCnt="3" custScaleX="124358" custScaleY="107777">
        <dgm:presLayoutVars>
          <dgm:bulletEnabled val="1"/>
        </dgm:presLayoutVars>
      </dgm:prSet>
      <dgm:spPr/>
    </dgm:pt>
    <dgm:pt modelId="{A05C81AC-AC56-2E46-A9F0-E2BEDCDB62B8}" type="pres">
      <dgm:prSet presAssocID="{72B9EF11-5AE4-A149-8CF3-01BC6AF457D5}" presName="sibTrans" presStyleLbl="sibTrans2D1" presStyleIdx="0" presStyleCnt="3"/>
      <dgm:spPr/>
    </dgm:pt>
    <dgm:pt modelId="{176567B7-A60A-184C-99B1-88E9B4F0C479}" type="pres">
      <dgm:prSet presAssocID="{72B9EF11-5AE4-A149-8CF3-01BC6AF457D5}" presName="connectorText" presStyleLbl="sibTrans2D1" presStyleIdx="0" presStyleCnt="3"/>
      <dgm:spPr/>
    </dgm:pt>
    <dgm:pt modelId="{11FB30C7-BEF3-0B45-A906-B49594DAF8F2}" type="pres">
      <dgm:prSet presAssocID="{C758650E-DAA7-634B-9EEE-3233F966C634}" presName="node" presStyleLbl="node1" presStyleIdx="1" presStyleCnt="3" custScaleX="124358" custScaleY="107777" custRadScaleRad="120191" custRadScaleInc="-9029">
        <dgm:presLayoutVars>
          <dgm:bulletEnabled val="1"/>
        </dgm:presLayoutVars>
      </dgm:prSet>
      <dgm:spPr/>
    </dgm:pt>
    <dgm:pt modelId="{B654B5B2-DD3E-7C48-9182-29E6E2300877}" type="pres">
      <dgm:prSet presAssocID="{DCFA0B0C-7CCE-9048-B99E-E43A75181EEA}" presName="sibTrans" presStyleLbl="sibTrans2D1" presStyleIdx="1" presStyleCnt="3"/>
      <dgm:spPr/>
    </dgm:pt>
    <dgm:pt modelId="{BB673C0F-EA84-E24E-BEF5-516D4C5151B9}" type="pres">
      <dgm:prSet presAssocID="{DCFA0B0C-7CCE-9048-B99E-E43A75181EEA}" presName="connectorText" presStyleLbl="sibTrans2D1" presStyleIdx="1" presStyleCnt="3"/>
      <dgm:spPr/>
    </dgm:pt>
    <dgm:pt modelId="{92C49F78-7DC9-CE4A-9A13-58E766DF15F0}" type="pres">
      <dgm:prSet presAssocID="{5D3A774D-BBD8-5E4A-86C7-E8CB3883DDE6}" presName="node" presStyleLbl="node1" presStyleIdx="2" presStyleCnt="3" custScaleX="124358" custScaleY="107777" custRadScaleRad="124164" custRadScaleInc="11079">
        <dgm:presLayoutVars>
          <dgm:bulletEnabled val="1"/>
        </dgm:presLayoutVars>
      </dgm:prSet>
      <dgm:spPr/>
    </dgm:pt>
    <dgm:pt modelId="{BEFC0263-090D-A74A-94E4-F936BB904187}" type="pres">
      <dgm:prSet presAssocID="{044230DF-1E26-CF40-BAB9-8AB3EF73E31F}" presName="sibTrans" presStyleLbl="sibTrans2D1" presStyleIdx="2" presStyleCnt="3"/>
      <dgm:spPr/>
    </dgm:pt>
    <dgm:pt modelId="{865791DE-4240-094D-98A1-7002855C39BA}" type="pres">
      <dgm:prSet presAssocID="{044230DF-1E26-CF40-BAB9-8AB3EF73E31F}" presName="connectorText" presStyleLbl="sibTrans2D1" presStyleIdx="2" presStyleCnt="3"/>
      <dgm:spPr/>
    </dgm:pt>
  </dgm:ptLst>
  <dgm:cxnLst>
    <dgm:cxn modelId="{B5AAD609-8DFD-E342-848A-7FB773DBBAC9}" type="presOf" srcId="{4D07E348-7826-E049-9647-3A8B987EA423}" destId="{0CEB7301-4C3C-FD4C-9A3B-FFD7AE143A58}" srcOrd="0" destOrd="0" presId="urn:microsoft.com/office/officeart/2005/8/layout/cycle2"/>
    <dgm:cxn modelId="{3A87A713-1C3C-E14B-A51A-49E023D4A3B4}" type="presOf" srcId="{72B9EF11-5AE4-A149-8CF3-01BC6AF457D5}" destId="{176567B7-A60A-184C-99B1-88E9B4F0C479}" srcOrd="1" destOrd="0" presId="urn:microsoft.com/office/officeart/2005/8/layout/cycle2"/>
    <dgm:cxn modelId="{5142B724-82D0-834D-853C-BA5D9E6AA047}" type="presOf" srcId="{C758650E-DAA7-634B-9EEE-3233F966C634}" destId="{11FB30C7-BEF3-0B45-A906-B49594DAF8F2}" srcOrd="0" destOrd="0" presId="urn:microsoft.com/office/officeart/2005/8/layout/cycle2"/>
    <dgm:cxn modelId="{7DBCA829-579C-4943-85D8-A50DDA3F7F6E}" type="presOf" srcId="{DCFA0B0C-7CCE-9048-B99E-E43A75181EEA}" destId="{BB673C0F-EA84-E24E-BEF5-516D4C5151B9}" srcOrd="1" destOrd="0" presId="urn:microsoft.com/office/officeart/2005/8/layout/cycle2"/>
    <dgm:cxn modelId="{181D773C-0C84-7446-960B-4C2CFB0B0648}" type="presOf" srcId="{DCFA0B0C-7CCE-9048-B99E-E43A75181EEA}" destId="{B654B5B2-DD3E-7C48-9182-29E6E2300877}" srcOrd="0" destOrd="0" presId="urn:microsoft.com/office/officeart/2005/8/layout/cycle2"/>
    <dgm:cxn modelId="{681AA05E-FA99-664C-909D-56FD82849E43}" srcId="{4D07E348-7826-E049-9647-3A8B987EA423}" destId="{175F4537-AE76-2C49-B1E1-DAB6061DF588}" srcOrd="0" destOrd="0" parTransId="{41469A42-FF0D-5B48-8DE0-99E9F9E187A4}" sibTransId="{72B9EF11-5AE4-A149-8CF3-01BC6AF457D5}"/>
    <dgm:cxn modelId="{30239F6E-AB3B-644A-A082-B5663D742836}" type="presOf" srcId="{5D3A774D-BBD8-5E4A-86C7-E8CB3883DDE6}" destId="{92C49F78-7DC9-CE4A-9A13-58E766DF15F0}" srcOrd="0" destOrd="0" presId="urn:microsoft.com/office/officeart/2005/8/layout/cycle2"/>
    <dgm:cxn modelId="{AFC28876-F0BD-344C-A234-CCE85C77F936}" srcId="{4D07E348-7826-E049-9647-3A8B987EA423}" destId="{5D3A774D-BBD8-5E4A-86C7-E8CB3883DDE6}" srcOrd="2" destOrd="0" parTransId="{8A9B0AF9-94DD-6D42-BADC-6BC3DE5BD357}" sibTransId="{044230DF-1E26-CF40-BAB9-8AB3EF73E31F}"/>
    <dgm:cxn modelId="{8C10E085-8232-024C-9813-D40CDCF43737}" type="presOf" srcId="{72B9EF11-5AE4-A149-8CF3-01BC6AF457D5}" destId="{A05C81AC-AC56-2E46-A9F0-E2BEDCDB62B8}" srcOrd="0" destOrd="0" presId="urn:microsoft.com/office/officeart/2005/8/layout/cycle2"/>
    <dgm:cxn modelId="{5EE8E78A-42E4-8843-A6B3-DF9E2CD21C61}" srcId="{4D07E348-7826-E049-9647-3A8B987EA423}" destId="{C758650E-DAA7-634B-9EEE-3233F966C634}" srcOrd="1" destOrd="0" parTransId="{DB2556C1-8B02-7F46-88B6-3E9028A4FE12}" sibTransId="{DCFA0B0C-7CCE-9048-B99E-E43A75181EEA}"/>
    <dgm:cxn modelId="{35C9A9A1-516F-184C-8D55-7F9B7C79B27D}" type="presOf" srcId="{044230DF-1E26-CF40-BAB9-8AB3EF73E31F}" destId="{BEFC0263-090D-A74A-94E4-F936BB904187}" srcOrd="0" destOrd="0" presId="urn:microsoft.com/office/officeart/2005/8/layout/cycle2"/>
    <dgm:cxn modelId="{511A09BF-D499-594C-96F2-EE5C61FA34A0}" type="presOf" srcId="{044230DF-1E26-CF40-BAB9-8AB3EF73E31F}" destId="{865791DE-4240-094D-98A1-7002855C39BA}" srcOrd="1" destOrd="0" presId="urn:microsoft.com/office/officeart/2005/8/layout/cycle2"/>
    <dgm:cxn modelId="{8FB8C9F3-0F91-4640-88DF-152DAED0E98F}" type="presOf" srcId="{175F4537-AE76-2C49-B1E1-DAB6061DF588}" destId="{320463C1-910D-0A43-9C5F-5A0E08F50609}" srcOrd="0" destOrd="0" presId="urn:microsoft.com/office/officeart/2005/8/layout/cycle2"/>
    <dgm:cxn modelId="{46C5E4FC-F3D3-B441-8712-61483C2A7F62}" type="presParOf" srcId="{0CEB7301-4C3C-FD4C-9A3B-FFD7AE143A58}" destId="{320463C1-910D-0A43-9C5F-5A0E08F50609}" srcOrd="0" destOrd="0" presId="urn:microsoft.com/office/officeart/2005/8/layout/cycle2"/>
    <dgm:cxn modelId="{67B97729-5EDF-DB40-9C56-96C41CFA3170}" type="presParOf" srcId="{0CEB7301-4C3C-FD4C-9A3B-FFD7AE143A58}" destId="{A05C81AC-AC56-2E46-A9F0-E2BEDCDB62B8}" srcOrd="1" destOrd="0" presId="urn:microsoft.com/office/officeart/2005/8/layout/cycle2"/>
    <dgm:cxn modelId="{E759616B-88A6-2D48-95F1-410131935F10}" type="presParOf" srcId="{A05C81AC-AC56-2E46-A9F0-E2BEDCDB62B8}" destId="{176567B7-A60A-184C-99B1-88E9B4F0C479}" srcOrd="0" destOrd="0" presId="urn:microsoft.com/office/officeart/2005/8/layout/cycle2"/>
    <dgm:cxn modelId="{64C8378D-ACF9-5D4D-88E0-4C3CA81490CF}" type="presParOf" srcId="{0CEB7301-4C3C-FD4C-9A3B-FFD7AE143A58}" destId="{11FB30C7-BEF3-0B45-A906-B49594DAF8F2}" srcOrd="2" destOrd="0" presId="urn:microsoft.com/office/officeart/2005/8/layout/cycle2"/>
    <dgm:cxn modelId="{18229AC5-B148-2A42-B7EE-C3C630DA93CC}" type="presParOf" srcId="{0CEB7301-4C3C-FD4C-9A3B-FFD7AE143A58}" destId="{B654B5B2-DD3E-7C48-9182-29E6E2300877}" srcOrd="3" destOrd="0" presId="urn:microsoft.com/office/officeart/2005/8/layout/cycle2"/>
    <dgm:cxn modelId="{E5D29F02-9738-E041-B49C-078A5D3E9001}" type="presParOf" srcId="{B654B5B2-DD3E-7C48-9182-29E6E2300877}" destId="{BB673C0F-EA84-E24E-BEF5-516D4C5151B9}" srcOrd="0" destOrd="0" presId="urn:microsoft.com/office/officeart/2005/8/layout/cycle2"/>
    <dgm:cxn modelId="{3E657AC9-F4E0-0742-B7C7-8FA4A43BF1C9}" type="presParOf" srcId="{0CEB7301-4C3C-FD4C-9A3B-FFD7AE143A58}" destId="{92C49F78-7DC9-CE4A-9A13-58E766DF15F0}" srcOrd="4" destOrd="0" presId="urn:microsoft.com/office/officeart/2005/8/layout/cycle2"/>
    <dgm:cxn modelId="{40741186-FBF9-1F45-BE23-6996015FD88C}" type="presParOf" srcId="{0CEB7301-4C3C-FD4C-9A3B-FFD7AE143A58}" destId="{BEFC0263-090D-A74A-94E4-F936BB904187}" srcOrd="5" destOrd="0" presId="urn:microsoft.com/office/officeart/2005/8/layout/cycle2"/>
    <dgm:cxn modelId="{DB0544B0-6FAC-454D-9428-49161628AA72}" type="presParOf" srcId="{BEFC0263-090D-A74A-94E4-F936BB904187}" destId="{865791DE-4240-094D-98A1-7002855C39B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23427-B7A6-4F93-97B5-9093EFC69319}">
      <dsp:nvSpPr>
        <dsp:cNvPr id="0" name=""/>
        <dsp:cNvSpPr/>
      </dsp:nvSpPr>
      <dsp:spPr>
        <a:xfrm>
          <a:off x="4293739" y="26613"/>
          <a:ext cx="2446495" cy="1138621"/>
        </a:xfrm>
        <a:prstGeom prst="trapezoid">
          <a:avLst>
            <a:gd name="adj" fmla="val 95367"/>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a-DK" sz="2000" b="0" kern="1200" dirty="0"/>
        </a:p>
        <a:p>
          <a:pPr marL="0" lvl="0" indent="0" algn="ctr" defTabSz="889000">
            <a:lnSpc>
              <a:spcPct val="90000"/>
            </a:lnSpc>
            <a:spcBef>
              <a:spcPct val="0"/>
            </a:spcBef>
            <a:spcAft>
              <a:spcPct val="35000"/>
            </a:spcAft>
            <a:buNone/>
          </a:pPr>
          <a:r>
            <a:rPr lang="da-DK" sz="2000" b="0" kern="1200" baseline="0" dirty="0"/>
            <a:t>STYRINGSFUNKTIONER</a:t>
          </a:r>
        </a:p>
      </dsp:txBody>
      <dsp:txXfrm>
        <a:off x="4293739" y="26613"/>
        <a:ext cx="2446495" cy="1138621"/>
      </dsp:txXfrm>
    </dsp:sp>
    <dsp:sp modelId="{A3529329-53D6-407C-B5DA-4B30257D6098}">
      <dsp:nvSpPr>
        <dsp:cNvPr id="0" name=""/>
        <dsp:cNvSpPr/>
      </dsp:nvSpPr>
      <dsp:spPr>
        <a:xfrm>
          <a:off x="3313390" y="1138621"/>
          <a:ext cx="4380655" cy="1158123"/>
        </a:xfrm>
        <a:prstGeom prst="trapezoid">
          <a:avLst>
            <a:gd name="adj" fmla="val 95367"/>
          </a:avLst>
        </a:prstGeom>
        <a:solidFill>
          <a:schemeClr val="accent1">
            <a:lumMod val="40000"/>
            <a:lumOff val="6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b="0" kern="1200" dirty="0"/>
            <a:t>INDLÆRING OG </a:t>
          </a:r>
          <a:r>
            <a:rPr lang="da-DK" sz="2000" b="0" kern="1200" baseline="0" dirty="0"/>
            <a:t>HUKOMMELSE</a:t>
          </a:r>
        </a:p>
      </dsp:txBody>
      <dsp:txXfrm>
        <a:off x="4080004" y="1138621"/>
        <a:ext cx="2847426" cy="1158123"/>
      </dsp:txXfrm>
    </dsp:sp>
    <dsp:sp modelId="{F57B116B-F30D-4768-ADCF-A3E96E8E4673}">
      <dsp:nvSpPr>
        <dsp:cNvPr id="0" name=""/>
        <dsp:cNvSpPr/>
      </dsp:nvSpPr>
      <dsp:spPr>
        <a:xfrm>
          <a:off x="2208926" y="2296745"/>
          <a:ext cx="6589582" cy="1158123"/>
        </a:xfrm>
        <a:prstGeom prst="trapezoid">
          <a:avLst>
            <a:gd name="adj" fmla="val 95367"/>
          </a:avLst>
        </a:prstGeom>
        <a:solidFill>
          <a:srgbClr val="8ED65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b="0" kern="1200" baseline="0" dirty="0"/>
            <a:t>OPMÆRKSOMHED</a:t>
          </a:r>
        </a:p>
      </dsp:txBody>
      <dsp:txXfrm>
        <a:off x="3362103" y="2296745"/>
        <a:ext cx="4283228" cy="1158123"/>
      </dsp:txXfrm>
    </dsp:sp>
    <dsp:sp modelId="{A31070B8-F920-4C71-95B2-2C920794C01B}">
      <dsp:nvSpPr>
        <dsp:cNvPr id="0" name=""/>
        <dsp:cNvSpPr/>
      </dsp:nvSpPr>
      <dsp:spPr>
        <a:xfrm>
          <a:off x="1104463" y="3454869"/>
          <a:ext cx="8798509" cy="1158123"/>
        </a:xfrm>
        <a:prstGeom prst="trapezoid">
          <a:avLst>
            <a:gd name="adj" fmla="val 95367"/>
          </a:avLst>
        </a:prstGeom>
        <a:solidFill>
          <a:srgbClr val="5A9C2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b="0" kern="1200" dirty="0"/>
            <a:t>SANSNING</a:t>
          </a:r>
          <a:r>
            <a:rPr lang="da-DK" sz="2000" b="0" kern="1200" baseline="0" dirty="0"/>
            <a:t> OG PERCEPTION</a:t>
          </a:r>
          <a:endParaRPr lang="da-DK" sz="2000" b="0" kern="1200" dirty="0"/>
        </a:p>
      </dsp:txBody>
      <dsp:txXfrm>
        <a:off x="2644202" y="3454869"/>
        <a:ext cx="5719030" cy="1158123"/>
      </dsp:txXfrm>
    </dsp:sp>
    <dsp:sp modelId="{F864A36F-F93D-418D-BCBB-54F17E210D0E}">
      <dsp:nvSpPr>
        <dsp:cNvPr id="0" name=""/>
        <dsp:cNvSpPr/>
      </dsp:nvSpPr>
      <dsp:spPr>
        <a:xfrm>
          <a:off x="0" y="4612993"/>
          <a:ext cx="11007436" cy="1158123"/>
        </a:xfrm>
        <a:prstGeom prst="trapezoid">
          <a:avLst>
            <a:gd name="adj" fmla="val 95367"/>
          </a:avLst>
        </a:prstGeom>
        <a:solidFill>
          <a:srgbClr val="3D6919">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b="0" kern="1200" baseline="0" dirty="0"/>
            <a:t>MOTIVATION OG VÅGENHED</a:t>
          </a:r>
        </a:p>
      </dsp:txBody>
      <dsp:txXfrm>
        <a:off x="1926301" y="4612993"/>
        <a:ext cx="7154833" cy="1158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463C1-910D-0A43-9C5F-5A0E08F50609}">
      <dsp:nvSpPr>
        <dsp:cNvPr id="0" name=""/>
        <dsp:cNvSpPr/>
      </dsp:nvSpPr>
      <dsp:spPr>
        <a:xfrm>
          <a:off x="4800080" y="-83582"/>
          <a:ext cx="2699993" cy="2339995"/>
        </a:xfrm>
        <a:prstGeom prst="ellipse">
          <a:avLst/>
        </a:prstGeom>
        <a:solidFill>
          <a:schemeClr val="accent6">
            <a:lumMod val="60000"/>
            <a:lumOff val="40000"/>
          </a:schemeClr>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a-DK" sz="2200" kern="1200" dirty="0">
              <a:solidFill>
                <a:sysClr val="windowText" lastClr="000000"/>
              </a:solidFill>
            </a:rPr>
            <a:t>Kognitive udfordringer</a:t>
          </a:r>
        </a:p>
      </dsp:txBody>
      <dsp:txXfrm>
        <a:off x="5195485" y="259102"/>
        <a:ext cx="1909183" cy="1654627"/>
      </dsp:txXfrm>
    </dsp:sp>
    <dsp:sp modelId="{A05C81AC-AC56-2E46-A9F0-E2BEDCDB62B8}">
      <dsp:nvSpPr>
        <dsp:cNvPr id="0" name=""/>
        <dsp:cNvSpPr/>
      </dsp:nvSpPr>
      <dsp:spPr>
        <a:xfrm rot="3235268">
          <a:off x="6892537" y="2120745"/>
          <a:ext cx="556329" cy="73276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da-DK" sz="3100" kern="1200"/>
        </a:p>
      </dsp:txBody>
      <dsp:txXfrm>
        <a:off x="6926843" y="2199853"/>
        <a:ext cx="389430" cy="439657"/>
      </dsp:txXfrm>
    </dsp:sp>
    <dsp:sp modelId="{11FB30C7-BEF3-0B45-A906-B49594DAF8F2}">
      <dsp:nvSpPr>
        <dsp:cNvPr id="0" name=""/>
        <dsp:cNvSpPr/>
      </dsp:nvSpPr>
      <dsp:spPr>
        <a:xfrm>
          <a:off x="6859875" y="2743289"/>
          <a:ext cx="2699993" cy="2339995"/>
        </a:xfrm>
        <a:prstGeom prst="ellipse">
          <a:avLst/>
        </a:prstGeom>
        <a:solidFill>
          <a:schemeClr val="accent6">
            <a:lumMod val="60000"/>
            <a:lumOff val="40000"/>
          </a:schemeClr>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a-DK" sz="2200" kern="1200" dirty="0">
              <a:solidFill>
                <a:sysClr val="windowText" lastClr="000000"/>
              </a:solidFill>
            </a:rPr>
            <a:t>Svækket evne til hæmme rumination , bekymring og selvkritik</a:t>
          </a:r>
        </a:p>
      </dsp:txBody>
      <dsp:txXfrm>
        <a:off x="7255280" y="3085973"/>
        <a:ext cx="1909183" cy="1654627"/>
      </dsp:txXfrm>
    </dsp:sp>
    <dsp:sp modelId="{B654B5B2-DD3E-7C48-9182-29E6E2300877}">
      <dsp:nvSpPr>
        <dsp:cNvPr id="0" name=""/>
        <dsp:cNvSpPr/>
      </dsp:nvSpPr>
      <dsp:spPr>
        <a:xfrm rot="10812052">
          <a:off x="5728800" y="3539609"/>
          <a:ext cx="799303" cy="73276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da-DK" sz="3100" kern="1200"/>
        </a:p>
      </dsp:txBody>
      <dsp:txXfrm rot="10800000">
        <a:off x="5948627" y="3686546"/>
        <a:ext cx="579475" cy="439657"/>
      </dsp:txXfrm>
    </dsp:sp>
    <dsp:sp modelId="{92C49F78-7DC9-CE4A-9A13-58E766DF15F0}">
      <dsp:nvSpPr>
        <dsp:cNvPr id="0" name=""/>
        <dsp:cNvSpPr/>
      </dsp:nvSpPr>
      <dsp:spPr>
        <a:xfrm>
          <a:off x="2651793" y="2728536"/>
          <a:ext cx="2699993" cy="2339995"/>
        </a:xfrm>
        <a:prstGeom prst="ellipse">
          <a:avLst/>
        </a:prstGeom>
        <a:solidFill>
          <a:schemeClr val="accent6">
            <a:lumMod val="60000"/>
            <a:lumOff val="40000"/>
          </a:schemeClr>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a-DK" sz="2200" kern="1200" dirty="0">
              <a:solidFill>
                <a:sysClr val="windowText" lastClr="000000"/>
              </a:solidFill>
            </a:rPr>
            <a:t>Depression</a:t>
          </a:r>
        </a:p>
      </dsp:txBody>
      <dsp:txXfrm>
        <a:off x="3047198" y="3071220"/>
        <a:ext cx="1909183" cy="1654627"/>
      </dsp:txXfrm>
    </dsp:sp>
    <dsp:sp modelId="{BEFC0263-090D-A74A-94E4-F936BB904187}">
      <dsp:nvSpPr>
        <dsp:cNvPr id="0" name=""/>
        <dsp:cNvSpPr/>
      </dsp:nvSpPr>
      <dsp:spPr>
        <a:xfrm rot="18442657">
          <a:off x="4778939" y="2139009"/>
          <a:ext cx="574255" cy="73276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da-DK" sz="3100" kern="1200"/>
        </a:p>
      </dsp:txBody>
      <dsp:txXfrm>
        <a:off x="4812786" y="2354011"/>
        <a:ext cx="401979" cy="43965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20-11-2025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a:t>
            </a:fld>
            <a:endParaRPr lang="da-DK"/>
          </a:p>
        </p:txBody>
      </p:sp>
    </p:spTree>
    <p:extLst>
      <p:ext uri="{BB962C8B-B14F-4D97-AF65-F5344CB8AC3E}">
        <p14:creationId xmlns:p14="http://schemas.microsoft.com/office/powerpoint/2010/main" val="3799504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41A7869-108D-408C-94CC-6AF2DC16C9CC}" type="slidenum">
              <a:rPr lang="da-DK" smtClean="0">
                <a:solidFill>
                  <a:prstClr val="black"/>
                </a:solidFill>
              </a:rPr>
              <a:pPr/>
              <a:t>21</a:t>
            </a:fld>
            <a:endParaRPr lang="da-DK">
              <a:solidFill>
                <a:prstClr val="black"/>
              </a:solidFill>
            </a:endParaRPr>
          </a:p>
        </p:txBody>
      </p:sp>
    </p:spTree>
    <p:extLst>
      <p:ext uri="{BB962C8B-B14F-4D97-AF65-F5344CB8AC3E}">
        <p14:creationId xmlns:p14="http://schemas.microsoft.com/office/powerpoint/2010/main" val="255460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6CF34-0068-E82C-D0C1-19DDF36E483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95716A1-E8E2-2573-1404-1AAC61DEBE1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8A030AD-BB82-ED03-190A-6F216AA2F151}"/>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F2DF2A98-817F-231F-D1BA-5BF7EAB05319}"/>
              </a:ext>
            </a:extLst>
          </p:cNvPr>
          <p:cNvSpPr>
            <a:spLocks noGrp="1"/>
          </p:cNvSpPr>
          <p:nvPr>
            <p:ph type="sldNum" sz="quarter" idx="5"/>
          </p:nvPr>
        </p:nvSpPr>
        <p:spPr/>
        <p:txBody>
          <a:bodyPr/>
          <a:lstStyle/>
          <a:p>
            <a:fld id="{82C58B56-B695-4381-BDD7-C7DFF851DD59}" type="slidenum">
              <a:rPr lang="da-DK" smtClean="0"/>
              <a:t>22</a:t>
            </a:fld>
            <a:endParaRPr lang="da-DK"/>
          </a:p>
        </p:txBody>
      </p:sp>
    </p:spTree>
    <p:extLst>
      <p:ext uri="{BB962C8B-B14F-4D97-AF65-F5344CB8AC3E}">
        <p14:creationId xmlns:p14="http://schemas.microsoft.com/office/powerpoint/2010/main" val="565195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Findes også i arbejdshæftet.</a:t>
            </a:r>
          </a:p>
          <a:p>
            <a:r>
              <a:rPr lang="da-DK" dirty="0"/>
              <a:t>Ideer</a:t>
            </a:r>
            <a:r>
              <a:rPr lang="da-DK" baseline="0" dirty="0"/>
              <a:t> til at afhjælpe forskellige kognitive vanskeligheder. Du må prøve dig frem for at finde ud af hvad der fungerer for dig. </a:t>
            </a:r>
          </a:p>
          <a:p>
            <a:r>
              <a:rPr lang="da-DK" baseline="0" dirty="0"/>
              <a:t>Vigtig samtale: bedst at det foregår i rolige omgivelser uden støj fra radio, tv eller gaden. </a:t>
            </a:r>
          </a:p>
          <a:p>
            <a:r>
              <a:rPr lang="da-DK" baseline="0" dirty="0"/>
              <a:t>Bebrejd ikke dig selv hvis du ikke kan følge rådene. </a:t>
            </a:r>
          </a:p>
          <a:p>
            <a:endParaRPr lang="da-DK" baseline="0" dirty="0"/>
          </a:p>
          <a:p>
            <a:endParaRPr lang="da-DK" baseline="0" dirty="0"/>
          </a:p>
          <a:p>
            <a:endParaRPr lang="da-DK" baseline="0" dirty="0"/>
          </a:p>
        </p:txBody>
      </p:sp>
      <p:sp>
        <p:nvSpPr>
          <p:cNvPr id="4" name="Pladsholder til slidenummer 3"/>
          <p:cNvSpPr>
            <a:spLocks noGrp="1"/>
          </p:cNvSpPr>
          <p:nvPr>
            <p:ph type="sldNum" sz="quarter" idx="10"/>
          </p:nvPr>
        </p:nvSpPr>
        <p:spPr/>
        <p:txBody>
          <a:bodyPr/>
          <a:lstStyle/>
          <a:p>
            <a:fld id="{2A8C0889-87CC-4EF8-BE1A-566D38139166}" type="slidenum">
              <a:rPr lang="da-DK" smtClean="0">
                <a:solidFill>
                  <a:prstClr val="black"/>
                </a:solidFill>
              </a:rPr>
              <a:pPr/>
              <a:t>25</a:t>
            </a:fld>
            <a:endParaRPr lang="da-DK">
              <a:solidFill>
                <a:prstClr val="black"/>
              </a:solidFill>
            </a:endParaRPr>
          </a:p>
        </p:txBody>
      </p:sp>
    </p:spTree>
    <p:extLst>
      <p:ext uri="{BB962C8B-B14F-4D97-AF65-F5344CB8AC3E}">
        <p14:creationId xmlns:p14="http://schemas.microsoft.com/office/powerpoint/2010/main" val="3808276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A8C0889-87CC-4EF8-BE1A-566D38139166}" type="slidenum">
              <a:rPr lang="da-DK" smtClean="0">
                <a:solidFill>
                  <a:prstClr val="black"/>
                </a:solidFill>
              </a:rPr>
              <a:pPr/>
              <a:t>26</a:t>
            </a:fld>
            <a:endParaRPr lang="da-DK">
              <a:solidFill>
                <a:prstClr val="black"/>
              </a:solidFill>
            </a:endParaRPr>
          </a:p>
        </p:txBody>
      </p:sp>
    </p:spTree>
    <p:extLst>
      <p:ext uri="{BB962C8B-B14F-4D97-AF65-F5344CB8AC3E}">
        <p14:creationId xmlns:p14="http://schemas.microsoft.com/office/powerpoint/2010/main" val="959184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09B29-3DA8-2114-4F28-BADF58D353E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C36C67E-4F56-EE70-6D06-CB7B938CB7F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1D000F4-179C-732A-BDB6-98386E63A325}"/>
              </a:ext>
            </a:extLst>
          </p:cNvPr>
          <p:cNvSpPr>
            <a:spLocks noGrp="1"/>
          </p:cNvSpPr>
          <p:nvPr>
            <p:ph type="body" idx="1"/>
          </p:nvPr>
        </p:nvSpPr>
        <p:spPr/>
        <p:txBody>
          <a:bodyPr/>
          <a:lstStyle/>
          <a:p>
            <a:r>
              <a:rPr lang="da-DK" dirty="0"/>
              <a:t>Ideer</a:t>
            </a:r>
            <a:r>
              <a:rPr lang="da-DK" baseline="0" dirty="0"/>
              <a:t> til at afhjælpe forskellige kognitive vanskeligheder. Du må prøve dig frem for at finde ud af hvad der fungerer for dig. </a:t>
            </a:r>
          </a:p>
          <a:p>
            <a:r>
              <a:rPr lang="da-DK" baseline="0" dirty="0"/>
              <a:t>Vigtig samtale: bedst at det foregår i rolige omgivelser uden støj fra radio, tv eller gaden. </a:t>
            </a:r>
          </a:p>
          <a:p>
            <a:r>
              <a:rPr lang="da-DK" baseline="0" dirty="0"/>
              <a:t>Bebrejd ikke dig selv hvis du ikke kan følge rådene. </a:t>
            </a:r>
          </a:p>
          <a:p>
            <a:endParaRPr lang="da-DK" baseline="0" dirty="0"/>
          </a:p>
        </p:txBody>
      </p:sp>
      <p:sp>
        <p:nvSpPr>
          <p:cNvPr id="4" name="Pladsholder til slidenummer 3">
            <a:extLst>
              <a:ext uri="{FF2B5EF4-FFF2-40B4-BE49-F238E27FC236}">
                <a16:creationId xmlns:a16="http://schemas.microsoft.com/office/drawing/2014/main" id="{0D387145-1C8C-2998-42B8-7809121C29C3}"/>
              </a:ext>
            </a:extLst>
          </p:cNvPr>
          <p:cNvSpPr>
            <a:spLocks noGrp="1"/>
          </p:cNvSpPr>
          <p:nvPr>
            <p:ph type="sldNum" sz="quarter" idx="10"/>
          </p:nvPr>
        </p:nvSpPr>
        <p:spPr/>
        <p:txBody>
          <a:bodyPr/>
          <a:lstStyle/>
          <a:p>
            <a:fld id="{2A8C0889-87CC-4EF8-BE1A-566D38139166}" type="slidenum">
              <a:rPr lang="da-DK" smtClean="0">
                <a:solidFill>
                  <a:prstClr val="black"/>
                </a:solidFill>
              </a:rPr>
              <a:pPr/>
              <a:t>27</a:t>
            </a:fld>
            <a:endParaRPr lang="da-DK">
              <a:solidFill>
                <a:prstClr val="black"/>
              </a:solidFill>
            </a:endParaRPr>
          </a:p>
        </p:txBody>
      </p:sp>
    </p:spTree>
    <p:extLst>
      <p:ext uri="{BB962C8B-B14F-4D97-AF65-F5344CB8AC3E}">
        <p14:creationId xmlns:p14="http://schemas.microsoft.com/office/powerpoint/2010/main" val="3423568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Kalender: Nemmere at se hvad det er realistisk at nå på en dag. Huske pauser. </a:t>
            </a:r>
          </a:p>
          <a:p>
            <a:r>
              <a:rPr lang="da-DK" dirty="0"/>
              <a:t>Depression: Lav et dagligt aktivitetsprogram.</a:t>
            </a:r>
            <a:r>
              <a:rPr lang="da-DK" baseline="0" dirty="0"/>
              <a:t> Planlæg aktiviteter der e roverkommelige og bedrer humør og </a:t>
            </a:r>
            <a:r>
              <a:rPr lang="da-DK" baseline="0" dirty="0" err="1"/>
              <a:t>tænikning</a:t>
            </a:r>
            <a:r>
              <a:rPr lang="da-DK" baseline="0" dirty="0"/>
              <a:t>. Andre kan støtte dig i at lave det. </a:t>
            </a:r>
          </a:p>
          <a:p>
            <a:r>
              <a:rPr lang="da-DK" baseline="0" dirty="0"/>
              <a:t>Støtte kan være nødvendig hvis du er en i sygdomsperiode. </a:t>
            </a:r>
            <a:endParaRPr lang="da-DK" dirty="0"/>
          </a:p>
        </p:txBody>
      </p:sp>
      <p:sp>
        <p:nvSpPr>
          <p:cNvPr id="4" name="Pladsholder til slidenummer 3"/>
          <p:cNvSpPr>
            <a:spLocks noGrp="1"/>
          </p:cNvSpPr>
          <p:nvPr>
            <p:ph type="sldNum" sz="quarter" idx="10"/>
          </p:nvPr>
        </p:nvSpPr>
        <p:spPr/>
        <p:txBody>
          <a:bodyPr/>
          <a:lstStyle/>
          <a:p>
            <a:fld id="{2A8C0889-87CC-4EF8-BE1A-566D38139166}" type="slidenum">
              <a:rPr lang="da-DK" smtClean="0">
                <a:solidFill>
                  <a:prstClr val="black"/>
                </a:solidFill>
              </a:rPr>
              <a:pPr/>
              <a:t>28</a:t>
            </a:fld>
            <a:endParaRPr lang="da-DK">
              <a:solidFill>
                <a:prstClr val="black"/>
              </a:solidFill>
            </a:endParaRPr>
          </a:p>
        </p:txBody>
      </p:sp>
    </p:spTree>
    <p:extLst>
      <p:ext uri="{BB962C8B-B14F-4D97-AF65-F5344CB8AC3E}">
        <p14:creationId xmlns:p14="http://schemas.microsoft.com/office/powerpoint/2010/main" val="835452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individuelt hvornår man er frisk og</a:t>
            </a:r>
            <a:r>
              <a:rPr lang="da-DK" baseline="0" dirty="0"/>
              <a:t> udhvilet, nogle aften, nogle morgen. </a:t>
            </a:r>
            <a:endParaRPr lang="da-DK" dirty="0"/>
          </a:p>
        </p:txBody>
      </p:sp>
      <p:sp>
        <p:nvSpPr>
          <p:cNvPr id="4" name="Pladsholder til slidenummer 3"/>
          <p:cNvSpPr>
            <a:spLocks noGrp="1"/>
          </p:cNvSpPr>
          <p:nvPr>
            <p:ph type="sldNum" sz="quarter" idx="10"/>
          </p:nvPr>
        </p:nvSpPr>
        <p:spPr/>
        <p:txBody>
          <a:bodyPr/>
          <a:lstStyle/>
          <a:p>
            <a:fld id="{2A8C0889-87CC-4EF8-BE1A-566D38139166}" type="slidenum">
              <a:rPr lang="da-DK" smtClean="0">
                <a:solidFill>
                  <a:prstClr val="black"/>
                </a:solidFill>
              </a:rPr>
              <a:pPr/>
              <a:t>29</a:t>
            </a:fld>
            <a:endParaRPr lang="da-DK">
              <a:solidFill>
                <a:prstClr val="black"/>
              </a:solidFill>
            </a:endParaRPr>
          </a:p>
        </p:txBody>
      </p:sp>
    </p:spTree>
    <p:extLst>
      <p:ext uri="{BB962C8B-B14F-4D97-AF65-F5344CB8AC3E}">
        <p14:creationId xmlns:p14="http://schemas.microsoft.com/office/powerpoint/2010/main" val="397338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2</a:t>
            </a:fld>
            <a:endParaRPr lang="da-DK"/>
          </a:p>
        </p:txBody>
      </p:sp>
    </p:spTree>
    <p:extLst>
      <p:ext uri="{BB962C8B-B14F-4D97-AF65-F5344CB8AC3E}">
        <p14:creationId xmlns:p14="http://schemas.microsoft.com/office/powerpoint/2010/main" val="514040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 kognitive pyramide. </a:t>
            </a:r>
            <a:r>
              <a:rPr lang="da-DK" sz="1200" kern="1200" dirty="0">
                <a:solidFill>
                  <a:schemeClr val="tx1"/>
                </a:solidFill>
                <a:effectLst/>
                <a:latin typeface="+mn-lt"/>
                <a:ea typeface="+mn-ea"/>
                <a:cs typeface="+mn-cs"/>
              </a:rPr>
              <a:t>For at lette forståelsen af de kognitive funktioner eller tænkningens funktioner kan man tale om en inddeling af tænkningen i flere lag. Lagene billedliggøres i </a:t>
            </a:r>
            <a:r>
              <a:rPr lang="da-DK" sz="1200" i="1" kern="1200" dirty="0">
                <a:solidFill>
                  <a:schemeClr val="tx1"/>
                </a:solidFill>
                <a:effectLst/>
                <a:latin typeface="+mn-lt"/>
                <a:ea typeface="+mn-ea"/>
                <a:cs typeface="+mn-cs"/>
              </a:rPr>
              <a:t>den kognitive pyramide.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Lagene er indbyrdes forbundne og afhængige af hinanden, og de nederste lag udgør en grundlæggende forudsætning for de øvre. I bunden finder vi den grundlæggende </a:t>
            </a:r>
            <a:r>
              <a:rPr lang="da-DK" sz="1200" u="sng" kern="1200" dirty="0">
                <a:solidFill>
                  <a:schemeClr val="tx1"/>
                </a:solidFill>
                <a:effectLst/>
                <a:latin typeface="+mn-lt"/>
                <a:ea typeface="+mn-ea"/>
                <a:cs typeface="+mn-cs"/>
              </a:rPr>
              <a:t>vågenhed eller </a:t>
            </a:r>
            <a:r>
              <a:rPr lang="da-DK" sz="1200" u="sng" kern="1200" dirty="0" err="1">
                <a:solidFill>
                  <a:schemeClr val="tx1"/>
                </a:solidFill>
                <a:effectLst/>
                <a:latin typeface="+mn-lt"/>
                <a:ea typeface="+mn-ea"/>
                <a:cs typeface="+mn-cs"/>
              </a:rPr>
              <a:t>vakthed</a:t>
            </a:r>
            <a:r>
              <a:rPr lang="da-DK" sz="1200" kern="1200" dirty="0">
                <a:solidFill>
                  <a:schemeClr val="tx1"/>
                </a:solidFill>
                <a:effectLst/>
                <a:latin typeface="+mn-lt"/>
                <a:ea typeface="+mn-ea"/>
                <a:cs typeface="+mn-cs"/>
              </a:rPr>
              <a:t>, som er en nødvendig forudsætning for, at vi mentalt er til stede.  Det mentale  batteri. Vågenhed handler ikke kun om ikke at sove, men om mental aktivering. Der kan selvfølgelig være forskel på den grad af energi og </a:t>
            </a:r>
            <a:r>
              <a:rPr lang="da-DK" sz="1200" kern="1200" dirty="0" err="1">
                <a:solidFill>
                  <a:schemeClr val="tx1"/>
                </a:solidFill>
                <a:effectLst/>
                <a:latin typeface="+mn-lt"/>
                <a:ea typeface="+mn-ea"/>
                <a:cs typeface="+mn-cs"/>
              </a:rPr>
              <a:t>arousal</a:t>
            </a:r>
            <a:r>
              <a:rPr lang="da-DK" sz="1200" kern="1200" dirty="0">
                <a:solidFill>
                  <a:schemeClr val="tx1"/>
                </a:solidFill>
                <a:effectLst/>
                <a:latin typeface="+mn-lt"/>
                <a:ea typeface="+mn-ea"/>
                <a:cs typeface="+mn-cs"/>
              </a:rPr>
              <a:t>, vi på et givet tidspunkt lægger for dagen. Men når vi bare er vågne og nogenlunde vakte, vil vi opsamle og bearbejde </a:t>
            </a:r>
            <a:r>
              <a:rPr lang="da-DK" sz="1200" u="sng" kern="1200" dirty="0">
                <a:solidFill>
                  <a:schemeClr val="tx1"/>
                </a:solidFill>
                <a:effectLst/>
                <a:latin typeface="+mn-lt"/>
                <a:ea typeface="+mn-ea"/>
                <a:cs typeface="+mn-cs"/>
              </a:rPr>
              <a:t>sanseindtryk</a:t>
            </a:r>
            <a:r>
              <a:rPr lang="da-DK" sz="1200" kern="1200" dirty="0">
                <a:solidFill>
                  <a:schemeClr val="tx1"/>
                </a:solidFill>
                <a:effectLst/>
                <a:latin typeface="+mn-lt"/>
                <a:ea typeface="+mn-ea"/>
                <a:cs typeface="+mn-cs"/>
              </a:rPr>
              <a:t> fra både ydre og indre stimuli. Vi kan bruge vores </a:t>
            </a:r>
            <a:r>
              <a:rPr lang="da-DK" sz="1200" u="sng" kern="1200" dirty="0">
                <a:solidFill>
                  <a:schemeClr val="tx1"/>
                </a:solidFill>
                <a:effectLst/>
                <a:latin typeface="+mn-lt"/>
                <a:ea typeface="+mn-ea"/>
                <a:cs typeface="+mn-cs"/>
              </a:rPr>
              <a:t>opmærksomhed</a:t>
            </a:r>
            <a:r>
              <a:rPr lang="da-DK" sz="1200" kern="1200" dirty="0">
                <a:solidFill>
                  <a:schemeClr val="tx1"/>
                </a:solidFill>
                <a:effectLst/>
                <a:latin typeface="+mn-lt"/>
                <a:ea typeface="+mn-ea"/>
                <a:cs typeface="+mn-cs"/>
              </a:rPr>
              <a:t> til at sortere i og filtrere indtryk, fx vælge nogle lyde fra som støj og fokusere på andre. Ligeledes kan vi bruge vores opmærksomhedsfunktion til at fastholde fokus og rette koncentrationen imod noget igennem længere tid. Vi kan også dele opmærksomheden eller skifte fokus fra én ting til en anden.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sng" kern="1200" dirty="0">
                <a:solidFill>
                  <a:schemeClr val="tx1"/>
                </a:solidFill>
                <a:effectLst/>
                <a:latin typeface="+mn-lt"/>
                <a:ea typeface="+mn-ea"/>
                <a:cs typeface="+mn-cs"/>
              </a:rPr>
              <a:t>Indlæring og hukommelse</a:t>
            </a:r>
            <a:r>
              <a:rPr lang="da-DK" sz="1200" kern="1200" dirty="0">
                <a:solidFill>
                  <a:schemeClr val="tx1"/>
                </a:solidFill>
                <a:effectLst/>
                <a:latin typeface="+mn-lt"/>
                <a:ea typeface="+mn-ea"/>
                <a:cs typeface="+mn-cs"/>
              </a:rPr>
              <a:t> er en overbygning på opmærksomhedsfunktionen, idet en forudsætning for disse funktioner er, at man fastholder opmærksomheden på det, man oplever. Et stimuli skal med andre ord passere opmærksomheden, før den kan indlæres og lægges på hukommelseslageret. Hukommelsen er vores indre </a:t>
            </a:r>
            <a:r>
              <a:rPr lang="da-DK" sz="1200" kern="1200" dirty="0" err="1">
                <a:solidFill>
                  <a:schemeClr val="tx1"/>
                </a:solidFill>
                <a:effectLst/>
                <a:latin typeface="+mn-lt"/>
                <a:ea typeface="+mn-ea"/>
                <a:cs typeface="+mn-cs"/>
              </a:rPr>
              <a:t>videnslager</a:t>
            </a:r>
            <a:r>
              <a:rPr lang="da-DK" sz="1200" kern="1200" dirty="0">
                <a:solidFill>
                  <a:schemeClr val="tx1"/>
                </a:solidFill>
                <a:effectLst/>
                <a:latin typeface="+mn-lt"/>
                <a:ea typeface="+mn-ea"/>
                <a:cs typeface="+mn-cs"/>
              </a:rPr>
              <a:t>. Vi bruger hukommelsen, når vi skal genkalde eller genkende noget, eller bruge vores viden til at løse problemer mm.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Det øverste lag i pyramiden udgøres af tænkningens </a:t>
            </a:r>
            <a:r>
              <a:rPr lang="da-DK" sz="1200" u="sng" kern="1200" dirty="0">
                <a:solidFill>
                  <a:schemeClr val="tx1"/>
                </a:solidFill>
                <a:effectLst/>
                <a:latin typeface="+mn-lt"/>
                <a:ea typeface="+mn-ea"/>
                <a:cs typeface="+mn-cs"/>
              </a:rPr>
              <a:t>styringsfunktioner</a:t>
            </a:r>
            <a:r>
              <a:rPr lang="da-DK" sz="1200" kern="1200" dirty="0">
                <a:solidFill>
                  <a:schemeClr val="tx1"/>
                </a:solidFill>
                <a:effectLst/>
                <a:latin typeface="+mn-lt"/>
                <a:ea typeface="+mn-ea"/>
                <a:cs typeface="+mn-cs"/>
              </a:rPr>
              <a:t>. Det er tænkningens mest komplekse funktioner. Styringsfunktionerne gør os i stand til problemløsning; at strukturere og planlægge sammensatte opgaver, at tilpasse os og skifte perspektiv på ting; at sætte i gang (initiering) - også når vi har lyst til noget andet. En del af styringen er således impulshæmning og regulering af vores følelser og adfærd, så de tilpasses den konkrete situation, sociale normer mv. Vi gør løbende brug af styringsfunktionerne i dagliglivets opgaver, også uden at tænke over det. </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5</a:t>
            </a:fld>
            <a:endParaRPr lang="da-DK"/>
          </a:p>
        </p:txBody>
      </p:sp>
    </p:spTree>
    <p:extLst>
      <p:ext uri="{BB962C8B-B14F-4D97-AF65-F5344CB8AC3E}">
        <p14:creationId xmlns:p14="http://schemas.microsoft.com/office/powerpoint/2010/main" val="282173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p>
          <a:p>
            <a:r>
              <a:rPr lang="da-DK" dirty="0"/>
              <a:t>Vigtig at betone at vi  alle kognitive styrker og udfordringer</a:t>
            </a:r>
          </a:p>
          <a:p>
            <a:endParaRPr lang="da-DK" dirty="0"/>
          </a:p>
          <a:p>
            <a:r>
              <a:rPr lang="da-DK" dirty="0"/>
              <a:t>Kognitive udfordringer kan være  forbundet med en oplevelse af ikke at kunne leve op til egne og andres forventninger i forskellige sammenhænge fx skole, arbejde eller i hjemmet</a:t>
            </a:r>
          </a:p>
          <a:p>
            <a:r>
              <a:rPr lang="da-DK" dirty="0"/>
              <a:t>Beton igen at kognitive vanskeligheder er forskellig fra intelligens –</a:t>
            </a:r>
          </a:p>
          <a:p>
            <a:r>
              <a:rPr lang="da-DK" dirty="0"/>
              <a:t>Men at udfordringer kan gøre det sværere at  bruge begavelsen på samme måde som man </a:t>
            </a:r>
            <a:r>
              <a:rPr lang="da-DK" dirty="0" err="1"/>
              <a:t>evt</a:t>
            </a:r>
            <a:r>
              <a:rPr lang="da-DK" dirty="0"/>
              <a:t> tidligere har været i stand til </a:t>
            </a:r>
          </a:p>
        </p:txBody>
      </p:sp>
      <p:sp>
        <p:nvSpPr>
          <p:cNvPr id="4" name="Pladsholder til slidenummer 3"/>
          <p:cNvSpPr>
            <a:spLocks noGrp="1"/>
          </p:cNvSpPr>
          <p:nvPr>
            <p:ph type="sldNum" sz="quarter" idx="5"/>
          </p:nvPr>
        </p:nvSpPr>
        <p:spPr/>
        <p:txBody>
          <a:bodyPr/>
          <a:lstStyle/>
          <a:p>
            <a:fld id="{82C58B56-B695-4381-BDD7-C7DFF851DD59}" type="slidenum">
              <a:rPr lang="da-DK" smtClean="0"/>
              <a:t>6</a:t>
            </a:fld>
            <a:endParaRPr lang="da-DK"/>
          </a:p>
        </p:txBody>
      </p:sp>
    </p:spTree>
    <p:extLst>
      <p:ext uri="{BB962C8B-B14F-4D97-AF65-F5344CB8AC3E}">
        <p14:creationId xmlns:p14="http://schemas.microsoft.com/office/powerpoint/2010/main" val="365397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7</a:t>
            </a:fld>
            <a:endParaRPr lang="da-DK"/>
          </a:p>
        </p:txBody>
      </p:sp>
    </p:spTree>
    <p:extLst>
      <p:ext uri="{BB962C8B-B14F-4D97-AF65-F5344CB8AC3E}">
        <p14:creationId xmlns:p14="http://schemas.microsoft.com/office/powerpoint/2010/main" val="95620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9DB46-C6DA-011C-CAFF-FEE673A4C03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3F1429B-A813-CB70-73CA-9C75EB5B49E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A187CFB-75DC-9A43-885C-B9466F85311B}"/>
              </a:ext>
            </a:extLst>
          </p:cNvPr>
          <p:cNvSpPr>
            <a:spLocks noGrp="1"/>
          </p:cNvSpPr>
          <p:nvPr>
            <p:ph type="body" idx="1"/>
          </p:nvPr>
        </p:nvSpPr>
        <p:spPr/>
        <p:txBody>
          <a:bodyPr/>
          <a:lstStyle/>
          <a:p>
            <a:r>
              <a:rPr lang="da-DK" dirty="0"/>
              <a:t>Spørg  ind til gruppe deltagernes konkrete hverdagserfaringer med kognitive udfordringer</a:t>
            </a:r>
          </a:p>
          <a:p>
            <a:r>
              <a:rPr lang="da-DK" dirty="0"/>
              <a:t>og ressourcer </a:t>
            </a:r>
          </a:p>
          <a:p>
            <a:endParaRPr lang="da-DK" dirty="0"/>
          </a:p>
        </p:txBody>
      </p:sp>
      <p:sp>
        <p:nvSpPr>
          <p:cNvPr id="4" name="Pladsholder til slidenummer 3">
            <a:extLst>
              <a:ext uri="{FF2B5EF4-FFF2-40B4-BE49-F238E27FC236}">
                <a16:creationId xmlns:a16="http://schemas.microsoft.com/office/drawing/2014/main" id="{731622AA-962C-748D-7271-47336AB0930C}"/>
              </a:ext>
            </a:extLst>
          </p:cNvPr>
          <p:cNvSpPr>
            <a:spLocks noGrp="1"/>
          </p:cNvSpPr>
          <p:nvPr>
            <p:ph type="sldNum" sz="quarter" idx="5"/>
          </p:nvPr>
        </p:nvSpPr>
        <p:spPr/>
        <p:txBody>
          <a:bodyPr/>
          <a:lstStyle/>
          <a:p>
            <a:fld id="{82C58B56-B695-4381-BDD7-C7DFF851DD59}" type="slidenum">
              <a:rPr lang="da-DK" smtClean="0"/>
              <a:t>11</a:t>
            </a:fld>
            <a:endParaRPr lang="da-DK"/>
          </a:p>
        </p:txBody>
      </p:sp>
    </p:spTree>
    <p:extLst>
      <p:ext uri="{BB962C8B-B14F-4D97-AF65-F5344CB8AC3E}">
        <p14:creationId xmlns:p14="http://schemas.microsoft.com/office/powerpoint/2010/main" val="289191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5BC8D-55A4-C7CA-EEA7-AB3E72C3E0B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729DB88-92EC-BF1D-94C0-B08F1FC9CF4E}"/>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1E678D1C-C956-4653-0F71-962714F84EC9}"/>
              </a:ext>
            </a:extLst>
          </p:cNvPr>
          <p:cNvSpPr>
            <a:spLocks noGrp="1"/>
          </p:cNvSpPr>
          <p:nvPr>
            <p:ph type="body" idx="1"/>
          </p:nvPr>
        </p:nvSpPr>
        <p:spPr/>
        <p:txBody>
          <a:bodyPr/>
          <a:lstStyle/>
          <a:p>
            <a:r>
              <a:rPr lang="da-DK" dirty="0"/>
              <a:t>Vi tager opmærksomhedsfunktionen som eksempel da det er en central funktion som har stor betydning i hverdagen</a:t>
            </a:r>
          </a:p>
        </p:txBody>
      </p:sp>
      <p:sp>
        <p:nvSpPr>
          <p:cNvPr id="4" name="Pladsholder til slidenummer 3">
            <a:extLst>
              <a:ext uri="{FF2B5EF4-FFF2-40B4-BE49-F238E27FC236}">
                <a16:creationId xmlns:a16="http://schemas.microsoft.com/office/drawing/2014/main" id="{2F439229-35AD-37D8-0DD3-AA0DFF885878}"/>
              </a:ext>
            </a:extLst>
          </p:cNvPr>
          <p:cNvSpPr>
            <a:spLocks noGrp="1"/>
          </p:cNvSpPr>
          <p:nvPr>
            <p:ph type="sldNum" sz="quarter" idx="10"/>
          </p:nvPr>
        </p:nvSpPr>
        <p:spPr/>
        <p:txBody>
          <a:bodyPr/>
          <a:lstStyle/>
          <a:p>
            <a:fld id="{141A7869-108D-408C-94CC-6AF2DC16C9CC}" type="slidenum">
              <a:rPr lang="da-DK" smtClean="0"/>
              <a:t>15</a:t>
            </a:fld>
            <a:endParaRPr lang="da-DK"/>
          </a:p>
        </p:txBody>
      </p:sp>
    </p:spTree>
    <p:extLst>
      <p:ext uri="{BB962C8B-B14F-4D97-AF65-F5344CB8AC3E}">
        <p14:creationId xmlns:p14="http://schemas.microsoft.com/office/powerpoint/2010/main" val="379322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7B5C-87D6-69BA-6994-DD5B1CF4114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DEAE4E6-4722-C369-5375-914E53D4A686}"/>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DCF083F5-5573-D591-CB56-01521E9E70A8}"/>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7222996E-8E3C-7B96-D33E-A718E6E3E1CF}"/>
              </a:ext>
            </a:extLst>
          </p:cNvPr>
          <p:cNvSpPr>
            <a:spLocks noGrp="1"/>
          </p:cNvSpPr>
          <p:nvPr>
            <p:ph type="sldNum" sz="quarter" idx="10"/>
          </p:nvPr>
        </p:nvSpPr>
        <p:spPr/>
        <p:txBody>
          <a:bodyPr/>
          <a:lstStyle/>
          <a:p>
            <a:fld id="{141A7869-108D-408C-94CC-6AF2DC16C9CC}" type="slidenum">
              <a:rPr lang="da-DK" smtClean="0"/>
              <a:t>17</a:t>
            </a:fld>
            <a:endParaRPr lang="da-DK"/>
          </a:p>
        </p:txBody>
      </p:sp>
    </p:spTree>
    <p:extLst>
      <p:ext uri="{BB962C8B-B14F-4D97-AF65-F5344CB8AC3E}">
        <p14:creationId xmlns:p14="http://schemas.microsoft.com/office/powerpoint/2010/main" val="3298808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der er tid kan der anvendes ekstra slides som også er gennemgået i arbejdshæftet-</a:t>
            </a:r>
          </a:p>
        </p:txBody>
      </p:sp>
      <p:sp>
        <p:nvSpPr>
          <p:cNvPr id="4" name="Pladsholder til slidenummer 3"/>
          <p:cNvSpPr>
            <a:spLocks noGrp="1"/>
          </p:cNvSpPr>
          <p:nvPr>
            <p:ph type="sldNum" sz="quarter" idx="5"/>
          </p:nvPr>
        </p:nvSpPr>
        <p:spPr/>
        <p:txBody>
          <a:bodyPr/>
          <a:lstStyle/>
          <a:p>
            <a:fld id="{82C58B56-B695-4381-BDD7-C7DFF851DD59}" type="slidenum">
              <a:rPr lang="da-DK" smtClean="0"/>
              <a:t>19</a:t>
            </a:fld>
            <a:endParaRPr lang="da-DK"/>
          </a:p>
        </p:txBody>
      </p:sp>
    </p:spTree>
    <p:extLst>
      <p:ext uri="{BB962C8B-B14F-4D97-AF65-F5344CB8AC3E}">
        <p14:creationId xmlns:p14="http://schemas.microsoft.com/office/powerpoint/2010/main" val="1824319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491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endParaRPr lang="da-DK" dirty="0"/>
          </a:p>
        </p:txBody>
      </p:sp>
      <p:sp>
        <p:nvSpPr>
          <p:cNvPr id="3" name="Pladsholder til indhold 2"/>
          <p:cNvSpPr>
            <a:spLocks noGrp="1"/>
          </p:cNvSpPr>
          <p:nvPr>
            <p:ph idx="1"/>
          </p:nvPr>
        </p:nvSpPr>
        <p:spPr>
          <a:xfrm>
            <a:off x="838200" y="1846907"/>
            <a:ext cx="10515600" cy="43999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endParaRPr lang="da-DK" dirty="0"/>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a:t>
            </a:fld>
            <a:endParaRPr lang="da-DK"/>
          </a:p>
        </p:txBody>
      </p:sp>
      <p:pic>
        <p:nvPicPr>
          <p:cNvPr id="7" name="Billed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E3BA52-986B-9AD3-70D1-7A83914C549A}"/>
              </a:ext>
            </a:extLst>
          </p:cNvPr>
          <p:cNvSpPr>
            <a:spLocks noGrp="1"/>
          </p:cNvSpPr>
          <p:nvPr>
            <p:ph type="ctrTitle"/>
          </p:nvPr>
        </p:nvSpPr>
        <p:spPr>
          <a:xfrm>
            <a:off x="6561574" y="1522315"/>
            <a:ext cx="4106425" cy="2258943"/>
          </a:xfrm>
        </p:spPr>
        <p:txBody>
          <a:bodyPr anchor="b">
            <a:normAutofit/>
          </a:bodyPr>
          <a:lstStyle/>
          <a:p>
            <a:r>
              <a:rPr lang="da-DK" sz="3700" b="1"/>
              <a:t>KOGNITIVE VANSKELIGHEDER VED BIPOLAR LIDELSE</a:t>
            </a:r>
          </a:p>
        </p:txBody>
      </p:sp>
      <p:sp>
        <p:nvSpPr>
          <p:cNvPr id="6" name="Undertitel 5">
            <a:extLst>
              <a:ext uri="{FF2B5EF4-FFF2-40B4-BE49-F238E27FC236}">
                <a16:creationId xmlns:a16="http://schemas.microsoft.com/office/drawing/2014/main" id="{F7855F94-6B26-13BB-E67C-E83EE2A68B03}"/>
              </a:ext>
            </a:extLst>
          </p:cNvPr>
          <p:cNvSpPr>
            <a:spLocks noGrp="1"/>
          </p:cNvSpPr>
          <p:nvPr>
            <p:ph type="subTitle" idx="1"/>
          </p:nvPr>
        </p:nvSpPr>
        <p:spPr>
          <a:xfrm>
            <a:off x="6561574" y="3873333"/>
            <a:ext cx="4106425" cy="1753733"/>
          </a:xfrm>
        </p:spPr>
        <p:txBody>
          <a:bodyPr>
            <a:normAutofit/>
          </a:bodyPr>
          <a:lstStyle/>
          <a:p>
            <a:r>
              <a:rPr lang="da-DK" err="1"/>
              <a:t>Psykoedukation</a:t>
            </a:r>
            <a:r>
              <a:rPr lang="da-DK"/>
              <a:t> ved bipolar lidelse</a:t>
            </a:r>
          </a:p>
        </p:txBody>
      </p:sp>
      <p:pic>
        <p:nvPicPr>
          <p:cNvPr id="3" name="Billede 2" descr="Et billede, der indeholder tegning, Børnekunst, illustration/afbildning, tegneserie&#10;&#10;Indhold genereret af kunstig intelligens kan være forkert.">
            <a:extLst>
              <a:ext uri="{FF2B5EF4-FFF2-40B4-BE49-F238E27FC236}">
                <a16:creationId xmlns:a16="http://schemas.microsoft.com/office/drawing/2014/main" id="{51CA2767-43CB-8994-6B83-A277D2D05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2875" y="1522316"/>
            <a:ext cx="4104750" cy="4104750"/>
          </a:xfrm>
          <a:prstGeom prst="rect">
            <a:avLst/>
          </a:prstGeom>
          <a:noFill/>
        </p:spPr>
      </p:pic>
    </p:spTree>
    <p:extLst>
      <p:ext uri="{BB962C8B-B14F-4D97-AF65-F5344CB8AC3E}">
        <p14:creationId xmlns:p14="http://schemas.microsoft.com/office/powerpoint/2010/main" val="383182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A0B622-5CAD-89D5-5439-301E2B7276D9}"/>
              </a:ext>
            </a:extLst>
          </p:cNvPr>
          <p:cNvSpPr>
            <a:spLocks noGrp="1"/>
          </p:cNvSpPr>
          <p:nvPr>
            <p:ph type="title"/>
          </p:nvPr>
        </p:nvSpPr>
        <p:spPr/>
        <p:txBody>
          <a:bodyPr>
            <a:normAutofit/>
          </a:bodyPr>
          <a:lstStyle/>
          <a:p>
            <a:r>
              <a:rPr lang="da-DK" sz="3200" b="1" dirty="0"/>
              <a:t>KOGNITIVE VANSKELIGHEDER</a:t>
            </a:r>
            <a:endParaRPr lang="da-DK" sz="3200" dirty="0"/>
          </a:p>
        </p:txBody>
      </p:sp>
      <p:graphicFrame>
        <p:nvGraphicFramePr>
          <p:cNvPr id="4" name="Tabel 3">
            <a:extLst>
              <a:ext uri="{FF2B5EF4-FFF2-40B4-BE49-F238E27FC236}">
                <a16:creationId xmlns:a16="http://schemas.microsoft.com/office/drawing/2014/main" id="{5132418E-5752-8C6F-5404-165936B55AAF}"/>
              </a:ext>
            </a:extLst>
          </p:cNvPr>
          <p:cNvGraphicFramePr>
            <a:graphicFrameLocks noGrp="1"/>
          </p:cNvGraphicFramePr>
          <p:nvPr>
            <p:extLst>
              <p:ext uri="{D42A27DB-BD31-4B8C-83A1-F6EECF244321}">
                <p14:modId xmlns:p14="http://schemas.microsoft.com/office/powerpoint/2010/main" val="3972975859"/>
              </p:ext>
            </p:extLst>
          </p:nvPr>
        </p:nvGraphicFramePr>
        <p:xfrm>
          <a:off x="276940" y="1842045"/>
          <a:ext cx="11684000" cy="4071963"/>
        </p:xfrm>
        <a:graphic>
          <a:graphicData uri="http://schemas.openxmlformats.org/drawingml/2006/table">
            <a:tbl>
              <a:tblPr firstRow="1" bandRow="1">
                <a:tableStyleId>{5940675A-B579-460E-94D1-54222C63F5DA}</a:tableStyleId>
              </a:tblPr>
              <a:tblGrid>
                <a:gridCol w="2921000">
                  <a:extLst>
                    <a:ext uri="{9D8B030D-6E8A-4147-A177-3AD203B41FA5}">
                      <a16:colId xmlns:a16="http://schemas.microsoft.com/office/drawing/2014/main" val="2377921811"/>
                    </a:ext>
                  </a:extLst>
                </a:gridCol>
                <a:gridCol w="2921000">
                  <a:extLst>
                    <a:ext uri="{9D8B030D-6E8A-4147-A177-3AD203B41FA5}">
                      <a16:colId xmlns:a16="http://schemas.microsoft.com/office/drawing/2014/main" val="2336466548"/>
                    </a:ext>
                  </a:extLst>
                </a:gridCol>
                <a:gridCol w="2921000">
                  <a:extLst>
                    <a:ext uri="{9D8B030D-6E8A-4147-A177-3AD203B41FA5}">
                      <a16:colId xmlns:a16="http://schemas.microsoft.com/office/drawing/2014/main" val="849552938"/>
                    </a:ext>
                  </a:extLst>
                </a:gridCol>
                <a:gridCol w="2921000">
                  <a:extLst>
                    <a:ext uri="{9D8B030D-6E8A-4147-A177-3AD203B41FA5}">
                      <a16:colId xmlns:a16="http://schemas.microsoft.com/office/drawing/2014/main" val="1881575073"/>
                    </a:ext>
                  </a:extLst>
                </a:gridCol>
              </a:tblGrid>
              <a:tr h="1145883">
                <a:tc>
                  <a:txBody>
                    <a:bodyPr/>
                    <a:lstStyle/>
                    <a:p>
                      <a:pPr algn="ctr"/>
                      <a:r>
                        <a:rPr lang="da-DK" sz="2000" b="1" dirty="0"/>
                        <a:t>OPMÆRKSOMHED</a:t>
                      </a:r>
                    </a:p>
                  </a:txBody>
                  <a:tcPr anchor="ctr">
                    <a:solidFill>
                      <a:schemeClr val="accent6">
                        <a:lumMod val="60000"/>
                        <a:lumOff val="40000"/>
                      </a:schemeClr>
                    </a:solidFill>
                  </a:tcPr>
                </a:tc>
                <a:tc>
                  <a:txBody>
                    <a:bodyPr/>
                    <a:lstStyle/>
                    <a:p>
                      <a:pPr algn="ctr"/>
                      <a:r>
                        <a:rPr lang="da-DK" sz="2000" b="1" dirty="0"/>
                        <a:t>HUKOMMELSE</a:t>
                      </a:r>
                    </a:p>
                  </a:txBody>
                  <a:tcPr anchor="ctr">
                    <a:solidFill>
                      <a:schemeClr val="accent6">
                        <a:lumMod val="60000"/>
                        <a:lumOff val="40000"/>
                      </a:schemeClr>
                    </a:solidFill>
                  </a:tcPr>
                </a:tc>
                <a:tc>
                  <a:txBody>
                    <a:bodyPr/>
                    <a:lstStyle/>
                    <a:p>
                      <a:pPr algn="ctr"/>
                      <a:r>
                        <a:rPr lang="da-DK" sz="2000" b="1" dirty="0"/>
                        <a:t>DEN FØLELSESMÆSSIGE KOGNITION</a:t>
                      </a:r>
                    </a:p>
                  </a:txBody>
                  <a:tcPr anchor="ctr">
                    <a:solidFill>
                      <a:schemeClr val="accent6">
                        <a:lumMod val="60000"/>
                        <a:lumOff val="40000"/>
                      </a:schemeClr>
                    </a:solidFill>
                  </a:tcPr>
                </a:tc>
                <a:tc>
                  <a:txBody>
                    <a:bodyPr/>
                    <a:lstStyle/>
                    <a:p>
                      <a:pPr algn="ctr"/>
                      <a:r>
                        <a:rPr lang="da-DK" sz="2000" b="1" dirty="0"/>
                        <a:t>STYRINGSFUNKTIONERNE – TÆNKNINGENS DIRIGENT</a:t>
                      </a:r>
                    </a:p>
                  </a:txBody>
                  <a:tcPr anchor="ctr">
                    <a:solidFill>
                      <a:schemeClr val="accent6">
                        <a:lumMod val="60000"/>
                        <a:lumOff val="40000"/>
                      </a:schemeClr>
                    </a:solidFill>
                  </a:tcPr>
                </a:tc>
                <a:extLst>
                  <a:ext uri="{0D108BD9-81ED-4DB2-BD59-A6C34878D82A}">
                    <a16:rowId xmlns:a16="http://schemas.microsoft.com/office/drawing/2014/main" val="300995950"/>
                  </a:ext>
                </a:extLst>
              </a:tr>
              <a:tr h="2631207">
                <a:tc>
                  <a:txBody>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err="1"/>
                        <a:t>Filterfunktionen</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da-DK" sz="2000" kern="1200" dirty="0"/>
                        <a:t>Evnen til at dele/skifte fastholde opmærksomheden</a:t>
                      </a:r>
                      <a:endParaRPr lang="en-US" sz="2000" kern="1200" dirty="0"/>
                    </a:p>
                    <a:p>
                      <a:endParaRPr lang="da-DK" dirty="0"/>
                    </a:p>
                  </a:txBody>
                  <a:tcPr>
                    <a:solidFill>
                      <a:schemeClr val="bg1">
                        <a:lumMod val="95000"/>
                      </a:schemeClr>
                    </a:solidFill>
                  </a:tcPr>
                </a:tc>
                <a:tc>
                  <a:txBody>
                    <a:bodyPr/>
                    <a:lstStyle/>
                    <a:p>
                      <a:pPr marL="228600" lvl="1" indent="-228600" algn="l" defTabSz="889000">
                        <a:lnSpc>
                          <a:spcPct val="90000"/>
                        </a:lnSpc>
                        <a:spcBef>
                          <a:spcPct val="0"/>
                        </a:spcBef>
                        <a:spcAft>
                          <a:spcPct val="15000"/>
                        </a:spcAft>
                        <a:buChar char="•"/>
                      </a:pPr>
                      <a:endParaRPr lang="da-DK" sz="2000" kern="1200" dirty="0"/>
                    </a:p>
                    <a:p>
                      <a:pPr marL="228600" lvl="1" indent="-228600" algn="l" defTabSz="889000">
                        <a:lnSpc>
                          <a:spcPct val="90000"/>
                        </a:lnSpc>
                        <a:spcBef>
                          <a:spcPct val="0"/>
                        </a:spcBef>
                        <a:spcAft>
                          <a:spcPct val="15000"/>
                        </a:spcAft>
                        <a:buChar char="•"/>
                      </a:pPr>
                      <a:r>
                        <a:rPr lang="da-DK" sz="2000" kern="1200" dirty="0"/>
                        <a:t>Evnen til at indlære og huske sproglige informationer</a:t>
                      </a:r>
                    </a:p>
                    <a:p>
                      <a:pPr marL="228600" lvl="1" indent="-228600" algn="l" defTabSz="889000">
                        <a:lnSpc>
                          <a:spcPct val="90000"/>
                        </a:lnSpc>
                        <a:spcBef>
                          <a:spcPct val="0"/>
                        </a:spcBef>
                        <a:spcAft>
                          <a:spcPct val="15000"/>
                        </a:spcAft>
                        <a:buChar char="•"/>
                      </a:pPr>
                      <a:endParaRPr lang="da-DK" sz="2000" kern="1200" dirty="0"/>
                    </a:p>
                    <a:p>
                      <a:pPr marL="228600" lvl="1" indent="-228600" algn="l" defTabSz="889000">
                        <a:lnSpc>
                          <a:spcPct val="90000"/>
                        </a:lnSpc>
                        <a:spcBef>
                          <a:spcPct val="0"/>
                        </a:spcBef>
                        <a:spcAft>
                          <a:spcPct val="15000"/>
                        </a:spcAft>
                        <a:buChar char="•"/>
                      </a:pPr>
                      <a:r>
                        <a:rPr lang="da-DK" sz="2000" dirty="0"/>
                        <a:t>Evnen til at finde vej (rumlig hukommelse)</a:t>
                      </a:r>
                      <a:endParaRPr lang="en-US" sz="2000" kern="1200" dirty="0"/>
                    </a:p>
                    <a:p>
                      <a:endParaRPr lang="da-DK" dirty="0"/>
                    </a:p>
                  </a:txBody>
                  <a:tcPr>
                    <a:solidFill>
                      <a:schemeClr val="bg1">
                        <a:lumMod val="95000"/>
                      </a:schemeClr>
                    </a:solidFill>
                  </a:tcPr>
                </a:tc>
                <a:tc>
                  <a:txBody>
                    <a:bodyPr/>
                    <a:lstStyle/>
                    <a:p>
                      <a:pPr marL="228600" lvl="1" indent="-228600" algn="l" defTabSz="889000">
                        <a:lnSpc>
                          <a:spcPct val="90000"/>
                        </a:lnSpc>
                        <a:spcBef>
                          <a:spcPct val="0"/>
                        </a:spcBef>
                        <a:spcAft>
                          <a:spcPct val="15000"/>
                        </a:spcAft>
                        <a:buChar char="•"/>
                      </a:pPr>
                      <a:endParaRPr lang="da-DK" sz="2000" kern="1200" dirty="0"/>
                    </a:p>
                    <a:p>
                      <a:pPr marL="228600" lvl="1" indent="-228600" algn="l" defTabSz="889000">
                        <a:lnSpc>
                          <a:spcPct val="90000"/>
                        </a:lnSpc>
                        <a:spcBef>
                          <a:spcPct val="0"/>
                        </a:spcBef>
                        <a:spcAft>
                          <a:spcPct val="15000"/>
                        </a:spcAft>
                        <a:buChar char="•"/>
                      </a:pPr>
                      <a:r>
                        <a:rPr lang="da-DK" sz="2000" kern="1200" dirty="0"/>
                        <a:t>Evnen til at forstå og regulere følelser (session 8)</a:t>
                      </a:r>
                    </a:p>
                    <a:p>
                      <a:pPr marL="228600" lvl="1" indent="-228600" algn="l" defTabSz="889000">
                        <a:lnSpc>
                          <a:spcPct val="90000"/>
                        </a:lnSpc>
                        <a:spcBef>
                          <a:spcPct val="0"/>
                        </a:spcBef>
                        <a:spcAft>
                          <a:spcPct val="15000"/>
                        </a:spcAft>
                        <a:buChar char="•"/>
                      </a:pPr>
                      <a:endParaRPr lang="da-DK" sz="2000" kern="1200" dirty="0"/>
                    </a:p>
                    <a:p>
                      <a:pPr marL="228600" lvl="1" indent="-228600" algn="l" defTabSz="889000">
                        <a:lnSpc>
                          <a:spcPct val="90000"/>
                        </a:lnSpc>
                        <a:spcBef>
                          <a:spcPct val="0"/>
                        </a:spcBef>
                        <a:spcAft>
                          <a:spcPct val="15000"/>
                        </a:spcAft>
                        <a:buChar char="•"/>
                      </a:pPr>
                      <a:r>
                        <a:rPr lang="da-DK" sz="2000" dirty="0"/>
                        <a:t>Genkendelse af følelsesmæssige ansigtsudtryk</a:t>
                      </a:r>
                      <a:endParaRPr lang="en-US" sz="2000" kern="1200" dirty="0"/>
                    </a:p>
                    <a:p>
                      <a:endParaRPr lang="da-DK" dirty="0"/>
                    </a:p>
                  </a:txBody>
                  <a:tcPr>
                    <a:solidFill>
                      <a:schemeClr val="bg1">
                        <a:lumMod val="95000"/>
                      </a:schemeClr>
                    </a:solidFill>
                  </a:tcPr>
                </a:tc>
                <a:tc>
                  <a:txBody>
                    <a:bodyPr/>
                    <a:lstStyle/>
                    <a:p>
                      <a:pPr marL="228600" lvl="1" indent="-228600" algn="l" defTabSz="889000">
                        <a:lnSpc>
                          <a:spcPct val="90000"/>
                        </a:lnSpc>
                        <a:spcBef>
                          <a:spcPct val="0"/>
                        </a:spcBef>
                        <a:spcAft>
                          <a:spcPct val="15000"/>
                        </a:spcAft>
                        <a:buChar char="•"/>
                      </a:pPr>
                      <a:endParaRPr lang="da-DK" sz="2000" kern="1200" dirty="0"/>
                    </a:p>
                    <a:p>
                      <a:pPr marL="228600" lvl="1" indent="-228600" algn="l" defTabSz="889000">
                        <a:lnSpc>
                          <a:spcPct val="90000"/>
                        </a:lnSpc>
                        <a:spcBef>
                          <a:spcPct val="0"/>
                        </a:spcBef>
                        <a:spcAft>
                          <a:spcPct val="15000"/>
                        </a:spcAft>
                        <a:buChar char="•"/>
                      </a:pPr>
                      <a:r>
                        <a:rPr lang="da-DK" sz="2000" kern="1200" dirty="0"/>
                        <a:t>Overblik</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da-DK" sz="2000" kern="1200" dirty="0"/>
                        <a:t>Planlægning</a:t>
                      </a:r>
                      <a:endParaRPr lang="en-US" sz="2000" kern="1200" dirty="0"/>
                    </a:p>
                    <a:p>
                      <a:pPr marL="228600" lvl="1" indent="-228600" algn="l" defTabSz="889000">
                        <a:lnSpc>
                          <a:spcPct val="90000"/>
                        </a:lnSpc>
                        <a:spcBef>
                          <a:spcPct val="0"/>
                        </a:spcBef>
                        <a:spcAft>
                          <a:spcPct val="15000"/>
                        </a:spcAft>
                        <a:buChar char="•"/>
                      </a:pPr>
                      <a:endParaRPr lang="da-DK" sz="2000" kern="1200" dirty="0"/>
                    </a:p>
                    <a:p>
                      <a:pPr marL="228600" lvl="1" indent="-228600" algn="l" defTabSz="889000">
                        <a:lnSpc>
                          <a:spcPct val="90000"/>
                        </a:lnSpc>
                        <a:spcBef>
                          <a:spcPct val="0"/>
                        </a:spcBef>
                        <a:spcAft>
                          <a:spcPct val="15000"/>
                        </a:spcAft>
                        <a:buChar char="•"/>
                      </a:pPr>
                      <a:r>
                        <a:rPr lang="da-DK" sz="2000" kern="1200" dirty="0"/>
                        <a:t>Fleksibilitet</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err="1"/>
                        <a:t>Impulsivitet</a:t>
                      </a:r>
                      <a:r>
                        <a:rPr lang="en-US" sz="2000" kern="1200" dirty="0"/>
                        <a:t>/</a:t>
                      </a:r>
                      <a:r>
                        <a:rPr lang="en-US" sz="2000" kern="1200" dirty="0" err="1"/>
                        <a:t>hæmning</a:t>
                      </a:r>
                      <a:endParaRPr lang="en-US" sz="2000" kern="1200" dirty="0"/>
                    </a:p>
                    <a:p>
                      <a:endParaRPr lang="da-DK" dirty="0"/>
                    </a:p>
                  </a:txBody>
                  <a:tcPr>
                    <a:solidFill>
                      <a:schemeClr val="bg1">
                        <a:lumMod val="95000"/>
                      </a:schemeClr>
                    </a:solidFill>
                  </a:tcPr>
                </a:tc>
                <a:extLst>
                  <a:ext uri="{0D108BD9-81ED-4DB2-BD59-A6C34878D82A}">
                    <a16:rowId xmlns:a16="http://schemas.microsoft.com/office/drawing/2014/main" val="708950024"/>
                  </a:ext>
                </a:extLst>
              </a:tr>
            </a:tbl>
          </a:graphicData>
        </a:graphic>
      </p:graphicFrame>
    </p:spTree>
    <p:extLst>
      <p:ext uri="{BB962C8B-B14F-4D97-AF65-F5344CB8AC3E}">
        <p14:creationId xmlns:p14="http://schemas.microsoft.com/office/powerpoint/2010/main" val="4251324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EC97D-237E-82D3-20C3-1E991630635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F772F80-EF93-9E2E-EF0C-8940C66FD61A}"/>
              </a:ext>
            </a:extLst>
          </p:cNvPr>
          <p:cNvSpPr>
            <a:spLocks noGrp="1"/>
          </p:cNvSpPr>
          <p:nvPr>
            <p:ph type="title"/>
          </p:nvPr>
        </p:nvSpPr>
        <p:spPr>
          <a:xfrm>
            <a:off x="3240702" y="2028064"/>
            <a:ext cx="8500701" cy="3217796"/>
          </a:xfrm>
        </p:spPr>
        <p:txBody>
          <a:bodyPr>
            <a:normAutofit fontScale="90000"/>
          </a:bodyPr>
          <a:lstStyle/>
          <a:p>
            <a:r>
              <a:rPr lang="da-DK" sz="3100" b="0" dirty="0"/>
              <a:t>Hvilke kognitive udfordringer har du oplevet/oplever du nu?</a:t>
            </a:r>
            <a:br>
              <a:rPr lang="da-DK" sz="3100" b="0" dirty="0"/>
            </a:br>
            <a:r>
              <a:rPr lang="da-DK" sz="3100" b="0" dirty="0"/>
              <a:t>I hvilke situationer ?</a:t>
            </a:r>
            <a:br>
              <a:rPr lang="da-DK" sz="3100" b="0" dirty="0"/>
            </a:br>
            <a:r>
              <a:rPr lang="da-DK" sz="3100" b="0" dirty="0"/>
              <a:t>Hvilke konsekvenser har det for dig ?</a:t>
            </a:r>
            <a:br>
              <a:rPr lang="da-DK" sz="3100" b="0" dirty="0"/>
            </a:br>
            <a:br>
              <a:rPr lang="da-DK" sz="3100" b="0" dirty="0"/>
            </a:br>
            <a:r>
              <a:rPr lang="da-DK" sz="3100" b="0" dirty="0"/>
              <a:t>Kan du nævne nogle kognitive styrker, du har?</a:t>
            </a:r>
            <a:br>
              <a:rPr lang="da-DK" sz="3100" b="0" dirty="0"/>
            </a:br>
            <a:r>
              <a:rPr lang="da-DK" sz="3100" b="0" dirty="0"/>
              <a:t>Fx god til at tænke ud af boksen, evne til overblik, god til at arbejde med detaljer</a:t>
            </a:r>
            <a:br>
              <a:rPr lang="da-DK" sz="2800" dirty="0"/>
            </a:br>
            <a:br>
              <a:rPr lang="da-DK" sz="2800" dirty="0"/>
            </a:br>
            <a:br>
              <a:rPr lang="da-DK" sz="2800" dirty="0"/>
            </a:br>
            <a:r>
              <a:rPr lang="da-DK" sz="2800" dirty="0"/>
              <a:t>                     </a:t>
            </a:r>
          </a:p>
        </p:txBody>
      </p:sp>
      <p:pic>
        <p:nvPicPr>
          <p:cNvPr id="3" name="Billede 2" descr="Et billede, der indeholder tegning, skitse, illustration/afbildning, tegneserie&#10;&#10;Indhold genereret af kunstig intelligens kan være forkert.">
            <a:extLst>
              <a:ext uri="{FF2B5EF4-FFF2-40B4-BE49-F238E27FC236}">
                <a16:creationId xmlns:a16="http://schemas.microsoft.com/office/drawing/2014/main" id="{2825E864-53DD-8644-9239-81AC2B62305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420" t="4417" r="8646" b="10338"/>
          <a:stretch/>
        </p:blipFill>
        <p:spPr>
          <a:xfrm>
            <a:off x="228600" y="1812470"/>
            <a:ext cx="2188029" cy="4245429"/>
          </a:xfrm>
          <a:prstGeom prst="rect">
            <a:avLst/>
          </a:prstGeom>
        </p:spPr>
      </p:pic>
    </p:spTree>
    <p:extLst>
      <p:ext uri="{BB962C8B-B14F-4D97-AF65-F5344CB8AC3E}">
        <p14:creationId xmlns:p14="http://schemas.microsoft.com/office/powerpoint/2010/main" val="97814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7517E-4B78-AE26-0302-820B2F561403}"/>
              </a:ext>
            </a:extLst>
          </p:cNvPr>
          <p:cNvSpPr>
            <a:spLocks noGrp="1"/>
          </p:cNvSpPr>
          <p:nvPr>
            <p:ph type="title"/>
          </p:nvPr>
        </p:nvSpPr>
        <p:spPr>
          <a:xfrm>
            <a:off x="616974" y="700550"/>
            <a:ext cx="10515600" cy="772351"/>
          </a:xfrm>
        </p:spPr>
        <p:txBody>
          <a:bodyPr>
            <a:normAutofit/>
          </a:bodyPr>
          <a:lstStyle/>
          <a:p>
            <a:r>
              <a:rPr lang="da-DK" sz="3200" b="1" dirty="0"/>
              <a:t>HVORDAN KAN KOGNITIVE UDFORDRINGER VISE SIG?</a:t>
            </a:r>
            <a:endParaRPr lang="da-DK" sz="3200" dirty="0"/>
          </a:p>
        </p:txBody>
      </p:sp>
      <p:graphicFrame>
        <p:nvGraphicFramePr>
          <p:cNvPr id="4" name="Tabel 3">
            <a:extLst>
              <a:ext uri="{FF2B5EF4-FFF2-40B4-BE49-F238E27FC236}">
                <a16:creationId xmlns:a16="http://schemas.microsoft.com/office/drawing/2014/main" id="{362CC2CD-6618-D6E8-ED68-A3505BBE30BF}"/>
              </a:ext>
            </a:extLst>
          </p:cNvPr>
          <p:cNvGraphicFramePr>
            <a:graphicFrameLocks noGrp="1"/>
          </p:cNvGraphicFramePr>
          <p:nvPr>
            <p:extLst>
              <p:ext uri="{D42A27DB-BD31-4B8C-83A1-F6EECF244321}">
                <p14:modId xmlns:p14="http://schemas.microsoft.com/office/powerpoint/2010/main" val="322338019"/>
              </p:ext>
            </p:extLst>
          </p:nvPr>
        </p:nvGraphicFramePr>
        <p:xfrm>
          <a:off x="498987" y="1472901"/>
          <a:ext cx="11194026" cy="4511040"/>
        </p:xfrm>
        <a:graphic>
          <a:graphicData uri="http://schemas.openxmlformats.org/drawingml/2006/table">
            <a:tbl>
              <a:tblPr firstRow="1" bandRow="1">
                <a:tableStyleId>{5940675A-B579-460E-94D1-54222C63F5DA}</a:tableStyleId>
              </a:tblPr>
              <a:tblGrid>
                <a:gridCol w="4188542">
                  <a:extLst>
                    <a:ext uri="{9D8B030D-6E8A-4147-A177-3AD203B41FA5}">
                      <a16:colId xmlns:a16="http://schemas.microsoft.com/office/drawing/2014/main" val="2061119871"/>
                    </a:ext>
                  </a:extLst>
                </a:gridCol>
                <a:gridCol w="7005484">
                  <a:extLst>
                    <a:ext uri="{9D8B030D-6E8A-4147-A177-3AD203B41FA5}">
                      <a16:colId xmlns:a16="http://schemas.microsoft.com/office/drawing/2014/main" val="1058551506"/>
                    </a:ext>
                  </a:extLst>
                </a:gridCol>
              </a:tblGrid>
              <a:tr h="370840">
                <a:tc>
                  <a:txBody>
                    <a:bodyPr/>
                    <a:lstStyle/>
                    <a:p>
                      <a:pPr algn="ctr"/>
                      <a:r>
                        <a:rPr lang="da-DK" sz="2400" b="1" dirty="0">
                          <a:solidFill>
                            <a:schemeClr val="tx1"/>
                          </a:solidFill>
                        </a:rPr>
                        <a:t>OMRÅDE DER ER PÅVIRKET </a:t>
                      </a:r>
                    </a:p>
                  </a:txBody>
                  <a:tcPr anchor="ctr">
                    <a:solidFill>
                      <a:schemeClr val="accent6">
                        <a:lumMod val="60000"/>
                        <a:lumOff val="40000"/>
                      </a:schemeClr>
                    </a:solidFill>
                  </a:tcPr>
                </a:tc>
                <a:tc>
                  <a:txBody>
                    <a:bodyPr/>
                    <a:lstStyle/>
                    <a:p>
                      <a:pPr algn="ctr"/>
                      <a:r>
                        <a:rPr lang="da-DK" sz="2400" b="1" dirty="0">
                          <a:solidFill>
                            <a:schemeClr val="tx1"/>
                          </a:solidFill>
                        </a:rPr>
                        <a:t>HVORDAN DET VISER SIG? </a:t>
                      </a:r>
                      <a:r>
                        <a:rPr lang="da-DK" sz="2400" dirty="0">
                          <a:solidFill>
                            <a:schemeClr val="tx1"/>
                          </a:solidFill>
                        </a:rPr>
                        <a:t>Eksempler</a:t>
                      </a:r>
                    </a:p>
                  </a:txBody>
                  <a:tcPr anchor="ctr">
                    <a:solidFill>
                      <a:schemeClr val="accent6">
                        <a:lumMod val="60000"/>
                        <a:lumOff val="40000"/>
                      </a:schemeClr>
                    </a:solidFill>
                  </a:tcPr>
                </a:tc>
                <a:extLst>
                  <a:ext uri="{0D108BD9-81ED-4DB2-BD59-A6C34878D82A}">
                    <a16:rowId xmlns:a16="http://schemas.microsoft.com/office/drawing/2014/main" val="3131155463"/>
                  </a:ext>
                </a:extLst>
              </a:tr>
              <a:tr h="370840">
                <a:tc>
                  <a:txBody>
                    <a:bodyPr/>
                    <a:lstStyle/>
                    <a:p>
                      <a:r>
                        <a:rPr lang="da-DK" sz="2400" dirty="0" err="1"/>
                        <a:t>Arousal</a:t>
                      </a:r>
                      <a:r>
                        <a:rPr lang="da-DK" sz="2400" dirty="0"/>
                        <a:t> , det mentale batteri</a:t>
                      </a:r>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Udmattes og udtrættes meget hurtigt</a:t>
                      </a:r>
                    </a:p>
                    <a:p>
                      <a:pPr marL="342900" indent="-342900">
                        <a:buFont typeface="Arial" panose="020B0604020202020204" pitchFamily="34" charset="0"/>
                        <a:buChar char="•"/>
                      </a:pPr>
                      <a:r>
                        <a:rPr lang="da-DK" sz="2200" dirty="0"/>
                        <a:t>Har svært ved at komme i gang</a:t>
                      </a:r>
                    </a:p>
                    <a:p>
                      <a:pPr marL="0" indent="0">
                        <a:buFont typeface="Arial" panose="020B0604020202020204" pitchFamily="34" charset="0"/>
                        <a:buNone/>
                      </a:pPr>
                      <a:endParaRPr lang="da-DK" sz="2200" dirty="0"/>
                    </a:p>
                  </a:txBody>
                  <a:tcPr>
                    <a:solidFill>
                      <a:schemeClr val="bg1">
                        <a:lumMod val="95000"/>
                      </a:schemeClr>
                    </a:solidFill>
                  </a:tcPr>
                </a:tc>
                <a:extLst>
                  <a:ext uri="{0D108BD9-81ED-4DB2-BD59-A6C34878D82A}">
                    <a16:rowId xmlns:a16="http://schemas.microsoft.com/office/drawing/2014/main" val="1470854144"/>
                  </a:ext>
                </a:extLst>
              </a:tr>
              <a:tr h="370840">
                <a:tc>
                  <a:txBody>
                    <a:bodyPr/>
                    <a:lstStyle/>
                    <a:p>
                      <a:r>
                        <a:rPr lang="da-DK" sz="2400" dirty="0"/>
                        <a:t>Filterfunktion</a:t>
                      </a:r>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Bliver let overvældet når jeg går på gågaden og der er mange mennesker</a:t>
                      </a:r>
                    </a:p>
                    <a:p>
                      <a:pPr marL="0" indent="0">
                        <a:buFont typeface="Arial" panose="020B0604020202020204" pitchFamily="34" charset="0"/>
                        <a:buNone/>
                      </a:pPr>
                      <a:endParaRPr lang="da-DK" sz="2200" dirty="0"/>
                    </a:p>
                  </a:txBody>
                  <a:tcPr>
                    <a:solidFill>
                      <a:schemeClr val="bg1">
                        <a:lumMod val="95000"/>
                      </a:schemeClr>
                    </a:solidFill>
                  </a:tcPr>
                </a:tc>
                <a:extLst>
                  <a:ext uri="{0D108BD9-81ED-4DB2-BD59-A6C34878D82A}">
                    <a16:rowId xmlns:a16="http://schemas.microsoft.com/office/drawing/2014/main" val="1209180161"/>
                  </a:ext>
                </a:extLst>
              </a:tr>
              <a:tr h="370840">
                <a:tc>
                  <a:txBody>
                    <a:bodyPr/>
                    <a:lstStyle/>
                    <a:p>
                      <a:r>
                        <a:rPr lang="da-DK" sz="2400" dirty="0"/>
                        <a:t>Koncentration</a:t>
                      </a:r>
                    </a:p>
                    <a:p>
                      <a:endParaRPr lang="da-DK" sz="2400" dirty="0"/>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Bliver let afledt af indre og ydre stimuli fx støj, andres tale.  Mister tråden i en samtale</a:t>
                      </a:r>
                    </a:p>
                    <a:p>
                      <a:pPr marL="0" indent="0">
                        <a:buFont typeface="Arial" panose="020B0604020202020204" pitchFamily="34" charset="0"/>
                        <a:buNone/>
                      </a:pPr>
                      <a:endParaRPr lang="da-DK" sz="2200" dirty="0"/>
                    </a:p>
                  </a:txBody>
                  <a:tcPr>
                    <a:solidFill>
                      <a:schemeClr val="bg1">
                        <a:lumMod val="95000"/>
                      </a:schemeClr>
                    </a:solidFill>
                  </a:tcPr>
                </a:tc>
                <a:extLst>
                  <a:ext uri="{0D108BD9-81ED-4DB2-BD59-A6C34878D82A}">
                    <a16:rowId xmlns:a16="http://schemas.microsoft.com/office/drawing/2014/main" val="3831690207"/>
                  </a:ext>
                </a:extLst>
              </a:tr>
              <a:tr h="370840">
                <a:tc>
                  <a:txBody>
                    <a:bodyPr/>
                    <a:lstStyle/>
                    <a:p>
                      <a:r>
                        <a:rPr lang="da-DK" sz="2400" dirty="0"/>
                        <a:t>Hukommelse</a:t>
                      </a:r>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Glemmer navne og aftaler, kan ikke finde vej</a:t>
                      </a:r>
                    </a:p>
                    <a:p>
                      <a:pPr marL="0" indent="0">
                        <a:buFont typeface="Arial" panose="020B0604020202020204" pitchFamily="34" charset="0"/>
                        <a:buNone/>
                      </a:pPr>
                      <a:endParaRPr lang="da-DK" sz="2200" dirty="0"/>
                    </a:p>
                  </a:txBody>
                  <a:tcPr>
                    <a:solidFill>
                      <a:schemeClr val="bg1">
                        <a:lumMod val="95000"/>
                      </a:schemeClr>
                    </a:solidFill>
                  </a:tcPr>
                </a:tc>
                <a:extLst>
                  <a:ext uri="{0D108BD9-81ED-4DB2-BD59-A6C34878D82A}">
                    <a16:rowId xmlns:a16="http://schemas.microsoft.com/office/drawing/2014/main" val="2227194475"/>
                  </a:ext>
                </a:extLst>
              </a:tr>
            </a:tbl>
          </a:graphicData>
        </a:graphic>
      </p:graphicFrame>
    </p:spTree>
    <p:extLst>
      <p:ext uri="{BB962C8B-B14F-4D97-AF65-F5344CB8AC3E}">
        <p14:creationId xmlns:p14="http://schemas.microsoft.com/office/powerpoint/2010/main" val="700650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E3817-8357-B20E-2B59-D4E322AD3B62}"/>
              </a:ext>
            </a:extLst>
          </p:cNvPr>
          <p:cNvSpPr>
            <a:spLocks noGrp="1"/>
          </p:cNvSpPr>
          <p:nvPr>
            <p:ph type="title"/>
          </p:nvPr>
        </p:nvSpPr>
        <p:spPr>
          <a:xfrm>
            <a:off x="578874" y="588132"/>
            <a:ext cx="11034252" cy="772351"/>
          </a:xfrm>
        </p:spPr>
        <p:txBody>
          <a:bodyPr>
            <a:normAutofit/>
          </a:bodyPr>
          <a:lstStyle/>
          <a:p>
            <a:r>
              <a:rPr lang="da-DK" sz="3200" b="1" dirty="0"/>
              <a:t>HVORDAN KAN KOGNITIVE UDFORDRINGER VISE SIG? - FORTSAT</a:t>
            </a:r>
            <a:endParaRPr lang="da-DK" sz="3200" dirty="0"/>
          </a:p>
        </p:txBody>
      </p:sp>
      <p:sp>
        <p:nvSpPr>
          <p:cNvPr id="3" name="Pladsholder til indhold 2">
            <a:extLst>
              <a:ext uri="{FF2B5EF4-FFF2-40B4-BE49-F238E27FC236}">
                <a16:creationId xmlns:a16="http://schemas.microsoft.com/office/drawing/2014/main" id="{146552B5-F0CA-532F-8A11-CDF5661CA08F}"/>
              </a:ext>
            </a:extLst>
          </p:cNvPr>
          <p:cNvSpPr>
            <a:spLocks noGrp="1"/>
          </p:cNvSpPr>
          <p:nvPr>
            <p:ph idx="1"/>
          </p:nvPr>
        </p:nvSpPr>
        <p:spPr/>
        <p:txBody>
          <a:bodyPr/>
          <a:lstStyle/>
          <a:p>
            <a:endParaRPr lang="da-DK"/>
          </a:p>
        </p:txBody>
      </p:sp>
      <p:graphicFrame>
        <p:nvGraphicFramePr>
          <p:cNvPr id="4" name="Tabel 3">
            <a:extLst>
              <a:ext uri="{FF2B5EF4-FFF2-40B4-BE49-F238E27FC236}">
                <a16:creationId xmlns:a16="http://schemas.microsoft.com/office/drawing/2014/main" id="{B462E063-9C3B-9838-5500-685C0747DBEA}"/>
              </a:ext>
            </a:extLst>
          </p:cNvPr>
          <p:cNvGraphicFramePr>
            <a:graphicFrameLocks noGrp="1"/>
          </p:cNvGraphicFramePr>
          <p:nvPr>
            <p:extLst>
              <p:ext uri="{D42A27DB-BD31-4B8C-83A1-F6EECF244321}">
                <p14:modId xmlns:p14="http://schemas.microsoft.com/office/powerpoint/2010/main" val="3035224050"/>
              </p:ext>
            </p:extLst>
          </p:nvPr>
        </p:nvGraphicFramePr>
        <p:xfrm>
          <a:off x="416642" y="1271148"/>
          <a:ext cx="11358716" cy="4998720"/>
        </p:xfrm>
        <a:graphic>
          <a:graphicData uri="http://schemas.openxmlformats.org/drawingml/2006/table">
            <a:tbl>
              <a:tblPr firstRow="1" bandRow="1">
                <a:tableStyleId>{5940675A-B579-460E-94D1-54222C63F5DA}</a:tableStyleId>
              </a:tblPr>
              <a:tblGrid>
                <a:gridCol w="4250165">
                  <a:extLst>
                    <a:ext uri="{9D8B030D-6E8A-4147-A177-3AD203B41FA5}">
                      <a16:colId xmlns:a16="http://schemas.microsoft.com/office/drawing/2014/main" val="2061119871"/>
                    </a:ext>
                  </a:extLst>
                </a:gridCol>
                <a:gridCol w="7108551">
                  <a:extLst>
                    <a:ext uri="{9D8B030D-6E8A-4147-A177-3AD203B41FA5}">
                      <a16:colId xmlns:a16="http://schemas.microsoft.com/office/drawing/2014/main" val="1058551506"/>
                    </a:ext>
                  </a:extLst>
                </a:gridCol>
              </a:tblGrid>
              <a:tr h="370840">
                <a:tc>
                  <a:txBody>
                    <a:bodyPr/>
                    <a:lstStyle/>
                    <a:p>
                      <a:pPr algn="ctr"/>
                      <a:r>
                        <a:rPr lang="da-DK" sz="2400" b="1" dirty="0">
                          <a:solidFill>
                            <a:schemeClr val="tx1"/>
                          </a:solidFill>
                        </a:rPr>
                        <a:t>OMRÅDE DER ER PÅVIRKET </a:t>
                      </a:r>
                    </a:p>
                  </a:txBody>
                  <a:tcPr anchor="ctr">
                    <a:solidFill>
                      <a:schemeClr val="accent6">
                        <a:lumMod val="60000"/>
                        <a:lumOff val="40000"/>
                      </a:schemeClr>
                    </a:solidFill>
                  </a:tcPr>
                </a:tc>
                <a:tc>
                  <a:txBody>
                    <a:bodyPr/>
                    <a:lstStyle/>
                    <a:p>
                      <a:pPr algn="ctr"/>
                      <a:r>
                        <a:rPr lang="da-DK" sz="2400" b="1" dirty="0">
                          <a:solidFill>
                            <a:schemeClr val="tx1"/>
                          </a:solidFill>
                        </a:rPr>
                        <a:t>HVORDAN DET VISER SIG? </a:t>
                      </a:r>
                      <a:r>
                        <a:rPr lang="da-DK" sz="2400" dirty="0">
                          <a:solidFill>
                            <a:schemeClr val="tx1"/>
                          </a:solidFill>
                        </a:rPr>
                        <a:t>Eksempler</a:t>
                      </a:r>
                    </a:p>
                  </a:txBody>
                  <a:tcPr anchor="ctr">
                    <a:solidFill>
                      <a:schemeClr val="accent6">
                        <a:lumMod val="60000"/>
                        <a:lumOff val="40000"/>
                      </a:schemeClr>
                    </a:solidFill>
                  </a:tcPr>
                </a:tc>
                <a:extLst>
                  <a:ext uri="{0D108BD9-81ED-4DB2-BD59-A6C34878D82A}">
                    <a16:rowId xmlns:a16="http://schemas.microsoft.com/office/drawing/2014/main" val="3131155463"/>
                  </a:ext>
                </a:extLst>
              </a:tr>
              <a:tr h="370840">
                <a:tc>
                  <a:txBody>
                    <a:bodyPr/>
                    <a:lstStyle/>
                    <a:p>
                      <a:r>
                        <a:rPr lang="da-DK" sz="2400" dirty="0"/>
                        <a:t>Planlægning</a:t>
                      </a:r>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Svært ved planlægge en sammenkomst eller en weekendtur</a:t>
                      </a:r>
                    </a:p>
                    <a:p>
                      <a:pPr marL="0" indent="0">
                        <a:buFont typeface="Arial" panose="020B0604020202020204" pitchFamily="34" charset="0"/>
                        <a:buNone/>
                      </a:pPr>
                      <a:endParaRPr lang="da-DK" sz="2200" dirty="0"/>
                    </a:p>
                  </a:txBody>
                  <a:tcPr>
                    <a:solidFill>
                      <a:schemeClr val="bg1">
                        <a:lumMod val="95000"/>
                      </a:schemeClr>
                    </a:solidFill>
                  </a:tcPr>
                </a:tc>
                <a:extLst>
                  <a:ext uri="{0D108BD9-81ED-4DB2-BD59-A6C34878D82A}">
                    <a16:rowId xmlns:a16="http://schemas.microsoft.com/office/drawing/2014/main" val="1470854144"/>
                  </a:ext>
                </a:extLst>
              </a:tr>
              <a:tr h="370840">
                <a:tc>
                  <a:txBody>
                    <a:bodyPr/>
                    <a:lstStyle/>
                    <a:p>
                      <a:r>
                        <a:rPr lang="da-DK" sz="2400" dirty="0"/>
                        <a:t>Fleksibilitet</a:t>
                      </a:r>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Har svært ved : skift og ændringer, tage et nyt perspektiv , løse et uforudset problem</a:t>
                      </a:r>
                    </a:p>
                    <a:p>
                      <a:pPr marL="0" indent="0">
                        <a:buFont typeface="Arial" panose="020B0604020202020204" pitchFamily="34" charset="0"/>
                        <a:buNone/>
                      </a:pPr>
                      <a:endParaRPr lang="da-DK" sz="2200" dirty="0"/>
                    </a:p>
                  </a:txBody>
                  <a:tcPr>
                    <a:solidFill>
                      <a:schemeClr val="bg1">
                        <a:lumMod val="95000"/>
                      </a:schemeClr>
                    </a:solidFill>
                  </a:tcPr>
                </a:tc>
                <a:extLst>
                  <a:ext uri="{0D108BD9-81ED-4DB2-BD59-A6C34878D82A}">
                    <a16:rowId xmlns:a16="http://schemas.microsoft.com/office/drawing/2014/main" val="1209180161"/>
                  </a:ext>
                </a:extLst>
              </a:tr>
              <a:tr h="370840">
                <a:tc>
                  <a:txBody>
                    <a:bodyPr/>
                    <a:lstStyle/>
                    <a:p>
                      <a:r>
                        <a:rPr lang="da-DK" sz="2400" dirty="0"/>
                        <a:t>Arbejdshukommelse</a:t>
                      </a:r>
                    </a:p>
                    <a:p>
                      <a:endParaRPr lang="da-DK" sz="2400" dirty="0"/>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Har svært ved at fastholde information og indsigt</a:t>
                      </a:r>
                    </a:p>
                    <a:p>
                      <a:pPr marL="342900" indent="-342900">
                        <a:buFont typeface="Arial" panose="020B0604020202020204" pitchFamily="34" charset="0"/>
                        <a:buChar char="•"/>
                      </a:pPr>
                      <a:endParaRPr lang="da-DK" sz="2200" dirty="0"/>
                    </a:p>
                  </a:txBody>
                  <a:tcPr>
                    <a:solidFill>
                      <a:schemeClr val="bg1">
                        <a:lumMod val="95000"/>
                      </a:schemeClr>
                    </a:solidFill>
                  </a:tcPr>
                </a:tc>
                <a:extLst>
                  <a:ext uri="{0D108BD9-81ED-4DB2-BD59-A6C34878D82A}">
                    <a16:rowId xmlns:a16="http://schemas.microsoft.com/office/drawing/2014/main" val="3831690207"/>
                  </a:ext>
                </a:extLst>
              </a:tr>
              <a:tr h="370840">
                <a:tc>
                  <a:txBody>
                    <a:bodyPr/>
                    <a:lstStyle/>
                    <a:p>
                      <a:r>
                        <a:rPr lang="da-DK" sz="2400" dirty="0"/>
                        <a:t>Følelsesregulering</a:t>
                      </a:r>
                    </a:p>
                  </a:txBody>
                  <a:tcPr>
                    <a:solidFill>
                      <a:schemeClr val="accent6">
                        <a:lumMod val="60000"/>
                        <a:lumOff val="4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200" dirty="0"/>
                        <a:t>Bliver let overvældet af følelser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2200" dirty="0"/>
                    </a:p>
                  </a:txBody>
                  <a:tcPr>
                    <a:solidFill>
                      <a:schemeClr val="bg1">
                        <a:lumMod val="95000"/>
                      </a:schemeClr>
                    </a:solidFill>
                  </a:tcPr>
                </a:tc>
                <a:extLst>
                  <a:ext uri="{0D108BD9-81ED-4DB2-BD59-A6C34878D82A}">
                    <a16:rowId xmlns:a16="http://schemas.microsoft.com/office/drawing/2014/main" val="2227194475"/>
                  </a:ext>
                </a:extLst>
              </a:tr>
              <a:tr h="370840">
                <a:tc>
                  <a:txBody>
                    <a:bodyPr/>
                    <a:lstStyle/>
                    <a:p>
                      <a:r>
                        <a:rPr lang="da-DK" sz="2400" dirty="0"/>
                        <a:t>Genkendelse af ansigtsudtryk</a:t>
                      </a:r>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Kan fejltolke andres signaler i sociale sammenhænge</a:t>
                      </a:r>
                    </a:p>
                    <a:p>
                      <a:pPr marL="0" indent="0">
                        <a:buFont typeface="Arial" panose="020B0604020202020204" pitchFamily="34" charset="0"/>
                        <a:buNone/>
                      </a:pPr>
                      <a:endParaRPr lang="da-DK" sz="2200" dirty="0"/>
                    </a:p>
                  </a:txBody>
                  <a:tcPr>
                    <a:solidFill>
                      <a:schemeClr val="bg1">
                        <a:lumMod val="95000"/>
                      </a:schemeClr>
                    </a:solidFill>
                  </a:tcPr>
                </a:tc>
                <a:extLst>
                  <a:ext uri="{0D108BD9-81ED-4DB2-BD59-A6C34878D82A}">
                    <a16:rowId xmlns:a16="http://schemas.microsoft.com/office/drawing/2014/main" val="467247839"/>
                  </a:ext>
                </a:extLst>
              </a:tr>
            </a:tbl>
          </a:graphicData>
        </a:graphic>
      </p:graphicFrame>
    </p:spTree>
    <p:extLst>
      <p:ext uri="{BB962C8B-B14F-4D97-AF65-F5344CB8AC3E}">
        <p14:creationId xmlns:p14="http://schemas.microsoft.com/office/powerpoint/2010/main" val="219650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118B8-2F90-E6ED-28D7-5463E62BC1D1}"/>
              </a:ext>
            </a:extLst>
          </p:cNvPr>
          <p:cNvSpPr>
            <a:spLocks noGrp="1"/>
          </p:cNvSpPr>
          <p:nvPr>
            <p:ph type="title"/>
          </p:nvPr>
        </p:nvSpPr>
        <p:spPr/>
        <p:txBody>
          <a:bodyPr>
            <a:normAutofit/>
          </a:bodyPr>
          <a:lstStyle/>
          <a:p>
            <a:r>
              <a:rPr lang="da-DK" altLang="da-DK" sz="3200" b="1" dirty="0">
                <a:ea typeface="ＭＳ Ｐゴシック" charset="-128"/>
              </a:rPr>
              <a:t>KOGNITION KAN PÅVIRKES AF MANGE FORHOLD</a:t>
            </a:r>
            <a:endParaRPr lang="da-DK" sz="3200" dirty="0"/>
          </a:p>
        </p:txBody>
      </p:sp>
      <p:sp>
        <p:nvSpPr>
          <p:cNvPr id="3" name="Pladsholder til indhold 2">
            <a:extLst>
              <a:ext uri="{FF2B5EF4-FFF2-40B4-BE49-F238E27FC236}">
                <a16:creationId xmlns:a16="http://schemas.microsoft.com/office/drawing/2014/main" id="{391DB694-34E3-FFB1-A647-3DA0135B864B}"/>
              </a:ext>
            </a:extLst>
          </p:cNvPr>
          <p:cNvSpPr>
            <a:spLocks noGrp="1"/>
          </p:cNvSpPr>
          <p:nvPr>
            <p:ph idx="1"/>
          </p:nvPr>
        </p:nvSpPr>
        <p:spPr>
          <a:xfrm>
            <a:off x="838200" y="1646410"/>
            <a:ext cx="10515600" cy="4399984"/>
          </a:xfrm>
        </p:spPr>
        <p:txBody>
          <a:bodyPr/>
          <a:lstStyle/>
          <a:p>
            <a:r>
              <a:rPr lang="da-DK" dirty="0"/>
              <a:t>Rusmidler</a:t>
            </a:r>
          </a:p>
          <a:p>
            <a:r>
              <a:rPr lang="da-DK" dirty="0"/>
              <a:t>Søvn</a:t>
            </a:r>
          </a:p>
          <a:p>
            <a:r>
              <a:rPr lang="da-DK" dirty="0"/>
              <a:t>Medicin</a:t>
            </a:r>
          </a:p>
          <a:p>
            <a:r>
              <a:rPr lang="da-DK" dirty="0"/>
              <a:t>Hormonelle forhold</a:t>
            </a:r>
          </a:p>
          <a:p>
            <a:r>
              <a:rPr lang="da-DK" dirty="0"/>
              <a:t>Kost / livsstil / stress</a:t>
            </a:r>
          </a:p>
          <a:p>
            <a:r>
              <a:rPr lang="da-DK" dirty="0"/>
              <a:t>Belastninger / traumer</a:t>
            </a:r>
          </a:p>
          <a:p>
            <a:r>
              <a:rPr lang="da-DK" dirty="0"/>
              <a:t>Krav / social støtte</a:t>
            </a:r>
          </a:p>
          <a:p>
            <a:r>
              <a:rPr lang="da-DK" dirty="0"/>
              <a:t>Affektive lidelser / psykose</a:t>
            </a:r>
          </a:p>
        </p:txBody>
      </p:sp>
    </p:spTree>
    <p:extLst>
      <p:ext uri="{BB962C8B-B14F-4D97-AF65-F5344CB8AC3E}">
        <p14:creationId xmlns:p14="http://schemas.microsoft.com/office/powerpoint/2010/main" val="2145449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BE88-9B76-202E-1906-3931CA2B295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98885A0-B7BB-E0B4-8F1C-E10DE7A29C45}"/>
              </a:ext>
            </a:extLst>
          </p:cNvPr>
          <p:cNvSpPr>
            <a:spLocks noGrp="1"/>
          </p:cNvSpPr>
          <p:nvPr>
            <p:ph idx="1"/>
          </p:nvPr>
        </p:nvSpPr>
        <p:spPr>
          <a:xfrm>
            <a:off x="3240701" y="1177636"/>
            <a:ext cx="8442105" cy="5178719"/>
          </a:xfrm>
        </p:spPr>
        <p:txBody>
          <a:bodyPr/>
          <a:lstStyle/>
          <a:p>
            <a:pPr marL="0" indent="0" algn="ctr">
              <a:buNone/>
            </a:pPr>
            <a:endParaRPr lang="da-DK" dirty="0"/>
          </a:p>
          <a:p>
            <a:pPr marL="0" indent="0">
              <a:buNone/>
            </a:pPr>
            <a:r>
              <a:rPr lang="da-DK" dirty="0"/>
              <a:t>Hvilke af ovennævnte forhold - eller andet der ikke nævnt- påvirker især din tænkning?              </a:t>
            </a:r>
          </a:p>
          <a:p>
            <a:pPr marL="0" indent="0">
              <a:buNone/>
            </a:pPr>
            <a:endParaRPr lang="da-DK" dirty="0"/>
          </a:p>
          <a:p>
            <a:pPr marL="0" indent="0">
              <a:buNone/>
            </a:pPr>
            <a:endParaRPr lang="da-DK" dirty="0"/>
          </a:p>
          <a:p>
            <a:pPr marL="0" indent="0">
              <a:buNone/>
            </a:pPr>
            <a:r>
              <a:rPr lang="da-DK" dirty="0"/>
              <a:t>Hvilke forhold henholdsvis fremmer og hæmmer </a:t>
            </a:r>
          </a:p>
          <a:p>
            <a:pPr marL="0" indent="0">
              <a:buNone/>
            </a:pPr>
            <a:r>
              <a:rPr lang="da-DK" dirty="0"/>
              <a:t>din opmærksomhed?</a:t>
            </a:r>
          </a:p>
          <a:p>
            <a:pPr marL="0" indent="0" algn="ctr">
              <a:buNone/>
            </a:pPr>
            <a:endParaRPr lang="da-DK" dirty="0"/>
          </a:p>
          <a:p>
            <a:pPr marL="0" indent="0" algn="ctr">
              <a:buNone/>
            </a:pPr>
            <a:endParaRPr lang="da-DK" dirty="0"/>
          </a:p>
          <a:p>
            <a:pPr marL="0" indent="0" algn="ctr">
              <a:buNone/>
            </a:pPr>
            <a:endParaRPr lang="da-DK" dirty="0"/>
          </a:p>
        </p:txBody>
      </p:sp>
      <p:sp>
        <p:nvSpPr>
          <p:cNvPr id="2" name="Pladsholder til slidenummer 1">
            <a:extLst>
              <a:ext uri="{FF2B5EF4-FFF2-40B4-BE49-F238E27FC236}">
                <a16:creationId xmlns:a16="http://schemas.microsoft.com/office/drawing/2014/main" id="{5A74FDB6-12DA-5D96-CFA7-20ACC0805F58}"/>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15</a:t>
            </a:fld>
            <a:endParaRPr lang="da-DK" dirty="0"/>
          </a:p>
        </p:txBody>
      </p:sp>
      <p:pic>
        <p:nvPicPr>
          <p:cNvPr id="6" name="Billede 5" descr="Et billede, der indeholder tegning, skitse, illustration/afbildning, tegneserie&#10;&#10;Indhold genereret af kunstig intelligens kan være forkert.">
            <a:extLst>
              <a:ext uri="{FF2B5EF4-FFF2-40B4-BE49-F238E27FC236}">
                <a16:creationId xmlns:a16="http://schemas.microsoft.com/office/drawing/2014/main" id="{AEECB190-6263-998E-B04D-83BCBAF2735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420" t="4417" r="8646" b="10338"/>
          <a:stretch/>
        </p:blipFill>
        <p:spPr>
          <a:xfrm>
            <a:off x="228600" y="1812470"/>
            <a:ext cx="2188029" cy="4245429"/>
          </a:xfrm>
          <a:prstGeom prst="rect">
            <a:avLst/>
          </a:prstGeom>
        </p:spPr>
      </p:pic>
    </p:spTree>
    <p:extLst>
      <p:ext uri="{BB962C8B-B14F-4D97-AF65-F5344CB8AC3E}">
        <p14:creationId xmlns:p14="http://schemas.microsoft.com/office/powerpoint/2010/main" val="1748063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2CE04-EA11-E234-6A00-5BFE703DA5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D46BCC-DF56-2FAF-E265-35179DEE7166}"/>
              </a:ext>
            </a:extLst>
          </p:cNvPr>
          <p:cNvSpPr>
            <a:spLocks noGrp="1"/>
          </p:cNvSpPr>
          <p:nvPr>
            <p:ph type="title"/>
          </p:nvPr>
        </p:nvSpPr>
        <p:spPr/>
        <p:txBody>
          <a:bodyPr/>
          <a:lstStyle/>
          <a:p>
            <a:endParaRPr lang="da-DK" dirty="0"/>
          </a:p>
        </p:txBody>
      </p:sp>
      <p:graphicFrame>
        <p:nvGraphicFramePr>
          <p:cNvPr id="4" name="Pladsholder til indhold 3">
            <a:extLst>
              <a:ext uri="{FF2B5EF4-FFF2-40B4-BE49-F238E27FC236}">
                <a16:creationId xmlns:a16="http://schemas.microsoft.com/office/drawing/2014/main" id="{9240B6E6-AF52-C635-17BD-A75B5D3DF3D4}"/>
              </a:ext>
            </a:extLst>
          </p:cNvPr>
          <p:cNvGraphicFramePr>
            <a:graphicFrameLocks noGrp="1"/>
          </p:cNvGraphicFramePr>
          <p:nvPr>
            <p:ph idx="1"/>
            <p:extLst>
              <p:ext uri="{D42A27DB-BD31-4B8C-83A1-F6EECF244321}">
                <p14:modId xmlns:p14="http://schemas.microsoft.com/office/powerpoint/2010/main" val="2904205757"/>
              </p:ext>
            </p:extLst>
          </p:nvPr>
        </p:nvGraphicFramePr>
        <p:xfrm>
          <a:off x="838200" y="840809"/>
          <a:ext cx="10515600" cy="5185918"/>
        </p:xfrm>
        <a:graphic>
          <a:graphicData uri="http://schemas.openxmlformats.org/drawingml/2006/table">
            <a:tbl>
              <a:tblPr firstRow="1" bandRow="1">
                <a:tableStyleId>{5940675A-B579-460E-94D1-54222C63F5DA}</a:tableStyleId>
              </a:tblPr>
              <a:tblGrid>
                <a:gridCol w="4997335">
                  <a:extLst>
                    <a:ext uri="{9D8B030D-6E8A-4147-A177-3AD203B41FA5}">
                      <a16:colId xmlns:a16="http://schemas.microsoft.com/office/drawing/2014/main" val="3556290546"/>
                    </a:ext>
                  </a:extLst>
                </a:gridCol>
                <a:gridCol w="5518265">
                  <a:extLst>
                    <a:ext uri="{9D8B030D-6E8A-4147-A177-3AD203B41FA5}">
                      <a16:colId xmlns:a16="http://schemas.microsoft.com/office/drawing/2014/main" val="1397909786"/>
                    </a:ext>
                  </a:extLst>
                </a:gridCol>
              </a:tblGrid>
              <a:tr h="1410299">
                <a:tc>
                  <a:txBody>
                    <a:bodyPr/>
                    <a:lstStyle/>
                    <a:p>
                      <a:pPr algn="ctr"/>
                      <a:r>
                        <a:rPr lang="da-DK" sz="2200" b="1" dirty="0"/>
                        <a:t>HVAD HÆMMER MIN OPMÆRKSOMHED?</a:t>
                      </a:r>
                    </a:p>
                  </a:txBody>
                  <a:tcPr anchor="ctr">
                    <a:solidFill>
                      <a:schemeClr val="accent6">
                        <a:lumMod val="60000"/>
                        <a:lumOff val="40000"/>
                      </a:schemeClr>
                    </a:solidFill>
                  </a:tcPr>
                </a:tc>
                <a:tc>
                  <a:txBody>
                    <a:bodyPr/>
                    <a:lstStyle/>
                    <a:p>
                      <a:pPr algn="ctr"/>
                      <a:r>
                        <a:rPr lang="da-DK" sz="2200" b="1" dirty="0"/>
                        <a:t>HVAD FREMMER MIN OPMÆRKSOMHED?</a:t>
                      </a:r>
                    </a:p>
                  </a:txBody>
                  <a:tcPr anchor="ctr">
                    <a:solidFill>
                      <a:schemeClr val="accent6">
                        <a:lumMod val="60000"/>
                        <a:lumOff val="40000"/>
                      </a:schemeClr>
                    </a:solidFill>
                  </a:tcPr>
                </a:tc>
                <a:extLst>
                  <a:ext uri="{0D108BD9-81ED-4DB2-BD59-A6C34878D82A}">
                    <a16:rowId xmlns:a16="http://schemas.microsoft.com/office/drawing/2014/main" val="3573878864"/>
                  </a:ext>
                </a:extLst>
              </a:tr>
              <a:tr h="3775619">
                <a:tc>
                  <a:txBody>
                    <a:bodyPr/>
                    <a:lstStyle/>
                    <a:p>
                      <a:endParaRPr lang="da-DK" sz="2800" dirty="0"/>
                    </a:p>
                  </a:txBody>
                  <a:tcPr>
                    <a:solidFill>
                      <a:schemeClr val="bg1">
                        <a:lumMod val="95000"/>
                      </a:schemeClr>
                    </a:solidFill>
                  </a:tcPr>
                </a:tc>
                <a:tc>
                  <a:txBody>
                    <a:bodyPr/>
                    <a:lstStyle/>
                    <a:p>
                      <a:endParaRPr lang="da-DK" sz="2800" dirty="0"/>
                    </a:p>
                  </a:txBody>
                  <a:tcPr>
                    <a:solidFill>
                      <a:schemeClr val="bg1">
                        <a:lumMod val="95000"/>
                      </a:schemeClr>
                    </a:solidFill>
                  </a:tcPr>
                </a:tc>
                <a:extLst>
                  <a:ext uri="{0D108BD9-81ED-4DB2-BD59-A6C34878D82A}">
                    <a16:rowId xmlns:a16="http://schemas.microsoft.com/office/drawing/2014/main" val="2012850079"/>
                  </a:ext>
                </a:extLst>
              </a:tr>
            </a:tbl>
          </a:graphicData>
        </a:graphic>
      </p:graphicFrame>
    </p:spTree>
    <p:extLst>
      <p:ext uri="{BB962C8B-B14F-4D97-AF65-F5344CB8AC3E}">
        <p14:creationId xmlns:p14="http://schemas.microsoft.com/office/powerpoint/2010/main" val="402273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2191-B634-B535-96C4-097F6525EC76}"/>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2D9F010-0D32-B54D-0E87-1B460FE856AF}"/>
              </a:ext>
            </a:extLst>
          </p:cNvPr>
          <p:cNvSpPr>
            <a:spLocks noGrp="1"/>
          </p:cNvSpPr>
          <p:nvPr>
            <p:ph idx="1"/>
          </p:nvPr>
        </p:nvSpPr>
        <p:spPr>
          <a:xfrm>
            <a:off x="3435927" y="510364"/>
            <a:ext cx="8246880" cy="5845992"/>
          </a:xfrm>
        </p:spPr>
        <p:txBody>
          <a:bodyPr/>
          <a:lstStyle/>
          <a:p>
            <a:pPr marL="0" indent="0">
              <a:buNone/>
            </a:pPr>
            <a:endParaRPr lang="da-DK" dirty="0"/>
          </a:p>
          <a:p>
            <a:pPr marL="0" indent="0">
              <a:buNone/>
            </a:pPr>
            <a:r>
              <a:rPr lang="da-DK" dirty="0"/>
              <a:t>Hvilke  tegn oplever du, hvis du er overbelastet kognitivt?</a:t>
            </a:r>
          </a:p>
          <a:p>
            <a:pPr marL="0" indent="0">
              <a:buNone/>
            </a:pPr>
            <a:endParaRPr lang="da-DK" dirty="0"/>
          </a:p>
          <a:p>
            <a:pPr marL="0" indent="0">
              <a:buNone/>
            </a:pPr>
            <a:r>
              <a:rPr lang="da-DK" dirty="0"/>
              <a:t>Hvad kan trigge kognitiv overbelastning for dig?</a:t>
            </a:r>
          </a:p>
          <a:p>
            <a:pPr marL="0" indent="0">
              <a:buNone/>
            </a:pPr>
            <a:endParaRPr lang="da-DK" dirty="0"/>
          </a:p>
          <a:p>
            <a:pPr marL="0" indent="0">
              <a:buNone/>
            </a:pPr>
            <a:r>
              <a:rPr lang="da-DK" dirty="0"/>
              <a:t>Hvad gør du,  hvis du bliver overbelastet ?</a:t>
            </a:r>
          </a:p>
          <a:p>
            <a:pPr marL="0" indent="0">
              <a:buNone/>
            </a:pPr>
            <a:endParaRPr lang="da-DK" dirty="0"/>
          </a:p>
          <a:p>
            <a:pPr marL="0" indent="0">
              <a:buNone/>
            </a:pPr>
            <a:r>
              <a:rPr lang="da-DK" dirty="0"/>
              <a:t>Hvordan fungerer dine strategier for dig ?</a:t>
            </a:r>
          </a:p>
          <a:p>
            <a:pPr marL="0" indent="0">
              <a:buNone/>
            </a:pPr>
            <a:endParaRPr lang="da-DK" dirty="0"/>
          </a:p>
          <a:p>
            <a:pPr marL="0" indent="0">
              <a:buNone/>
            </a:pPr>
            <a:r>
              <a:rPr lang="da-DK" dirty="0"/>
              <a:t>Er der noget du har behov for at gøre anderledes?</a:t>
            </a:r>
          </a:p>
        </p:txBody>
      </p:sp>
      <p:sp>
        <p:nvSpPr>
          <p:cNvPr id="2" name="Pladsholder til slidenummer 1">
            <a:extLst>
              <a:ext uri="{FF2B5EF4-FFF2-40B4-BE49-F238E27FC236}">
                <a16:creationId xmlns:a16="http://schemas.microsoft.com/office/drawing/2014/main" id="{6A05079B-53EA-6374-AC41-D3BE97C84D10}"/>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17</a:t>
            </a:fld>
            <a:endParaRPr lang="da-DK" dirty="0"/>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310C96B9-C4D4-D7FB-0DDD-6CCD207F96F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420" t="4417" r="8646" b="10338"/>
          <a:stretch/>
        </p:blipFill>
        <p:spPr>
          <a:xfrm>
            <a:off x="228600" y="1812470"/>
            <a:ext cx="2188029" cy="4245429"/>
          </a:xfrm>
          <a:prstGeom prst="rect">
            <a:avLst/>
          </a:prstGeom>
        </p:spPr>
      </p:pic>
    </p:spTree>
    <p:extLst>
      <p:ext uri="{BB962C8B-B14F-4D97-AF65-F5344CB8AC3E}">
        <p14:creationId xmlns:p14="http://schemas.microsoft.com/office/powerpoint/2010/main" val="3140008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1F7E3-8158-29E6-959B-27A444DA25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C82E0A-4B89-EC03-E59B-8048B6539A35}"/>
              </a:ext>
            </a:extLst>
          </p:cNvPr>
          <p:cNvSpPr>
            <a:spLocks noGrp="1"/>
          </p:cNvSpPr>
          <p:nvPr>
            <p:ph type="title"/>
          </p:nvPr>
        </p:nvSpPr>
        <p:spPr/>
        <p:txBody>
          <a:bodyPr/>
          <a:lstStyle/>
          <a:p>
            <a:endParaRPr lang="da-DK" dirty="0"/>
          </a:p>
        </p:txBody>
      </p:sp>
      <p:graphicFrame>
        <p:nvGraphicFramePr>
          <p:cNvPr id="13" name="Pladsholder til indhold 12">
            <a:extLst>
              <a:ext uri="{FF2B5EF4-FFF2-40B4-BE49-F238E27FC236}">
                <a16:creationId xmlns:a16="http://schemas.microsoft.com/office/drawing/2014/main" id="{4AB746B0-2F5F-89C4-8853-DB1C7DCAB90B}"/>
              </a:ext>
            </a:extLst>
          </p:cNvPr>
          <p:cNvGraphicFramePr>
            <a:graphicFrameLocks noGrp="1"/>
          </p:cNvGraphicFramePr>
          <p:nvPr>
            <p:ph idx="1"/>
            <p:extLst>
              <p:ext uri="{D42A27DB-BD31-4B8C-83A1-F6EECF244321}">
                <p14:modId xmlns:p14="http://schemas.microsoft.com/office/powerpoint/2010/main" val="1822217305"/>
              </p:ext>
            </p:extLst>
          </p:nvPr>
        </p:nvGraphicFramePr>
        <p:xfrm>
          <a:off x="838200" y="874059"/>
          <a:ext cx="10515597" cy="5069541"/>
        </p:xfrm>
        <a:graphic>
          <a:graphicData uri="http://schemas.openxmlformats.org/drawingml/2006/table">
            <a:tbl>
              <a:tblPr firstRow="1" bandRow="1">
                <a:tableStyleId>{5940675A-B579-460E-94D1-54222C63F5DA}</a:tableStyleId>
              </a:tblPr>
              <a:tblGrid>
                <a:gridCol w="3505199">
                  <a:extLst>
                    <a:ext uri="{9D8B030D-6E8A-4147-A177-3AD203B41FA5}">
                      <a16:colId xmlns:a16="http://schemas.microsoft.com/office/drawing/2014/main" val="842316661"/>
                    </a:ext>
                  </a:extLst>
                </a:gridCol>
                <a:gridCol w="3505199">
                  <a:extLst>
                    <a:ext uri="{9D8B030D-6E8A-4147-A177-3AD203B41FA5}">
                      <a16:colId xmlns:a16="http://schemas.microsoft.com/office/drawing/2014/main" val="2034540492"/>
                    </a:ext>
                  </a:extLst>
                </a:gridCol>
                <a:gridCol w="3505199">
                  <a:extLst>
                    <a:ext uri="{9D8B030D-6E8A-4147-A177-3AD203B41FA5}">
                      <a16:colId xmlns:a16="http://schemas.microsoft.com/office/drawing/2014/main" val="731893285"/>
                    </a:ext>
                  </a:extLst>
                </a:gridCol>
              </a:tblGrid>
              <a:tr h="1073688">
                <a:tc>
                  <a:txBody>
                    <a:bodyPr/>
                    <a:lstStyle/>
                    <a:p>
                      <a:pPr algn="ctr"/>
                      <a:r>
                        <a:rPr lang="da-DK" sz="2200" b="1" dirty="0"/>
                        <a:t>TRIGGER</a:t>
                      </a:r>
                    </a:p>
                  </a:txBody>
                  <a:tcPr anchor="ctr">
                    <a:solidFill>
                      <a:schemeClr val="accent6">
                        <a:lumMod val="60000"/>
                        <a:lumOff val="40000"/>
                      </a:schemeClr>
                    </a:solidFill>
                  </a:tcPr>
                </a:tc>
                <a:tc>
                  <a:txBody>
                    <a:bodyPr/>
                    <a:lstStyle/>
                    <a:p>
                      <a:pPr algn="ctr"/>
                      <a:r>
                        <a:rPr lang="da-DK" sz="2200" b="1" dirty="0"/>
                        <a:t>TEGN PÅ KOGNITIV OVERBELASTNING</a:t>
                      </a:r>
                    </a:p>
                  </a:txBody>
                  <a:tcPr anchor="ctr">
                    <a:solidFill>
                      <a:schemeClr val="accent6">
                        <a:lumMod val="60000"/>
                        <a:lumOff val="40000"/>
                      </a:schemeClr>
                    </a:solidFill>
                  </a:tcPr>
                </a:tc>
                <a:tc>
                  <a:txBody>
                    <a:bodyPr/>
                    <a:lstStyle/>
                    <a:p>
                      <a:pPr algn="ctr"/>
                      <a:r>
                        <a:rPr lang="da-DK" sz="2200" b="1" dirty="0"/>
                        <a:t>HANDLEMULIGHEDER</a:t>
                      </a:r>
                    </a:p>
                  </a:txBody>
                  <a:tcPr anchor="ctr">
                    <a:solidFill>
                      <a:schemeClr val="accent6">
                        <a:lumMod val="60000"/>
                        <a:lumOff val="40000"/>
                      </a:schemeClr>
                    </a:solidFill>
                  </a:tcPr>
                </a:tc>
                <a:extLst>
                  <a:ext uri="{0D108BD9-81ED-4DB2-BD59-A6C34878D82A}">
                    <a16:rowId xmlns:a16="http://schemas.microsoft.com/office/drawing/2014/main" val="2341669016"/>
                  </a:ext>
                </a:extLst>
              </a:tr>
              <a:tr h="3995853">
                <a:tc>
                  <a:txBody>
                    <a:bodyPr/>
                    <a:lstStyle/>
                    <a:p>
                      <a:endParaRPr lang="da-DK" dirty="0"/>
                    </a:p>
                  </a:txBody>
                  <a:tcPr>
                    <a:solidFill>
                      <a:schemeClr val="bg1">
                        <a:lumMod val="95000"/>
                      </a:schemeClr>
                    </a:solidFill>
                  </a:tcPr>
                </a:tc>
                <a:tc>
                  <a:txBody>
                    <a:bodyPr/>
                    <a:lstStyle/>
                    <a:p>
                      <a:endParaRPr lang="da-DK"/>
                    </a:p>
                  </a:txBody>
                  <a:tcPr>
                    <a:solidFill>
                      <a:schemeClr val="bg1">
                        <a:lumMod val="95000"/>
                      </a:schemeClr>
                    </a:solidFill>
                  </a:tcPr>
                </a:tc>
                <a:tc>
                  <a:txBody>
                    <a:bodyPr/>
                    <a:lstStyle/>
                    <a:p>
                      <a:endParaRPr lang="da-DK" dirty="0"/>
                    </a:p>
                  </a:txBody>
                  <a:tcPr>
                    <a:solidFill>
                      <a:schemeClr val="bg1">
                        <a:lumMod val="95000"/>
                      </a:schemeClr>
                    </a:solidFill>
                  </a:tcPr>
                </a:tc>
                <a:extLst>
                  <a:ext uri="{0D108BD9-81ED-4DB2-BD59-A6C34878D82A}">
                    <a16:rowId xmlns:a16="http://schemas.microsoft.com/office/drawing/2014/main" val="1553385147"/>
                  </a:ext>
                </a:extLst>
              </a:tr>
            </a:tbl>
          </a:graphicData>
        </a:graphic>
      </p:graphicFrame>
    </p:spTree>
    <p:extLst>
      <p:ext uri="{BB962C8B-B14F-4D97-AF65-F5344CB8AC3E}">
        <p14:creationId xmlns:p14="http://schemas.microsoft.com/office/powerpoint/2010/main" val="1113497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FB3B3-E03F-3B6C-9886-369A1DA74F56}"/>
              </a:ext>
            </a:extLst>
          </p:cNvPr>
          <p:cNvSpPr>
            <a:spLocks noGrp="1"/>
          </p:cNvSpPr>
          <p:nvPr>
            <p:ph type="title"/>
          </p:nvPr>
        </p:nvSpPr>
        <p:spPr/>
        <p:txBody>
          <a:bodyPr>
            <a:normAutofit/>
          </a:bodyPr>
          <a:lstStyle/>
          <a:p>
            <a:r>
              <a:rPr lang="da-DK" sz="3200" b="1" dirty="0"/>
              <a:t>HJÆLP TIL KOGNITIVE VANSKELIGHEDER </a:t>
            </a:r>
          </a:p>
        </p:txBody>
      </p:sp>
      <p:sp>
        <p:nvSpPr>
          <p:cNvPr id="3" name="Pladsholder til indhold 2">
            <a:extLst>
              <a:ext uri="{FF2B5EF4-FFF2-40B4-BE49-F238E27FC236}">
                <a16:creationId xmlns:a16="http://schemas.microsoft.com/office/drawing/2014/main" id="{42C93964-074B-00E7-E290-83F2F032FB20}"/>
              </a:ext>
            </a:extLst>
          </p:cNvPr>
          <p:cNvSpPr>
            <a:spLocks noGrp="1"/>
          </p:cNvSpPr>
          <p:nvPr>
            <p:ph idx="1"/>
          </p:nvPr>
        </p:nvSpPr>
        <p:spPr/>
        <p:txBody>
          <a:bodyPr>
            <a:normAutofit fontScale="92500" lnSpcReduction="10000"/>
          </a:bodyPr>
          <a:lstStyle/>
          <a:p>
            <a:pPr marL="0" indent="0">
              <a:buNone/>
            </a:pPr>
            <a:r>
              <a:rPr lang="da-DK" sz="3000" dirty="0"/>
              <a:t>Hjernen har en vis plasticitet, så det er muligt at træne forskellige funktioner og/eller erstatte tabte funktioner med andre</a:t>
            </a:r>
          </a:p>
          <a:p>
            <a:pPr marL="0" indent="0">
              <a:buNone/>
            </a:pPr>
            <a:endParaRPr lang="da-DK" sz="3000" dirty="0"/>
          </a:p>
          <a:p>
            <a:pPr marL="0" indent="0">
              <a:buNone/>
            </a:pPr>
            <a:r>
              <a:rPr lang="da-DK" sz="3000" dirty="0"/>
              <a:t>Vær opmærksom på, hvilke betingelser du har og er med til at give dig selv for at løse opgaver i hverdagen</a:t>
            </a:r>
          </a:p>
          <a:p>
            <a:pPr marL="0" indent="0">
              <a:buNone/>
            </a:pPr>
            <a:endParaRPr lang="da-DK" sz="3000" dirty="0"/>
          </a:p>
          <a:p>
            <a:pPr marL="0" indent="0">
              <a:buNone/>
            </a:pPr>
            <a:r>
              <a:rPr lang="da-DK" sz="3000" dirty="0"/>
              <a:t>Der findes en række strategier til at afhjælpe kognitive vanskeligheder, men hvis de skal virke kræver det motivation og vedholdenhed</a:t>
            </a:r>
          </a:p>
          <a:p>
            <a:pPr marL="0" indent="0">
              <a:buNone/>
            </a:pPr>
            <a:endParaRPr lang="da-DK" b="1" dirty="0"/>
          </a:p>
          <a:p>
            <a:pPr marL="0" indent="0">
              <a:buNone/>
            </a:pPr>
            <a:r>
              <a:rPr lang="da-DK" b="1" dirty="0"/>
              <a:t>Det tager tid og kræver tålmodighed at tilegne sig en ny strategi</a:t>
            </a:r>
          </a:p>
          <a:p>
            <a:pPr marL="0" indent="0">
              <a:buNone/>
            </a:pPr>
            <a:endParaRPr lang="da-DK" dirty="0"/>
          </a:p>
        </p:txBody>
      </p:sp>
    </p:spTree>
    <p:extLst>
      <p:ext uri="{BB962C8B-B14F-4D97-AF65-F5344CB8AC3E}">
        <p14:creationId xmlns:p14="http://schemas.microsoft.com/office/powerpoint/2010/main" val="3007622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61637-F5B7-4973-85A0-307D383B392D}"/>
              </a:ext>
            </a:extLst>
          </p:cNvPr>
          <p:cNvSpPr>
            <a:spLocks noGrp="1"/>
          </p:cNvSpPr>
          <p:nvPr>
            <p:ph type="title"/>
          </p:nvPr>
        </p:nvSpPr>
        <p:spPr/>
        <p:txBody>
          <a:bodyPr>
            <a:normAutofit/>
          </a:bodyPr>
          <a:lstStyle/>
          <a:p>
            <a:r>
              <a:rPr lang="da-DK" sz="3200" b="1" dirty="0"/>
              <a:t>PROGRAM</a:t>
            </a:r>
          </a:p>
        </p:txBody>
      </p:sp>
      <p:sp>
        <p:nvSpPr>
          <p:cNvPr id="3" name="Pladsholder til indhold 2">
            <a:extLst>
              <a:ext uri="{FF2B5EF4-FFF2-40B4-BE49-F238E27FC236}">
                <a16:creationId xmlns:a16="http://schemas.microsoft.com/office/drawing/2014/main" id="{ECF7B87D-6DC1-4D9D-A0A2-F1EEA41D0BDB}"/>
              </a:ext>
            </a:extLst>
          </p:cNvPr>
          <p:cNvSpPr>
            <a:spLocks noGrp="1"/>
          </p:cNvSpPr>
          <p:nvPr>
            <p:ph idx="1"/>
          </p:nvPr>
        </p:nvSpPr>
        <p:spPr/>
        <p:txBody>
          <a:bodyPr/>
          <a:lstStyle/>
          <a:p>
            <a:endParaRPr lang="da-DK" dirty="0"/>
          </a:p>
          <a:p>
            <a:r>
              <a:rPr lang="da-DK" dirty="0"/>
              <a:t>Hvad er kognition?</a:t>
            </a:r>
          </a:p>
          <a:p>
            <a:r>
              <a:rPr lang="da-DK" dirty="0"/>
              <a:t>Kognitive udfordringer  ved bipolar lidelse</a:t>
            </a:r>
          </a:p>
          <a:p>
            <a:r>
              <a:rPr lang="da-DK" dirty="0"/>
              <a:t>Håndtering af kognitive udfordringer</a:t>
            </a:r>
          </a:p>
        </p:txBody>
      </p:sp>
      <p:sp>
        <p:nvSpPr>
          <p:cNvPr id="4" name="Pladsholder til sidefod 3">
            <a:extLst>
              <a:ext uri="{FF2B5EF4-FFF2-40B4-BE49-F238E27FC236}">
                <a16:creationId xmlns:a16="http://schemas.microsoft.com/office/drawing/2014/main" id="{581AE246-B45D-49CC-A077-23AAEE29052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DMPG</a:t>
            </a:r>
          </a:p>
        </p:txBody>
      </p:sp>
      <p:sp>
        <p:nvSpPr>
          <p:cNvPr id="5" name="Pladsholder til slidenummer 4">
            <a:extLst>
              <a:ext uri="{FF2B5EF4-FFF2-40B4-BE49-F238E27FC236}">
                <a16:creationId xmlns:a16="http://schemas.microsoft.com/office/drawing/2014/main" id="{51379608-1649-4531-B108-4770316B2E5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2</a:t>
            </a:fld>
            <a:endParaRPr lang="da-DK"/>
          </a:p>
        </p:txBody>
      </p:sp>
    </p:spTree>
    <p:extLst>
      <p:ext uri="{BB962C8B-B14F-4D97-AF65-F5344CB8AC3E}">
        <p14:creationId xmlns:p14="http://schemas.microsoft.com/office/powerpoint/2010/main" val="311880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TAK FOR I DAG</a:t>
            </a:r>
          </a:p>
        </p:txBody>
      </p:sp>
      <p:sp>
        <p:nvSpPr>
          <p:cNvPr id="3" name="Pladsholder til indhold 2"/>
          <p:cNvSpPr>
            <a:spLocks noGrp="1"/>
          </p:cNvSpPr>
          <p:nvPr>
            <p:ph idx="1"/>
          </p:nvPr>
        </p:nvSpPr>
        <p:spPr/>
        <p:txBody>
          <a:bodyPr/>
          <a:lstStyle/>
          <a:p>
            <a:pPr>
              <a:lnSpc>
                <a:spcPct val="100000"/>
              </a:lnSpc>
              <a:spcAft>
                <a:spcPts val="1200"/>
              </a:spcAft>
            </a:pPr>
            <a:endParaRPr lang="da-DK" sz="2400" dirty="0"/>
          </a:p>
          <a:p>
            <a:pPr>
              <a:lnSpc>
                <a:spcPct val="100000"/>
              </a:lnSpc>
              <a:spcAft>
                <a:spcPts val="1200"/>
              </a:spcAft>
            </a:pPr>
            <a:r>
              <a:rPr lang="da-DK" dirty="0"/>
              <a:t>Var der noget, der var nyt eller overraskende?</a:t>
            </a:r>
          </a:p>
          <a:p>
            <a:pPr>
              <a:lnSpc>
                <a:spcPct val="100000"/>
              </a:lnSpc>
              <a:spcAft>
                <a:spcPts val="1200"/>
              </a:spcAft>
            </a:pPr>
            <a:r>
              <a:rPr lang="da-DK" dirty="0"/>
              <a:t>Hvad tager I med jer fra i dag?</a:t>
            </a:r>
          </a:p>
          <a:p>
            <a:pPr>
              <a:lnSpc>
                <a:spcPct val="100000"/>
              </a:lnSpc>
              <a:spcAft>
                <a:spcPts val="1200"/>
              </a:spcAft>
            </a:pPr>
            <a:r>
              <a:rPr lang="da-DK" dirty="0"/>
              <a:t>Kort intro til næste gang</a:t>
            </a:r>
          </a:p>
        </p:txBody>
      </p:sp>
      <p:sp>
        <p:nvSpPr>
          <p:cNvPr id="4" name="Pladsholder til slidenummer 3"/>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20</a:t>
            </a:fld>
            <a:endParaRPr lang="da-DK" dirty="0"/>
          </a:p>
        </p:txBody>
      </p:sp>
      <p:pic>
        <p:nvPicPr>
          <p:cNvPr id="5" name="Billede 4" descr="Et billede, der indeholder tegning, skitse, Børnekunst, Stregtegning&#10;&#10;Indhold genereret af kunstig intelligens kan være forkert.">
            <a:extLst>
              <a:ext uri="{FF2B5EF4-FFF2-40B4-BE49-F238E27FC236}">
                <a16:creationId xmlns:a16="http://schemas.microsoft.com/office/drawing/2014/main" id="{CBAB4EBC-9D8F-6F1A-FAF8-D191F168ADF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40434" y="2517905"/>
            <a:ext cx="3466036" cy="3466036"/>
          </a:xfrm>
          <a:prstGeom prst="rect">
            <a:avLst/>
          </a:prstGeom>
        </p:spPr>
      </p:pic>
    </p:spTree>
    <p:extLst>
      <p:ext uri="{BB962C8B-B14F-4D97-AF65-F5344CB8AC3E}">
        <p14:creationId xmlns:p14="http://schemas.microsoft.com/office/powerpoint/2010/main" val="1759920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ktangel 3"/>
          <p:cNvSpPr/>
          <p:nvPr/>
        </p:nvSpPr>
        <p:spPr>
          <a:xfrm>
            <a:off x="8900932" y="0"/>
            <a:ext cx="3291068" cy="1632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5" name="Ellipse 4"/>
          <p:cNvSpPr>
            <a:spLocks noChangeAspect="1"/>
          </p:cNvSpPr>
          <p:nvPr/>
        </p:nvSpPr>
        <p:spPr>
          <a:xfrm>
            <a:off x="3657600" y="983847"/>
            <a:ext cx="4680000" cy="4680000"/>
          </a:xfrm>
          <a:prstGeom prst="ellipse">
            <a:avLst/>
          </a:prstGeom>
          <a:ln>
            <a:noFill/>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da-DK" sz="4400" dirty="0">
                <a:solidFill>
                  <a:srgbClr val="000000"/>
                </a:solidFill>
              </a:rPr>
              <a:t>Bilag og ekstra slides</a:t>
            </a:r>
          </a:p>
        </p:txBody>
      </p:sp>
      <p:sp>
        <p:nvSpPr>
          <p:cNvPr id="2" name="Pladsholder til slidenummer 1"/>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21</a:t>
            </a:fld>
            <a:endParaRPr lang="da-DK" dirty="0"/>
          </a:p>
        </p:txBody>
      </p:sp>
    </p:spTree>
    <p:extLst>
      <p:ext uri="{BB962C8B-B14F-4D97-AF65-F5344CB8AC3E}">
        <p14:creationId xmlns:p14="http://schemas.microsoft.com/office/powerpoint/2010/main" val="145340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60E23-C5C3-F694-66BD-9B828479DF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C15F94-8EE5-39B0-C30A-D6783CD9B491}"/>
              </a:ext>
            </a:extLst>
          </p:cNvPr>
          <p:cNvSpPr>
            <a:spLocks noGrp="1"/>
          </p:cNvSpPr>
          <p:nvPr>
            <p:ph type="title"/>
          </p:nvPr>
        </p:nvSpPr>
        <p:spPr>
          <a:xfrm>
            <a:off x="641554" y="180885"/>
            <a:ext cx="10515600" cy="925244"/>
          </a:xfrm>
        </p:spPr>
        <p:txBody>
          <a:bodyPr anchor="ctr">
            <a:normAutofit/>
          </a:bodyPr>
          <a:lstStyle/>
          <a:p>
            <a:pPr algn="ctr"/>
            <a:r>
              <a:rPr lang="da-DK" sz="3200" b="1" dirty="0"/>
              <a:t>NEGATIV CIRKEL</a:t>
            </a:r>
          </a:p>
        </p:txBody>
      </p:sp>
      <p:graphicFrame>
        <p:nvGraphicFramePr>
          <p:cNvPr id="4" name="Pladsholder til indhold 3">
            <a:extLst>
              <a:ext uri="{FF2B5EF4-FFF2-40B4-BE49-F238E27FC236}">
                <a16:creationId xmlns:a16="http://schemas.microsoft.com/office/drawing/2014/main" id="{62CBD8B3-E24A-5808-5333-21139C0F823D}"/>
              </a:ext>
            </a:extLst>
          </p:cNvPr>
          <p:cNvGraphicFramePr>
            <a:graphicFrameLocks noGrp="1"/>
          </p:cNvGraphicFramePr>
          <p:nvPr>
            <p:ph idx="1"/>
            <p:extLst>
              <p:ext uri="{D42A27DB-BD31-4B8C-83A1-F6EECF244321}">
                <p14:modId xmlns:p14="http://schemas.microsoft.com/office/powerpoint/2010/main" val="4272196198"/>
              </p:ext>
            </p:extLst>
          </p:nvPr>
        </p:nvGraphicFramePr>
        <p:xfrm>
          <a:off x="-250723" y="1327354"/>
          <a:ext cx="12300155" cy="4999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0662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CEE19-D258-49C8-9F52-91D3571140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11630A-A3C3-D507-4937-1849C46C8BE7}"/>
              </a:ext>
            </a:extLst>
          </p:cNvPr>
          <p:cNvSpPr>
            <a:spLocks noGrp="1"/>
          </p:cNvSpPr>
          <p:nvPr>
            <p:ph type="title"/>
          </p:nvPr>
        </p:nvSpPr>
        <p:spPr>
          <a:xfrm>
            <a:off x="838200" y="365126"/>
            <a:ext cx="10515600" cy="45719"/>
          </a:xfrm>
        </p:spPr>
        <p:txBody>
          <a:bodyPr>
            <a:normAutofit fontScale="90000"/>
          </a:bodyPr>
          <a:lstStyle/>
          <a:p>
            <a:pPr algn="ctr"/>
            <a:endParaRPr lang="da-DK" b="1" dirty="0"/>
          </a:p>
        </p:txBody>
      </p:sp>
      <p:graphicFrame>
        <p:nvGraphicFramePr>
          <p:cNvPr id="3" name="Tabel 2">
            <a:extLst>
              <a:ext uri="{FF2B5EF4-FFF2-40B4-BE49-F238E27FC236}">
                <a16:creationId xmlns:a16="http://schemas.microsoft.com/office/drawing/2014/main" id="{E0463F98-B3C4-54B7-FBD1-20BEED9E8E4E}"/>
              </a:ext>
            </a:extLst>
          </p:cNvPr>
          <p:cNvGraphicFramePr>
            <a:graphicFrameLocks noGrp="1"/>
          </p:cNvGraphicFramePr>
          <p:nvPr>
            <p:extLst>
              <p:ext uri="{D42A27DB-BD31-4B8C-83A1-F6EECF244321}">
                <p14:modId xmlns:p14="http://schemas.microsoft.com/office/powerpoint/2010/main" val="3013707690"/>
              </p:ext>
            </p:extLst>
          </p:nvPr>
        </p:nvGraphicFramePr>
        <p:xfrm>
          <a:off x="328612" y="872836"/>
          <a:ext cx="11425583" cy="5837917"/>
        </p:xfrm>
        <a:graphic>
          <a:graphicData uri="http://schemas.openxmlformats.org/drawingml/2006/table">
            <a:tbl>
              <a:tblPr firstRow="1" firstCol="1" bandRow="1">
                <a:tableStyleId>{5940675A-B579-460E-94D1-54222C63F5DA}</a:tableStyleId>
              </a:tblPr>
              <a:tblGrid>
                <a:gridCol w="3808132">
                  <a:extLst>
                    <a:ext uri="{9D8B030D-6E8A-4147-A177-3AD203B41FA5}">
                      <a16:colId xmlns:a16="http://schemas.microsoft.com/office/drawing/2014/main" val="3337311412"/>
                    </a:ext>
                  </a:extLst>
                </a:gridCol>
                <a:gridCol w="3808132">
                  <a:extLst>
                    <a:ext uri="{9D8B030D-6E8A-4147-A177-3AD203B41FA5}">
                      <a16:colId xmlns:a16="http://schemas.microsoft.com/office/drawing/2014/main" val="2593721560"/>
                    </a:ext>
                  </a:extLst>
                </a:gridCol>
                <a:gridCol w="3809319">
                  <a:extLst>
                    <a:ext uri="{9D8B030D-6E8A-4147-A177-3AD203B41FA5}">
                      <a16:colId xmlns:a16="http://schemas.microsoft.com/office/drawing/2014/main" val="306011929"/>
                    </a:ext>
                  </a:extLst>
                </a:gridCol>
              </a:tblGrid>
              <a:tr h="1094392">
                <a:tc>
                  <a:txBody>
                    <a:bodyPr/>
                    <a:lstStyle/>
                    <a:p>
                      <a:pPr algn="ctr">
                        <a:lnSpc>
                          <a:spcPct val="107000"/>
                        </a:lnSpc>
                        <a:spcAft>
                          <a:spcPts val="0"/>
                        </a:spcAft>
                      </a:pPr>
                      <a:r>
                        <a:rPr lang="da-DK" sz="2000" b="1" dirty="0">
                          <a:ln>
                            <a:noFill/>
                          </a:ln>
                          <a:solidFill>
                            <a:schemeClr val="tx1"/>
                          </a:solidFill>
                          <a:effectLst/>
                        </a:rPr>
                        <a:t>KOGNITIV FUNKTION</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da-DK" sz="2000" b="1" dirty="0">
                          <a:ln>
                            <a:noFill/>
                          </a:ln>
                          <a:solidFill>
                            <a:schemeClr val="tx1"/>
                          </a:solidFill>
                          <a:effectLst/>
                        </a:rPr>
                        <a:t>DEPRESSION </a:t>
                      </a:r>
                      <a:endParaRPr lang="da-DK" sz="2000" b="1" dirty="0">
                        <a:solidFill>
                          <a:schemeClr val="tx1"/>
                        </a:solidFill>
                        <a:effectLst/>
                      </a:endParaRPr>
                    </a:p>
                    <a:p>
                      <a:pPr algn="ctr">
                        <a:lnSpc>
                          <a:spcPct val="107000"/>
                        </a:lnSpc>
                        <a:spcAft>
                          <a:spcPts val="0"/>
                        </a:spcAft>
                      </a:pPr>
                      <a:r>
                        <a:rPr lang="da-DK" sz="2000" b="1" dirty="0">
                          <a:ln>
                            <a:noFill/>
                          </a:ln>
                          <a:solidFill>
                            <a:schemeClr val="tx1"/>
                          </a:solidFill>
                          <a:effectLst/>
                        </a:rPr>
                        <a:t>Eksempler</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da-DK" sz="2000" b="1" dirty="0">
                          <a:ln>
                            <a:noFill/>
                          </a:ln>
                          <a:solidFill>
                            <a:schemeClr val="tx1"/>
                          </a:solidFill>
                          <a:effectLst/>
                        </a:rPr>
                        <a:t>MANI </a:t>
                      </a:r>
                      <a:endParaRPr lang="da-DK" sz="2000" b="1" dirty="0">
                        <a:solidFill>
                          <a:schemeClr val="tx1"/>
                        </a:solidFill>
                        <a:effectLst/>
                      </a:endParaRPr>
                    </a:p>
                    <a:p>
                      <a:pPr algn="ctr">
                        <a:lnSpc>
                          <a:spcPct val="107000"/>
                        </a:lnSpc>
                        <a:spcAft>
                          <a:spcPts val="0"/>
                        </a:spcAft>
                      </a:pPr>
                      <a:r>
                        <a:rPr lang="da-DK" sz="2000" b="1" dirty="0">
                          <a:ln>
                            <a:noFill/>
                          </a:ln>
                          <a:solidFill>
                            <a:schemeClr val="tx1"/>
                          </a:solidFill>
                          <a:effectLst/>
                        </a:rPr>
                        <a:t>Eksempler</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721853262"/>
                  </a:ext>
                </a:extLst>
              </a:tr>
              <a:tr h="943381">
                <a:tc>
                  <a:txBody>
                    <a:bodyPr/>
                    <a:lstStyle/>
                    <a:p>
                      <a:pPr>
                        <a:lnSpc>
                          <a:spcPct val="107000"/>
                        </a:lnSpc>
                        <a:spcAft>
                          <a:spcPts val="0"/>
                        </a:spcAft>
                      </a:pPr>
                      <a:r>
                        <a:rPr lang="da-DK" sz="2000" b="1" dirty="0">
                          <a:ln>
                            <a:noFill/>
                          </a:ln>
                          <a:solidFill>
                            <a:schemeClr val="tx1"/>
                          </a:solidFill>
                          <a:effectLst/>
                        </a:rPr>
                        <a:t>Sansning og perception</a:t>
                      </a:r>
                      <a:endParaRPr lang="da-DK" sz="2000" b="1" dirty="0">
                        <a:solidFill>
                          <a:schemeClr val="tx1"/>
                        </a:solidFill>
                        <a:effectLst/>
                      </a:endParaRPr>
                    </a:p>
                    <a:p>
                      <a:pPr>
                        <a:lnSpc>
                          <a:spcPct val="107000"/>
                        </a:lnSpc>
                        <a:spcAft>
                          <a:spcPts val="0"/>
                        </a:spcAft>
                      </a:pPr>
                      <a:r>
                        <a:rPr lang="da-DK" sz="2000" b="1" dirty="0">
                          <a:ln>
                            <a:noFill/>
                          </a:ln>
                          <a:solidFill>
                            <a:schemeClr val="tx1"/>
                          </a:solidFill>
                          <a:effectLst/>
                        </a:rPr>
                        <a:t> </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da-DK" sz="1800" dirty="0">
                          <a:solidFill>
                            <a:schemeClr val="tx1"/>
                          </a:solidFill>
                          <a:effectLst/>
                        </a:rPr>
                        <a:t>Svækkelse af evnen til at sanse eller overfølsomhed fx over for lyde</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0"/>
                        </a:spcAft>
                      </a:pPr>
                      <a:r>
                        <a:rPr lang="da-DK" sz="1800" dirty="0">
                          <a:solidFill>
                            <a:schemeClr val="tx1"/>
                          </a:solidFill>
                          <a:effectLst/>
                        </a:rPr>
                        <a:t>Skærpelse ar evnen til at sanse</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358260959"/>
                  </a:ext>
                </a:extLst>
              </a:tr>
              <a:tr h="624202">
                <a:tc>
                  <a:txBody>
                    <a:bodyPr/>
                    <a:lstStyle/>
                    <a:p>
                      <a:pPr>
                        <a:lnSpc>
                          <a:spcPct val="107000"/>
                        </a:lnSpc>
                        <a:spcAft>
                          <a:spcPts val="0"/>
                        </a:spcAft>
                      </a:pPr>
                      <a:r>
                        <a:rPr lang="da-DK" sz="2000" b="1" dirty="0">
                          <a:ln>
                            <a:noFill/>
                          </a:ln>
                          <a:solidFill>
                            <a:schemeClr val="tx1"/>
                          </a:solidFill>
                          <a:effectLst/>
                        </a:rPr>
                        <a:t>Respons ved stimulation</a:t>
                      </a:r>
                      <a:endParaRPr lang="da-DK" sz="2000" b="1" dirty="0">
                        <a:solidFill>
                          <a:schemeClr val="tx1"/>
                        </a:solidFill>
                        <a:effectLst/>
                      </a:endParaRPr>
                    </a:p>
                    <a:p>
                      <a:pPr>
                        <a:lnSpc>
                          <a:spcPct val="107000"/>
                        </a:lnSpc>
                        <a:spcAft>
                          <a:spcPts val="0"/>
                        </a:spcAft>
                      </a:pPr>
                      <a:r>
                        <a:rPr lang="da-DK" sz="2000" b="1" dirty="0">
                          <a:ln>
                            <a:noFill/>
                          </a:ln>
                          <a:solidFill>
                            <a:schemeClr val="tx1"/>
                          </a:solidFill>
                          <a:effectLst/>
                        </a:rPr>
                        <a:t> </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da-DK" sz="1800" dirty="0">
                          <a:solidFill>
                            <a:schemeClr val="tx1"/>
                          </a:solidFill>
                          <a:effectLst/>
                        </a:rPr>
                        <a:t>Bliver let afledt og reagerer med at blive uopmærksom</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0"/>
                        </a:spcAft>
                      </a:pPr>
                      <a:r>
                        <a:rPr lang="da-DK" sz="1800" dirty="0">
                          <a:solidFill>
                            <a:schemeClr val="tx1"/>
                          </a:solidFill>
                          <a:effectLst/>
                        </a:rPr>
                        <a:t>Bliver let afledt</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242184182"/>
                  </a:ext>
                </a:extLst>
              </a:tr>
              <a:tr h="624202">
                <a:tc>
                  <a:txBody>
                    <a:bodyPr/>
                    <a:lstStyle/>
                    <a:p>
                      <a:pPr>
                        <a:lnSpc>
                          <a:spcPct val="107000"/>
                        </a:lnSpc>
                        <a:spcAft>
                          <a:spcPts val="0"/>
                        </a:spcAft>
                      </a:pPr>
                      <a:r>
                        <a:rPr lang="da-DK" sz="2000" b="1" dirty="0">
                          <a:ln>
                            <a:noFill/>
                          </a:ln>
                          <a:solidFill>
                            <a:schemeClr val="tx1"/>
                          </a:solidFill>
                          <a:effectLst/>
                        </a:rPr>
                        <a:t>Mentalt tempo</a:t>
                      </a:r>
                      <a:endParaRPr lang="da-DK" sz="2000" b="1" dirty="0">
                        <a:solidFill>
                          <a:schemeClr val="tx1"/>
                        </a:solidFill>
                        <a:effectLst/>
                      </a:endParaRPr>
                    </a:p>
                    <a:p>
                      <a:pPr>
                        <a:lnSpc>
                          <a:spcPct val="107000"/>
                        </a:lnSpc>
                        <a:spcAft>
                          <a:spcPts val="0"/>
                        </a:spcAft>
                      </a:pPr>
                      <a:r>
                        <a:rPr lang="da-DK" sz="2000" b="1" dirty="0">
                          <a:ln>
                            <a:noFill/>
                          </a:ln>
                          <a:solidFill>
                            <a:schemeClr val="tx1"/>
                          </a:solidFill>
                          <a:effectLst/>
                        </a:rPr>
                        <a:t> </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da-DK" sz="1800" dirty="0">
                          <a:solidFill>
                            <a:schemeClr val="tx1"/>
                          </a:solidFill>
                          <a:effectLst/>
                        </a:rPr>
                        <a:t>Langsommere tankegang end normalt</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0"/>
                        </a:spcAft>
                      </a:pPr>
                      <a:r>
                        <a:rPr lang="da-DK" sz="1800" dirty="0">
                          <a:solidFill>
                            <a:schemeClr val="tx1"/>
                          </a:solidFill>
                          <a:effectLst/>
                        </a:rPr>
                        <a:t>Hurtig tankegang, tankerne står nærmest i kø</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226132461"/>
                  </a:ext>
                </a:extLst>
              </a:tr>
              <a:tr h="624202">
                <a:tc>
                  <a:txBody>
                    <a:bodyPr/>
                    <a:lstStyle/>
                    <a:p>
                      <a:pPr>
                        <a:lnSpc>
                          <a:spcPct val="107000"/>
                        </a:lnSpc>
                        <a:spcAft>
                          <a:spcPts val="0"/>
                        </a:spcAft>
                      </a:pPr>
                      <a:r>
                        <a:rPr lang="da-DK" sz="2000" b="1" dirty="0">
                          <a:ln>
                            <a:noFill/>
                          </a:ln>
                          <a:solidFill>
                            <a:schemeClr val="tx1"/>
                          </a:solidFill>
                          <a:effectLst/>
                        </a:rPr>
                        <a:t>Opmærksomhed og koncentration</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da-DK" sz="1800" dirty="0">
                          <a:solidFill>
                            <a:schemeClr val="tx1"/>
                          </a:solidFill>
                          <a:effectLst/>
                        </a:rPr>
                        <a:t>Nedsat evne til at fokusere</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0"/>
                        </a:spcAft>
                      </a:pPr>
                      <a:r>
                        <a:rPr lang="da-DK" sz="1800" dirty="0">
                          <a:solidFill>
                            <a:schemeClr val="tx1"/>
                          </a:solidFill>
                          <a:effectLst/>
                        </a:rPr>
                        <a:t>Nedsat evne til at holde fokus eller udpræget kikkertsyn</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121244753"/>
                  </a:ext>
                </a:extLst>
              </a:tr>
              <a:tr h="624202">
                <a:tc>
                  <a:txBody>
                    <a:bodyPr/>
                    <a:lstStyle/>
                    <a:p>
                      <a:pPr>
                        <a:lnSpc>
                          <a:spcPct val="107000"/>
                        </a:lnSpc>
                        <a:spcAft>
                          <a:spcPts val="0"/>
                        </a:spcAft>
                      </a:pPr>
                      <a:r>
                        <a:rPr lang="da-DK" sz="2000" b="1" dirty="0">
                          <a:ln>
                            <a:noFill/>
                          </a:ln>
                          <a:solidFill>
                            <a:schemeClr val="tx1"/>
                          </a:solidFill>
                          <a:effectLst/>
                        </a:rPr>
                        <a:t>Regulering af adfærd</a:t>
                      </a:r>
                      <a:endParaRPr lang="da-DK" sz="2000" b="1" dirty="0">
                        <a:solidFill>
                          <a:schemeClr val="tx1"/>
                        </a:solidFill>
                        <a:effectLst/>
                      </a:endParaRPr>
                    </a:p>
                    <a:p>
                      <a:pPr>
                        <a:lnSpc>
                          <a:spcPct val="107000"/>
                        </a:lnSpc>
                        <a:spcAft>
                          <a:spcPts val="0"/>
                        </a:spcAft>
                      </a:pPr>
                      <a:r>
                        <a:rPr lang="da-DK" sz="2000" b="1" dirty="0">
                          <a:ln>
                            <a:noFill/>
                          </a:ln>
                          <a:solidFill>
                            <a:schemeClr val="tx1"/>
                          </a:solidFill>
                          <a:effectLst/>
                        </a:rPr>
                        <a:t> </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da-DK" sz="1800">
                          <a:solidFill>
                            <a:schemeClr val="tx1"/>
                          </a:solidFill>
                          <a:effectLst/>
                        </a:rPr>
                        <a:t>Handlingslammelse</a:t>
                      </a:r>
                      <a:endParaRPr lang="da-DK"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0"/>
                        </a:spcAft>
                      </a:pPr>
                      <a:r>
                        <a:rPr lang="da-DK" sz="1800" dirty="0">
                          <a:solidFill>
                            <a:schemeClr val="tx1"/>
                          </a:solidFill>
                          <a:effectLst/>
                        </a:rPr>
                        <a:t>Uhæmmet eller impulsiv adfærd</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143788872"/>
                  </a:ext>
                </a:extLst>
              </a:tr>
              <a:tr h="1262560">
                <a:tc>
                  <a:txBody>
                    <a:bodyPr/>
                    <a:lstStyle/>
                    <a:p>
                      <a:pPr>
                        <a:lnSpc>
                          <a:spcPct val="107000"/>
                        </a:lnSpc>
                        <a:spcAft>
                          <a:spcPts val="0"/>
                        </a:spcAft>
                      </a:pPr>
                      <a:r>
                        <a:rPr lang="da-DK" sz="2000" b="1" dirty="0">
                          <a:ln>
                            <a:noFill/>
                          </a:ln>
                          <a:solidFill>
                            <a:schemeClr val="tx1"/>
                          </a:solidFill>
                          <a:effectLst/>
                        </a:rPr>
                        <a:t>Evne til at løse problemer, planlægge og tage beslutning</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da-DK" sz="1800" dirty="0">
                          <a:solidFill>
                            <a:schemeClr val="tx1"/>
                          </a:solidFill>
                          <a:effectLst/>
                        </a:rPr>
                        <a:t>Nedsat evne til problemløsning.</a:t>
                      </a:r>
                    </a:p>
                    <a:p>
                      <a:pPr>
                        <a:lnSpc>
                          <a:spcPct val="107000"/>
                        </a:lnSpc>
                        <a:spcAft>
                          <a:spcPts val="0"/>
                        </a:spcAft>
                      </a:pPr>
                      <a:r>
                        <a:rPr lang="da-DK" sz="1800" dirty="0">
                          <a:solidFill>
                            <a:schemeClr val="tx1"/>
                          </a:solidFill>
                          <a:effectLst/>
                        </a:rPr>
                        <a:t>Svært ved at tage beslutninger</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0"/>
                        </a:spcAft>
                      </a:pPr>
                      <a:r>
                        <a:rPr lang="da-DK" sz="1800" dirty="0">
                          <a:solidFill>
                            <a:schemeClr val="tx1"/>
                          </a:solidFill>
                          <a:effectLst/>
                        </a:rPr>
                        <a:t>Nedsat dømmekraft</a:t>
                      </a:r>
                    </a:p>
                    <a:p>
                      <a:pPr>
                        <a:lnSpc>
                          <a:spcPct val="107000"/>
                        </a:lnSpc>
                        <a:spcAft>
                          <a:spcPts val="0"/>
                        </a:spcAft>
                      </a:pPr>
                      <a:r>
                        <a:rPr lang="da-DK" sz="1800" dirty="0">
                          <a:solidFill>
                            <a:schemeClr val="tx1"/>
                          </a:solidFill>
                          <a:effectLst/>
                        </a:rPr>
                        <a:t>Svært ved at prioritere</a:t>
                      </a:r>
                    </a:p>
                    <a:p>
                      <a:pPr>
                        <a:lnSpc>
                          <a:spcPct val="107000"/>
                        </a:lnSpc>
                        <a:spcAft>
                          <a:spcPts val="0"/>
                        </a:spcAft>
                      </a:pPr>
                      <a:r>
                        <a:rPr lang="da-DK" sz="1800" dirty="0">
                          <a:solidFill>
                            <a:schemeClr val="tx1"/>
                          </a:solidFill>
                          <a:effectLst/>
                        </a:rPr>
                        <a:t>Svært ved at gennemføre beslutninger</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164168465"/>
                  </a:ext>
                </a:extLst>
              </a:tr>
            </a:tbl>
          </a:graphicData>
        </a:graphic>
      </p:graphicFrame>
    </p:spTree>
    <p:extLst>
      <p:ext uri="{BB962C8B-B14F-4D97-AF65-F5344CB8AC3E}">
        <p14:creationId xmlns:p14="http://schemas.microsoft.com/office/powerpoint/2010/main" val="937732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D41EC-9E8E-0311-F3E4-24B41B765C64}"/>
              </a:ext>
            </a:extLst>
          </p:cNvPr>
          <p:cNvSpPr>
            <a:spLocks noGrp="1"/>
          </p:cNvSpPr>
          <p:nvPr>
            <p:ph type="title"/>
          </p:nvPr>
        </p:nvSpPr>
        <p:spPr/>
        <p:txBody>
          <a:bodyPr>
            <a:normAutofit/>
          </a:bodyPr>
          <a:lstStyle/>
          <a:p>
            <a:r>
              <a:rPr lang="da-DK" altLang="da-DK" sz="3200" b="1" dirty="0">
                <a:ea typeface="ＭＳ Ｐゴシック" charset="-128"/>
              </a:rPr>
              <a:t>MULIGE KONSEKVENSER AF KOGNITIVE VANSKELIGHEDER </a:t>
            </a:r>
            <a:endParaRPr lang="da-DK" sz="3200" dirty="0"/>
          </a:p>
        </p:txBody>
      </p:sp>
      <p:sp>
        <p:nvSpPr>
          <p:cNvPr id="3" name="Pladsholder til indhold 2">
            <a:extLst>
              <a:ext uri="{FF2B5EF4-FFF2-40B4-BE49-F238E27FC236}">
                <a16:creationId xmlns:a16="http://schemas.microsoft.com/office/drawing/2014/main" id="{B87A5C9A-92F4-5076-BE40-C59E93E09E1A}"/>
              </a:ext>
            </a:extLst>
          </p:cNvPr>
          <p:cNvSpPr>
            <a:spLocks noGrp="1"/>
          </p:cNvSpPr>
          <p:nvPr>
            <p:ph idx="1"/>
          </p:nvPr>
        </p:nvSpPr>
        <p:spPr/>
        <p:txBody>
          <a:bodyPr/>
          <a:lstStyle/>
          <a:p>
            <a:pPr>
              <a:buFont typeface="Wingdings" panose="05000000000000000000" pitchFamily="2" charset="2"/>
              <a:buChar char="à"/>
            </a:pPr>
            <a:r>
              <a:rPr lang="da-DK" dirty="0"/>
              <a:t>Evnen til at følge behandlingen</a:t>
            </a:r>
          </a:p>
          <a:p>
            <a:pPr>
              <a:buFont typeface="Wingdings" panose="05000000000000000000" pitchFamily="2" charset="2"/>
              <a:buChar char="à"/>
            </a:pPr>
            <a:r>
              <a:rPr lang="da-DK" dirty="0"/>
              <a:t>Behandlingsrespons</a:t>
            </a:r>
          </a:p>
          <a:p>
            <a:pPr>
              <a:buFont typeface="Wingdings" panose="05000000000000000000" pitchFamily="2" charset="2"/>
              <a:buChar char="à"/>
            </a:pPr>
            <a:r>
              <a:rPr lang="da-DK" dirty="0"/>
              <a:t>Uddannelse og arbejde</a:t>
            </a:r>
          </a:p>
          <a:p>
            <a:pPr>
              <a:buFont typeface="Wingdings" panose="05000000000000000000" pitchFamily="2" charset="2"/>
              <a:buChar char="à"/>
            </a:pPr>
            <a:r>
              <a:rPr lang="da-DK" dirty="0"/>
              <a:t>Relationer / social liv</a:t>
            </a:r>
          </a:p>
          <a:p>
            <a:pPr>
              <a:buFont typeface="Wingdings" panose="05000000000000000000" pitchFamily="2" charset="2"/>
              <a:buChar char="à"/>
            </a:pPr>
            <a:r>
              <a:rPr lang="da-DK" dirty="0"/>
              <a:t>Livskvalitet / fremtidsperspektiv</a:t>
            </a:r>
          </a:p>
          <a:p>
            <a:pPr>
              <a:buFont typeface="Wingdings" panose="05000000000000000000" pitchFamily="2" charset="2"/>
              <a:buChar char="à"/>
            </a:pPr>
            <a:r>
              <a:rPr lang="da-DK" dirty="0"/>
              <a:t>Selvværd / identitet</a:t>
            </a:r>
          </a:p>
          <a:p>
            <a:pPr>
              <a:buFont typeface="Wingdings" panose="05000000000000000000" pitchFamily="2" charset="2"/>
              <a:buChar char="à"/>
            </a:pPr>
            <a:r>
              <a:rPr lang="da-DK" dirty="0"/>
              <a:t>Evnen til at formulere ønsker, behov og mål</a:t>
            </a:r>
          </a:p>
        </p:txBody>
      </p:sp>
    </p:spTree>
    <p:extLst>
      <p:ext uri="{BB962C8B-B14F-4D97-AF65-F5344CB8AC3E}">
        <p14:creationId xmlns:p14="http://schemas.microsoft.com/office/powerpoint/2010/main" val="46393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HVAD KAN DU SELV GØRE? </a:t>
            </a:r>
          </a:p>
        </p:txBody>
      </p:sp>
      <p:sp>
        <p:nvSpPr>
          <p:cNvPr id="3" name="Pladsholder til indhold 2"/>
          <p:cNvSpPr>
            <a:spLocks noGrp="1"/>
          </p:cNvSpPr>
          <p:nvPr>
            <p:ph idx="1"/>
          </p:nvPr>
        </p:nvSpPr>
        <p:spPr/>
        <p:txBody>
          <a:bodyPr>
            <a:normAutofit/>
          </a:bodyPr>
          <a:lstStyle/>
          <a:p>
            <a:pPr marL="0" indent="0">
              <a:spcAft>
                <a:spcPts val="1200"/>
              </a:spcAft>
              <a:buNone/>
            </a:pPr>
            <a:r>
              <a:rPr lang="da-DK" b="1" dirty="0">
                <a:solidFill>
                  <a:schemeClr val="accent6">
                    <a:lumMod val="75000"/>
                  </a:schemeClr>
                </a:solidFill>
              </a:rPr>
              <a:t>VANSKELIGHEDER MED OPMÆRKSOMHED OG KONCENTRATION</a:t>
            </a:r>
          </a:p>
          <a:p>
            <a:r>
              <a:rPr lang="da-DK" dirty="0"/>
              <a:t>Sørg for ro og orden omkring dig </a:t>
            </a:r>
          </a:p>
          <a:p>
            <a:r>
              <a:rPr lang="da-DK" dirty="0"/>
              <a:t>Arbejd med én opgave ad gangen og del den i mindre dele. </a:t>
            </a:r>
          </a:p>
          <a:p>
            <a:r>
              <a:rPr lang="da-DK" dirty="0"/>
              <a:t>Hold pauser/hvil</a:t>
            </a:r>
          </a:p>
          <a:p>
            <a:r>
              <a:rPr lang="da-DK" dirty="0"/>
              <a:t>Skab ro omkring samtaler. Selskabets størrelse har også betydning. </a:t>
            </a:r>
          </a:p>
          <a:p>
            <a:r>
              <a:rPr lang="da-DK" dirty="0"/>
              <a:t>Forsøg at begrænse stimuli, undgå fx at købe ind når der er mange mennesker, læs nogle sider ad gangen og hold pause imellem.</a:t>
            </a:r>
          </a:p>
          <a:p>
            <a:r>
              <a:rPr lang="da-DK" dirty="0"/>
              <a:t>Ørepropper for at udelukke støj. </a:t>
            </a:r>
          </a:p>
        </p:txBody>
      </p:sp>
      <p:sp>
        <p:nvSpPr>
          <p:cNvPr id="5" name="Pladsholder til slidenummer 4"/>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900" kern="1200">
                <a:solidFill>
                  <a:schemeClr val="tx1">
                    <a:tint val="75000"/>
                  </a:schemeClr>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1EFB5C4-1156-44FB-A7CD-A3D4255D5EC7}" type="slidenum">
              <a:rPr lang="da-DK" smtClean="0">
                <a:solidFill>
                  <a:prstClr val="black">
                    <a:tint val="75000"/>
                  </a:prstClr>
                </a:solidFill>
              </a:rPr>
              <a:pPr/>
              <a:t>25</a:t>
            </a:fld>
            <a:endParaRPr lang="da-DK">
              <a:solidFill>
                <a:prstClr val="black">
                  <a:tint val="75000"/>
                </a:prstClr>
              </a:solidFill>
            </a:endParaRPr>
          </a:p>
        </p:txBody>
      </p:sp>
    </p:spTree>
    <p:extLst>
      <p:ext uri="{BB962C8B-B14F-4D97-AF65-F5344CB8AC3E}">
        <p14:creationId xmlns:p14="http://schemas.microsoft.com/office/powerpoint/2010/main" val="1542548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HVAD KAN DU SELV GØRE? </a:t>
            </a:r>
          </a:p>
        </p:txBody>
      </p:sp>
      <p:sp>
        <p:nvSpPr>
          <p:cNvPr id="3" name="Pladsholder til indhold 2"/>
          <p:cNvSpPr>
            <a:spLocks noGrp="1"/>
          </p:cNvSpPr>
          <p:nvPr>
            <p:ph idx="1"/>
          </p:nvPr>
        </p:nvSpPr>
        <p:spPr>
          <a:xfrm>
            <a:off x="838200" y="1846907"/>
            <a:ext cx="10515600" cy="4276802"/>
          </a:xfrm>
        </p:spPr>
        <p:txBody>
          <a:bodyPr>
            <a:normAutofit fontScale="92500" lnSpcReduction="10000"/>
          </a:bodyPr>
          <a:lstStyle/>
          <a:p>
            <a:pPr marL="0" indent="0">
              <a:spcAft>
                <a:spcPts val="1200"/>
              </a:spcAft>
              <a:buNone/>
            </a:pPr>
            <a:r>
              <a:rPr lang="da-DK" sz="3000" b="1" dirty="0">
                <a:solidFill>
                  <a:schemeClr val="accent6">
                    <a:lumMod val="75000"/>
                  </a:schemeClr>
                </a:solidFill>
              </a:rPr>
              <a:t>HUKOMMELSES- OG INDLÆRINGSPROBLEMER </a:t>
            </a:r>
          </a:p>
          <a:p>
            <a:r>
              <a:rPr lang="da-DK" dirty="0"/>
              <a:t>Find faste rutiner, hvor det er muligt, fx hvornår du skal tage din medicin</a:t>
            </a:r>
          </a:p>
          <a:p>
            <a:r>
              <a:rPr lang="da-DK" dirty="0"/>
              <a:t>Prøv at finde faste pladser til dine ting, fx medicin og nøgler, pung</a:t>
            </a:r>
          </a:p>
          <a:p>
            <a:r>
              <a:rPr lang="da-DK" dirty="0"/>
              <a:t>Brug kalender (evt. mobiltelefon) eller dagbog til at huske, hvad der er sket og hvad der skal ske</a:t>
            </a:r>
          </a:p>
          <a:p>
            <a:r>
              <a:rPr lang="da-DK" dirty="0"/>
              <a:t>Brug alarmfunktion på mobil hvis du har svært ved at huske at tage medicin eller dine aftaler. </a:t>
            </a:r>
          </a:p>
          <a:p>
            <a:r>
              <a:rPr lang="da-DK" dirty="0"/>
              <a:t>Find ud af under hvilke forhold du bedst lærer nye ting. Det giver de bedste vilkår for at indlære nye rutiner, opgaver og arbejdsgange. Vær obs. på indlæringsstil: Alene, med andre? Få det vist eller læse selv?  </a:t>
            </a:r>
          </a:p>
          <a:p>
            <a:pPr marL="457200" lvl="1" indent="0">
              <a:buNone/>
            </a:pPr>
            <a:endParaRPr lang="da-DK" dirty="0">
              <a:solidFill>
                <a:schemeClr val="accent1"/>
              </a:solidFill>
            </a:endParaRPr>
          </a:p>
          <a:p>
            <a:endParaRPr lang="da-DK" dirty="0"/>
          </a:p>
          <a:p>
            <a:endParaRPr lang="da-DK" dirty="0"/>
          </a:p>
          <a:p>
            <a:pPr marL="0" indent="0">
              <a:buNone/>
            </a:pPr>
            <a:endParaRPr lang="da-DK" dirty="0"/>
          </a:p>
        </p:txBody>
      </p:sp>
      <p:sp>
        <p:nvSpPr>
          <p:cNvPr id="5" name="Pladsholder til slidenummer 4"/>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900" kern="1200">
                <a:solidFill>
                  <a:schemeClr val="tx1">
                    <a:tint val="75000"/>
                  </a:schemeClr>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1EFB5C4-1156-44FB-A7CD-A3D4255D5EC7}" type="slidenum">
              <a:rPr lang="da-DK" smtClean="0">
                <a:solidFill>
                  <a:prstClr val="black">
                    <a:tint val="75000"/>
                  </a:prstClr>
                </a:solidFill>
              </a:rPr>
              <a:pPr/>
              <a:t>26</a:t>
            </a:fld>
            <a:endParaRPr lang="da-DK">
              <a:solidFill>
                <a:prstClr val="black">
                  <a:tint val="75000"/>
                </a:prstClr>
              </a:solidFill>
            </a:endParaRPr>
          </a:p>
        </p:txBody>
      </p:sp>
    </p:spTree>
    <p:extLst>
      <p:ext uri="{BB962C8B-B14F-4D97-AF65-F5344CB8AC3E}">
        <p14:creationId xmlns:p14="http://schemas.microsoft.com/office/powerpoint/2010/main" val="604911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1C45E-9900-B3BB-0579-13EF0A3CE3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80195B-A1C7-B073-E611-6245CDA92FA7}"/>
              </a:ext>
            </a:extLst>
          </p:cNvPr>
          <p:cNvSpPr>
            <a:spLocks noGrp="1"/>
          </p:cNvSpPr>
          <p:nvPr>
            <p:ph type="title"/>
          </p:nvPr>
        </p:nvSpPr>
        <p:spPr/>
        <p:txBody>
          <a:bodyPr>
            <a:normAutofit/>
          </a:bodyPr>
          <a:lstStyle/>
          <a:p>
            <a:r>
              <a:rPr lang="da-DK" sz="3200" b="1" dirty="0"/>
              <a:t>HVAD KAN DU SELV GØRE? </a:t>
            </a:r>
          </a:p>
        </p:txBody>
      </p:sp>
      <p:sp>
        <p:nvSpPr>
          <p:cNvPr id="3" name="Pladsholder til indhold 2">
            <a:extLst>
              <a:ext uri="{FF2B5EF4-FFF2-40B4-BE49-F238E27FC236}">
                <a16:creationId xmlns:a16="http://schemas.microsoft.com/office/drawing/2014/main" id="{2E4ABC0B-3A65-34A8-F8EF-6678486D6C3B}"/>
              </a:ext>
            </a:extLst>
          </p:cNvPr>
          <p:cNvSpPr>
            <a:spLocks noGrp="1"/>
          </p:cNvSpPr>
          <p:nvPr>
            <p:ph idx="1"/>
          </p:nvPr>
        </p:nvSpPr>
        <p:spPr/>
        <p:txBody>
          <a:bodyPr>
            <a:normAutofit/>
          </a:bodyPr>
          <a:lstStyle/>
          <a:p>
            <a:pPr marL="0" indent="0">
              <a:spcAft>
                <a:spcPts val="1200"/>
              </a:spcAft>
              <a:buNone/>
            </a:pPr>
            <a:r>
              <a:rPr lang="da-DK" b="1" dirty="0">
                <a:solidFill>
                  <a:schemeClr val="accent6">
                    <a:lumMod val="75000"/>
                  </a:schemeClr>
                </a:solidFill>
              </a:rPr>
              <a:t>VANSKELIGHEDER MED UNDER ELLER OVERSTIMULATION</a:t>
            </a:r>
          </a:p>
          <a:p>
            <a:pPr lvl="0"/>
            <a:r>
              <a:rPr lang="da-DK" u="sng" dirty="0"/>
              <a:t>Strategier der reducerer understimulation</a:t>
            </a:r>
            <a:endParaRPr lang="en-US" u="sng" dirty="0"/>
          </a:p>
          <a:p>
            <a:pPr lvl="1"/>
            <a:r>
              <a:rPr lang="da-DK" dirty="0"/>
              <a:t>Pauser ved nødvendige men kedelige aktiviteter, balance mellem kedelige og belønnende aktiviteter, fysisk aktivitet,</a:t>
            </a:r>
            <a:endParaRPr lang="en-US" dirty="0"/>
          </a:p>
          <a:p>
            <a:pPr lvl="1"/>
            <a:r>
              <a:rPr lang="da-DK" dirty="0"/>
              <a:t>Interessant og afvekslende aktiviteter</a:t>
            </a:r>
          </a:p>
          <a:p>
            <a:pPr lvl="1"/>
            <a:endParaRPr lang="en-US" dirty="0"/>
          </a:p>
          <a:p>
            <a:pPr lvl="0"/>
            <a:r>
              <a:rPr lang="da-DK" u="sng" dirty="0"/>
              <a:t>Strategier der reducerer overstimulation</a:t>
            </a:r>
            <a:endParaRPr lang="en-US" u="sng" dirty="0"/>
          </a:p>
          <a:p>
            <a:pPr lvl="1"/>
            <a:r>
              <a:rPr lang="da-DK" dirty="0"/>
              <a:t>Struktur</a:t>
            </a:r>
            <a:endParaRPr lang="en-US" dirty="0"/>
          </a:p>
          <a:p>
            <a:pPr lvl="1"/>
            <a:r>
              <a:rPr lang="da-DK" dirty="0" err="1"/>
              <a:t>Skærmning</a:t>
            </a:r>
            <a:endParaRPr lang="en-US" dirty="0"/>
          </a:p>
          <a:p>
            <a:pPr lvl="1"/>
            <a:r>
              <a:rPr lang="da-DK" dirty="0"/>
              <a:t>Mindske stress</a:t>
            </a:r>
            <a:endParaRPr lang="en-US" dirty="0"/>
          </a:p>
          <a:p>
            <a:pPr marL="0" indent="0">
              <a:spcAft>
                <a:spcPts val="1200"/>
              </a:spcAft>
              <a:buNone/>
            </a:pPr>
            <a:endParaRPr lang="da-DK" dirty="0">
              <a:solidFill>
                <a:schemeClr val="accent6">
                  <a:lumMod val="75000"/>
                </a:schemeClr>
              </a:solidFill>
            </a:endParaRPr>
          </a:p>
        </p:txBody>
      </p:sp>
      <p:sp>
        <p:nvSpPr>
          <p:cNvPr id="5" name="Pladsholder til slidenummer 4">
            <a:extLst>
              <a:ext uri="{FF2B5EF4-FFF2-40B4-BE49-F238E27FC236}">
                <a16:creationId xmlns:a16="http://schemas.microsoft.com/office/drawing/2014/main" id="{E1C4DC90-6CAF-EF8A-860B-CBF710103E49}"/>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900" kern="1200">
                <a:solidFill>
                  <a:schemeClr val="tx1">
                    <a:tint val="75000"/>
                  </a:schemeClr>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1EFB5C4-1156-44FB-A7CD-A3D4255D5EC7}" type="slidenum">
              <a:rPr lang="da-DK" smtClean="0">
                <a:solidFill>
                  <a:prstClr val="black">
                    <a:tint val="75000"/>
                  </a:prstClr>
                </a:solidFill>
              </a:rPr>
              <a:pPr/>
              <a:t>27</a:t>
            </a:fld>
            <a:endParaRPr lang="da-DK">
              <a:solidFill>
                <a:prstClr val="black">
                  <a:tint val="75000"/>
                </a:prstClr>
              </a:solidFill>
            </a:endParaRPr>
          </a:p>
        </p:txBody>
      </p:sp>
    </p:spTree>
    <p:extLst>
      <p:ext uri="{BB962C8B-B14F-4D97-AF65-F5344CB8AC3E}">
        <p14:creationId xmlns:p14="http://schemas.microsoft.com/office/powerpoint/2010/main" val="2976087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latin typeface="+mn-lt"/>
              </a:rPr>
              <a:t>HVAD KAN DU SELV GØRE? </a:t>
            </a:r>
          </a:p>
        </p:txBody>
      </p:sp>
      <p:sp>
        <p:nvSpPr>
          <p:cNvPr id="3" name="Pladsholder til indhold 2"/>
          <p:cNvSpPr>
            <a:spLocks noGrp="1"/>
          </p:cNvSpPr>
          <p:nvPr>
            <p:ph idx="1"/>
          </p:nvPr>
        </p:nvSpPr>
        <p:spPr/>
        <p:txBody>
          <a:bodyPr>
            <a:normAutofit fontScale="92500" lnSpcReduction="10000"/>
          </a:bodyPr>
          <a:lstStyle/>
          <a:p>
            <a:pPr marL="0" indent="0">
              <a:spcAft>
                <a:spcPts val="1200"/>
              </a:spcAft>
              <a:buNone/>
            </a:pPr>
            <a:r>
              <a:rPr lang="da-DK" sz="2790" b="1" dirty="0">
                <a:solidFill>
                  <a:schemeClr val="accent6">
                    <a:lumMod val="75000"/>
                  </a:schemeClr>
                </a:solidFill>
              </a:rPr>
              <a:t>VANSKELIGHEDER MED IGANGSÆTNING OG OVERBLIK</a:t>
            </a:r>
          </a:p>
          <a:p>
            <a:r>
              <a:rPr lang="da-DK" dirty="0"/>
              <a:t>Brug kalender eller dagsskema til at strukturere din dag</a:t>
            </a:r>
          </a:p>
          <a:p>
            <a:pPr lvl="1"/>
            <a:r>
              <a:rPr lang="da-DK" dirty="0"/>
              <a:t>Før aftaler og opgaver ind i kalenderen</a:t>
            </a:r>
          </a:p>
          <a:p>
            <a:pPr lvl="1"/>
            <a:r>
              <a:rPr lang="da-DK" dirty="0"/>
              <a:t>Huske at afsætte tid til pauser og hvil</a:t>
            </a:r>
          </a:p>
          <a:p>
            <a:pPr lvl="1"/>
            <a:r>
              <a:rPr lang="da-DK" dirty="0"/>
              <a:t>Medbring altid din kalender, når du er ude </a:t>
            </a:r>
          </a:p>
          <a:p>
            <a:r>
              <a:rPr lang="da-DK" dirty="0"/>
              <a:t>Find faste rutiner for, hvornår du spiser, gør rent og motionerer</a:t>
            </a:r>
          </a:p>
          <a:p>
            <a:r>
              <a:rPr lang="da-DK" dirty="0"/>
              <a:t>Få hjælp til at skabe struktur </a:t>
            </a:r>
          </a:p>
          <a:p>
            <a:pPr lvl="1"/>
            <a:r>
              <a:rPr lang="da-DK" dirty="0"/>
              <a:t>Læg planer for, hvornår hvad skal gøres</a:t>
            </a:r>
          </a:p>
          <a:p>
            <a:pPr lvl="1"/>
            <a:endParaRPr lang="da-DK" dirty="0"/>
          </a:p>
          <a:p>
            <a:pPr marL="0" indent="0">
              <a:buNone/>
            </a:pPr>
            <a:r>
              <a:rPr lang="da-DK" sz="2600" dirty="0">
                <a:solidFill>
                  <a:srgbClr val="FF0000"/>
                </a:solidFill>
              </a:rPr>
              <a:t>vær opmærksom på at du kan have behov for andres støtte til planlægning og igangsætning </a:t>
            </a:r>
          </a:p>
        </p:txBody>
      </p:sp>
      <p:sp>
        <p:nvSpPr>
          <p:cNvPr id="5" name="Pladsholder til slidenummer 4"/>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900" kern="1200">
                <a:solidFill>
                  <a:schemeClr val="tx1">
                    <a:tint val="75000"/>
                  </a:schemeClr>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1EFB5C4-1156-44FB-A7CD-A3D4255D5EC7}" type="slidenum">
              <a:rPr lang="da-DK" smtClean="0">
                <a:solidFill>
                  <a:prstClr val="black">
                    <a:tint val="75000"/>
                  </a:prstClr>
                </a:solidFill>
              </a:rPr>
              <a:pPr/>
              <a:t>28</a:t>
            </a:fld>
            <a:endParaRPr lang="da-DK">
              <a:solidFill>
                <a:prstClr val="black">
                  <a:tint val="75000"/>
                </a:prstClr>
              </a:solidFill>
            </a:endParaRPr>
          </a:p>
        </p:txBody>
      </p:sp>
    </p:spTree>
    <p:extLst>
      <p:ext uri="{BB962C8B-B14F-4D97-AF65-F5344CB8AC3E}">
        <p14:creationId xmlns:p14="http://schemas.microsoft.com/office/powerpoint/2010/main" val="2755517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HVAD KAN DU SELV GØRE? </a:t>
            </a:r>
          </a:p>
        </p:txBody>
      </p:sp>
      <p:sp>
        <p:nvSpPr>
          <p:cNvPr id="3" name="Pladsholder til indhold 2"/>
          <p:cNvSpPr>
            <a:spLocks noGrp="1"/>
          </p:cNvSpPr>
          <p:nvPr>
            <p:ph idx="1"/>
          </p:nvPr>
        </p:nvSpPr>
        <p:spPr/>
        <p:txBody>
          <a:bodyPr>
            <a:normAutofit lnSpcReduction="10000"/>
          </a:bodyPr>
          <a:lstStyle/>
          <a:p>
            <a:r>
              <a:rPr lang="da-DK" dirty="0"/>
              <a:t>Træthed påvirker tænkningen i negativ retning. Vær bevidst om hvordan du planlægger din dag. Læg om muligt krævende opgaver på tidspunkter, hvor du forventer at være frisk og udhvilet.</a:t>
            </a:r>
          </a:p>
          <a:p>
            <a:endParaRPr lang="da-DK" dirty="0"/>
          </a:p>
          <a:p>
            <a:r>
              <a:rPr lang="da-DK" dirty="0"/>
              <a:t>Både hvile og motion kan forbedre dit kognitive funktionsniveau. Hvis du oplever mental træthed, kan det være vigtigt at lægge et eller flere hvil og en eller anden form for motion ind i løbet af dagen. </a:t>
            </a:r>
          </a:p>
          <a:p>
            <a:endParaRPr lang="da-DK" dirty="0"/>
          </a:p>
          <a:p>
            <a:r>
              <a:rPr lang="da-DK" dirty="0"/>
              <a:t>Regelmæssig og sund kost er også vigtig for at din tænkning kan fungerer optimalt. </a:t>
            </a:r>
          </a:p>
          <a:p>
            <a:endParaRPr lang="da-DK" dirty="0"/>
          </a:p>
        </p:txBody>
      </p:sp>
      <p:sp>
        <p:nvSpPr>
          <p:cNvPr id="5" name="Pladsholder til slidenummer 4"/>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900" kern="1200">
                <a:solidFill>
                  <a:schemeClr val="tx1">
                    <a:tint val="75000"/>
                  </a:schemeClr>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1EFB5C4-1156-44FB-A7CD-A3D4255D5EC7}" type="slidenum">
              <a:rPr lang="da-DK" smtClean="0">
                <a:solidFill>
                  <a:prstClr val="black">
                    <a:tint val="75000"/>
                  </a:prstClr>
                </a:solidFill>
              </a:rPr>
              <a:pPr/>
              <a:t>29</a:t>
            </a:fld>
            <a:endParaRPr lang="da-DK">
              <a:solidFill>
                <a:prstClr val="black">
                  <a:tint val="75000"/>
                </a:prstClr>
              </a:solidFill>
            </a:endParaRPr>
          </a:p>
        </p:txBody>
      </p:sp>
    </p:spTree>
    <p:extLst>
      <p:ext uri="{BB962C8B-B14F-4D97-AF65-F5344CB8AC3E}">
        <p14:creationId xmlns:p14="http://schemas.microsoft.com/office/powerpoint/2010/main" val="397893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5BDDF54-5101-DF19-DD12-7506226235F0}"/>
              </a:ext>
            </a:extLst>
          </p:cNvPr>
          <p:cNvSpPr>
            <a:spLocks noGrp="1"/>
          </p:cNvSpPr>
          <p:nvPr>
            <p:ph type="title"/>
          </p:nvPr>
        </p:nvSpPr>
        <p:spPr/>
        <p:txBody>
          <a:bodyPr>
            <a:normAutofit/>
          </a:bodyPr>
          <a:lstStyle/>
          <a:p>
            <a:r>
              <a:rPr lang="da-DK" sz="3200" b="1" dirty="0"/>
              <a:t>HVAD ER KOGNITION?</a:t>
            </a:r>
            <a:endParaRPr lang="da-DK" sz="3200" dirty="0"/>
          </a:p>
        </p:txBody>
      </p:sp>
      <p:sp>
        <p:nvSpPr>
          <p:cNvPr id="6" name="Pladsholder til indhold 5">
            <a:extLst>
              <a:ext uri="{FF2B5EF4-FFF2-40B4-BE49-F238E27FC236}">
                <a16:creationId xmlns:a16="http://schemas.microsoft.com/office/drawing/2014/main" id="{B1AE74D2-B8A1-6E62-A5A1-E1E2E8A3B981}"/>
              </a:ext>
            </a:extLst>
          </p:cNvPr>
          <p:cNvSpPr>
            <a:spLocks noGrp="1"/>
          </p:cNvSpPr>
          <p:nvPr>
            <p:ph idx="1"/>
          </p:nvPr>
        </p:nvSpPr>
        <p:spPr/>
        <p:txBody>
          <a:bodyPr>
            <a:normAutofit fontScale="92500" lnSpcReduction="20000"/>
          </a:bodyPr>
          <a:lstStyle/>
          <a:p>
            <a:r>
              <a:rPr lang="da-DK" dirty="0"/>
              <a:t>Kognition betyder tænkning</a:t>
            </a:r>
          </a:p>
          <a:p>
            <a:r>
              <a:rPr lang="da-DK" dirty="0"/>
              <a:t>Tænkning </a:t>
            </a:r>
            <a:r>
              <a:rPr lang="da-DK" sz="2800" dirty="0"/>
              <a:t>er bygget op af forskellige </a:t>
            </a:r>
            <a:r>
              <a:rPr lang="da-DK" sz="2800" i="1" dirty="0"/>
              <a:t>kognitive funktioner</a:t>
            </a:r>
            <a:r>
              <a:rPr lang="da-DK" sz="2800" dirty="0"/>
              <a:t>, der bl.a. omfatter evnen til</a:t>
            </a:r>
            <a:r>
              <a:rPr lang="da-DK" dirty="0"/>
              <a:t>:</a:t>
            </a:r>
          </a:p>
          <a:p>
            <a:pPr lvl="2"/>
            <a:r>
              <a:rPr lang="da-DK" sz="2600" dirty="0"/>
              <a:t>At sanse</a:t>
            </a:r>
          </a:p>
          <a:p>
            <a:pPr lvl="2"/>
            <a:r>
              <a:rPr lang="da-DK" sz="2600" dirty="0"/>
              <a:t>Være opmærksom</a:t>
            </a:r>
          </a:p>
          <a:p>
            <a:pPr lvl="2"/>
            <a:r>
              <a:rPr lang="da-DK" sz="2600" dirty="0"/>
              <a:t>Indlære</a:t>
            </a:r>
          </a:p>
          <a:p>
            <a:pPr lvl="2"/>
            <a:r>
              <a:rPr lang="da-DK" sz="2600" dirty="0"/>
              <a:t>Huske</a:t>
            </a:r>
          </a:p>
          <a:p>
            <a:pPr lvl="2"/>
            <a:r>
              <a:rPr lang="da-DK" sz="2600" dirty="0"/>
              <a:t>Bearbejde information</a:t>
            </a:r>
          </a:p>
          <a:p>
            <a:pPr lvl="2"/>
            <a:r>
              <a:rPr lang="da-DK" sz="2600" dirty="0"/>
              <a:t>Løse problemer</a:t>
            </a:r>
          </a:p>
          <a:p>
            <a:r>
              <a:rPr lang="da-DK" sz="2800" dirty="0"/>
              <a:t>De forskellige funktioner er gensidigt forbundne og indgår i et komplekst samspil</a:t>
            </a:r>
          </a:p>
          <a:p>
            <a:r>
              <a:rPr lang="da-DK" dirty="0"/>
              <a:t>De </a:t>
            </a:r>
            <a:r>
              <a:rPr lang="da-DK" sz="2800" dirty="0"/>
              <a:t>fleste tankeprocesser foregår helt automatisk og er en forudsætning for, at man kan fungere i hverdagen</a:t>
            </a:r>
            <a:endParaRPr lang="da-DK" dirty="0"/>
          </a:p>
          <a:p>
            <a:pPr lvl="1"/>
            <a:endParaRPr lang="da-DK" dirty="0"/>
          </a:p>
          <a:p>
            <a:endParaRPr lang="da-DK" dirty="0"/>
          </a:p>
        </p:txBody>
      </p:sp>
    </p:spTree>
    <p:extLst>
      <p:ext uri="{BB962C8B-B14F-4D97-AF65-F5344CB8AC3E}">
        <p14:creationId xmlns:p14="http://schemas.microsoft.com/office/powerpoint/2010/main" val="1082822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A9446-4F17-A979-0E4B-9C0273A86625}"/>
              </a:ext>
            </a:extLst>
          </p:cNvPr>
          <p:cNvSpPr>
            <a:spLocks noGrp="1"/>
          </p:cNvSpPr>
          <p:nvPr>
            <p:ph type="title"/>
          </p:nvPr>
        </p:nvSpPr>
        <p:spPr/>
        <p:txBody>
          <a:bodyPr/>
          <a:lstStyle/>
          <a:p>
            <a:r>
              <a:rPr lang="da-DK" dirty="0"/>
              <a:t>Litteratur</a:t>
            </a:r>
          </a:p>
        </p:txBody>
      </p:sp>
      <p:sp>
        <p:nvSpPr>
          <p:cNvPr id="3" name="Pladsholder til indhold 2">
            <a:extLst>
              <a:ext uri="{FF2B5EF4-FFF2-40B4-BE49-F238E27FC236}">
                <a16:creationId xmlns:a16="http://schemas.microsoft.com/office/drawing/2014/main" id="{86EC5D96-D22B-8C93-E79C-8E1D8659EBDA}"/>
              </a:ext>
            </a:extLst>
          </p:cNvPr>
          <p:cNvSpPr>
            <a:spLocks noGrp="1"/>
          </p:cNvSpPr>
          <p:nvPr>
            <p:ph idx="1"/>
          </p:nvPr>
        </p:nvSpPr>
        <p:spPr/>
        <p:txBody>
          <a:bodyPr vert="horz" lIns="91440" tIns="45720" rIns="91440" bIns="45720" rtlCol="0" anchor="t">
            <a:normAutofit/>
          </a:bodyPr>
          <a:lstStyle/>
          <a:p>
            <a:r>
              <a:rPr lang="da-DK" sz="2400" dirty="0"/>
              <a:t>Bruun L. og Straarup K. 2008 : Når opmærksomheden svigter . Kognitive vanskeligheder ved depression og bipolar lidelse.</a:t>
            </a:r>
          </a:p>
          <a:p>
            <a:r>
              <a:rPr lang="da-DK" sz="2400" dirty="0"/>
              <a:t>Bruun L. og Straarup K.: Kognitive vanskeligheder ved bipolar sygdom</a:t>
            </a:r>
          </a:p>
          <a:p>
            <a:pPr marL="0" indent="0">
              <a:buNone/>
            </a:pPr>
            <a:r>
              <a:rPr lang="da-DK" sz="2400"/>
              <a:t>    Patientinformation. Region Midtjylland. </a:t>
            </a:r>
            <a:endParaRPr lang="da-DK" sz="2400">
              <a:ea typeface="Calibri"/>
              <a:cs typeface="Calibri"/>
            </a:endParaRPr>
          </a:p>
          <a:p>
            <a:r>
              <a:rPr lang="da-DK" sz="2400" dirty="0"/>
              <a:t>Bruun L. 2014 : Saml tankerne. Psykiatrifonden</a:t>
            </a:r>
          </a:p>
          <a:p>
            <a:r>
              <a:rPr lang="da-DK" sz="2400" dirty="0"/>
              <a:t>Bruun L. og Hauptmann L. 2021: Kognitiv remediering. En vejledning til behandling af kognitive </a:t>
            </a:r>
            <a:r>
              <a:rPr lang="da-DK" sz="2400" dirty="0" err="1"/>
              <a:t>vanskeligheder.Dansk</a:t>
            </a:r>
            <a:r>
              <a:rPr lang="da-DK" sz="2400" dirty="0"/>
              <a:t> Psykologisk forlag</a:t>
            </a:r>
          </a:p>
          <a:p>
            <a:r>
              <a:rPr lang="da-DK" sz="2400" dirty="0" err="1"/>
              <a:t>Miskowiak</a:t>
            </a:r>
            <a:r>
              <a:rPr lang="da-DK" sz="2400" dirty="0"/>
              <a:t> K et al </a:t>
            </a:r>
            <a:r>
              <a:rPr lang="da-DK" sz="2400" dirty="0">
                <a:sym typeface="Wingdings" pitchFamily="2" charset="2"/>
              </a:rPr>
              <a:t>2019:. </a:t>
            </a:r>
            <a:r>
              <a:rPr lang="da-DK" sz="2400" dirty="0" err="1">
                <a:sym typeface="Wingdings" pitchFamily="2" charset="2"/>
              </a:rPr>
              <a:t>Affective</a:t>
            </a:r>
            <a:r>
              <a:rPr lang="da-DK" sz="2400" dirty="0">
                <a:sym typeface="Wingdings" pitchFamily="2" charset="2"/>
              </a:rPr>
              <a:t> </a:t>
            </a:r>
            <a:r>
              <a:rPr lang="da-DK" sz="2400" dirty="0" err="1">
                <a:sym typeface="Wingdings" pitchFamily="2" charset="2"/>
              </a:rPr>
              <a:t>cognition</a:t>
            </a:r>
            <a:r>
              <a:rPr lang="da-DK" sz="2400" dirty="0">
                <a:sym typeface="Wingdings" pitchFamily="2" charset="2"/>
              </a:rPr>
              <a:t> in bipolar </a:t>
            </a:r>
            <a:r>
              <a:rPr lang="da-DK" sz="2400" dirty="0" err="1">
                <a:sym typeface="Wingdings" pitchFamily="2" charset="2"/>
              </a:rPr>
              <a:t>disorder</a:t>
            </a:r>
            <a:r>
              <a:rPr lang="da-DK" sz="2400" dirty="0">
                <a:sym typeface="Wingdings" pitchFamily="2" charset="2"/>
              </a:rPr>
              <a:t>: A </a:t>
            </a:r>
            <a:r>
              <a:rPr lang="da-DK" sz="2400" dirty="0" err="1">
                <a:sym typeface="Wingdings" pitchFamily="2" charset="2"/>
              </a:rPr>
              <a:t>systematic</a:t>
            </a:r>
            <a:r>
              <a:rPr lang="da-DK" sz="2400" dirty="0">
                <a:sym typeface="Wingdings" pitchFamily="2" charset="2"/>
              </a:rPr>
              <a:t> </a:t>
            </a:r>
            <a:r>
              <a:rPr lang="da-DK" sz="2400" dirty="0" err="1">
                <a:sym typeface="Wingdings" pitchFamily="2" charset="2"/>
              </a:rPr>
              <a:t>review</a:t>
            </a:r>
            <a:r>
              <a:rPr lang="da-DK" sz="2400" dirty="0">
                <a:sym typeface="Wingdings" pitchFamily="2" charset="2"/>
              </a:rPr>
              <a:t> by the ISBD </a:t>
            </a:r>
            <a:r>
              <a:rPr lang="da-DK" sz="2400" dirty="0" err="1">
                <a:sym typeface="Wingdings" pitchFamily="2" charset="2"/>
              </a:rPr>
              <a:t>targeting</a:t>
            </a:r>
            <a:r>
              <a:rPr lang="da-DK" sz="2400" dirty="0">
                <a:sym typeface="Wingdings" pitchFamily="2" charset="2"/>
              </a:rPr>
              <a:t> </a:t>
            </a:r>
            <a:r>
              <a:rPr lang="da-DK" sz="2400" dirty="0" err="1">
                <a:sym typeface="Wingdings" pitchFamily="2" charset="2"/>
              </a:rPr>
              <a:t>cognition</a:t>
            </a:r>
            <a:r>
              <a:rPr lang="da-DK" sz="2400" dirty="0">
                <a:sym typeface="Wingdings" pitchFamily="2" charset="2"/>
              </a:rPr>
              <a:t> task force. Bipolar </a:t>
            </a:r>
            <a:r>
              <a:rPr lang="da-DK" sz="2400" dirty="0" err="1">
                <a:sym typeface="Wingdings" pitchFamily="2" charset="2"/>
              </a:rPr>
              <a:t>disorder</a:t>
            </a:r>
            <a:r>
              <a:rPr lang="da-DK" sz="2400" dirty="0">
                <a:sym typeface="Wingdings" pitchFamily="2" charset="2"/>
              </a:rPr>
              <a:t> 21, 686-719</a:t>
            </a:r>
            <a:endParaRPr lang="da-DK" sz="2400" dirty="0"/>
          </a:p>
        </p:txBody>
      </p:sp>
    </p:spTree>
    <p:extLst>
      <p:ext uri="{BB962C8B-B14F-4D97-AF65-F5344CB8AC3E}">
        <p14:creationId xmlns:p14="http://schemas.microsoft.com/office/powerpoint/2010/main" val="739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C4852-6EBC-178F-6584-2AB89E9C0372}"/>
              </a:ext>
            </a:extLst>
          </p:cNvPr>
          <p:cNvSpPr>
            <a:spLocks noGrp="1"/>
          </p:cNvSpPr>
          <p:nvPr>
            <p:ph type="title"/>
          </p:nvPr>
        </p:nvSpPr>
        <p:spPr/>
        <p:txBody>
          <a:bodyPr>
            <a:normAutofit/>
          </a:bodyPr>
          <a:lstStyle/>
          <a:p>
            <a:r>
              <a:rPr lang="da-DK" sz="3200" b="1" dirty="0"/>
              <a:t>FORSKEL MELLEM KOGNITION OG INTELLIGENS</a:t>
            </a:r>
          </a:p>
        </p:txBody>
      </p:sp>
      <p:sp>
        <p:nvSpPr>
          <p:cNvPr id="4" name="Rektangel: afrundede hjørner 3">
            <a:extLst>
              <a:ext uri="{FF2B5EF4-FFF2-40B4-BE49-F238E27FC236}">
                <a16:creationId xmlns:a16="http://schemas.microsoft.com/office/drawing/2014/main" id="{93ABCF41-1773-4D42-2817-753A94ECBD7C}"/>
              </a:ext>
            </a:extLst>
          </p:cNvPr>
          <p:cNvSpPr/>
          <p:nvPr/>
        </p:nvSpPr>
        <p:spPr>
          <a:xfrm>
            <a:off x="706581" y="1938409"/>
            <a:ext cx="4655127" cy="356847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200" b="1" dirty="0">
                <a:solidFill>
                  <a:sysClr val="windowText" lastClr="000000"/>
                </a:solidFill>
              </a:rPr>
              <a:t>KOGNITION</a:t>
            </a:r>
          </a:p>
          <a:p>
            <a:pPr algn="ctr"/>
            <a:endParaRPr lang="da-DK" sz="2200" b="1" dirty="0">
              <a:solidFill>
                <a:sysClr val="windowText" lastClr="000000"/>
              </a:solidFill>
            </a:endParaRPr>
          </a:p>
          <a:p>
            <a:pPr marL="342900" lvl="0" indent="-342900" algn="l">
              <a:buFont typeface="Arial" panose="020B0604020202020204" pitchFamily="34" charset="0"/>
              <a:buChar char="•"/>
            </a:pPr>
            <a:r>
              <a:rPr lang="da-DK" sz="2200" b="0" dirty="0">
                <a:solidFill>
                  <a:schemeClr val="tx1"/>
                </a:solidFill>
                <a:latin typeface="+mj-lt"/>
              </a:rPr>
              <a:t>Bredt: opmærksomhed, hukommelse, problemløsning</a:t>
            </a:r>
          </a:p>
          <a:p>
            <a:pPr lvl="0" algn="l"/>
            <a:endParaRPr lang="da-DK" sz="2200" b="0" dirty="0">
              <a:solidFill>
                <a:schemeClr val="tx1"/>
              </a:solidFill>
              <a:latin typeface="+mj-lt"/>
            </a:endParaRPr>
          </a:p>
          <a:p>
            <a:pPr marL="342900" lvl="0" indent="-342900" algn="l">
              <a:buFont typeface="Arial" panose="020B0604020202020204" pitchFamily="34" charset="0"/>
              <a:buChar char="•"/>
            </a:pPr>
            <a:r>
              <a:rPr lang="da-DK" sz="2200" b="0" dirty="0">
                <a:solidFill>
                  <a:schemeClr val="tx1"/>
                </a:solidFill>
                <a:latin typeface="+mj-lt"/>
              </a:rPr>
              <a:t>Kan variere på tværs af forskellige områder</a:t>
            </a:r>
          </a:p>
          <a:p>
            <a:pPr lvl="0" algn="l"/>
            <a:endParaRPr lang="da-DK" sz="2200" b="0" dirty="0">
              <a:solidFill>
                <a:schemeClr val="tx1"/>
              </a:solidFill>
              <a:latin typeface="+mj-lt"/>
            </a:endParaRPr>
          </a:p>
          <a:p>
            <a:pPr marL="342900" lvl="0" indent="-342900" algn="l">
              <a:buFont typeface="Arial" panose="020B0604020202020204" pitchFamily="34" charset="0"/>
              <a:buChar char="•"/>
            </a:pPr>
            <a:r>
              <a:rPr lang="da-DK" sz="2200" b="0" dirty="0">
                <a:solidFill>
                  <a:schemeClr val="tx1"/>
                </a:solidFill>
                <a:latin typeface="+mj-lt"/>
              </a:rPr>
              <a:t>Dynamisk</a:t>
            </a:r>
            <a:endParaRPr lang="da-DK" sz="2000" dirty="0">
              <a:solidFill>
                <a:sysClr val="windowText" lastClr="000000"/>
              </a:solidFill>
            </a:endParaRPr>
          </a:p>
          <a:p>
            <a:pPr algn="ctr"/>
            <a:endParaRPr lang="da-DK" sz="2000" dirty="0">
              <a:solidFill>
                <a:sysClr val="windowText" lastClr="000000"/>
              </a:solidFill>
            </a:endParaRPr>
          </a:p>
        </p:txBody>
      </p:sp>
      <p:sp>
        <p:nvSpPr>
          <p:cNvPr id="5" name="Rektangel: afrundede hjørner 4">
            <a:extLst>
              <a:ext uri="{FF2B5EF4-FFF2-40B4-BE49-F238E27FC236}">
                <a16:creationId xmlns:a16="http://schemas.microsoft.com/office/drawing/2014/main" id="{B9EE608A-D061-84D7-598D-19BA0F2FEA4F}"/>
              </a:ext>
            </a:extLst>
          </p:cNvPr>
          <p:cNvSpPr/>
          <p:nvPr/>
        </p:nvSpPr>
        <p:spPr>
          <a:xfrm>
            <a:off x="6830291" y="1938410"/>
            <a:ext cx="4655127" cy="3564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200" b="1" dirty="0">
                <a:solidFill>
                  <a:sysClr val="windowText" lastClr="000000"/>
                </a:solidFill>
              </a:rPr>
              <a:t>INTELLIGENS</a:t>
            </a:r>
          </a:p>
          <a:p>
            <a:pPr algn="ctr"/>
            <a:endParaRPr lang="da-DK" sz="2200" b="1" dirty="0">
              <a:solidFill>
                <a:sysClr val="windowText" lastClr="000000"/>
              </a:solidFill>
            </a:endParaRPr>
          </a:p>
          <a:p>
            <a:pPr marL="342900" lvl="0" indent="-342900" algn="just">
              <a:buFont typeface="Arial" panose="020B0604020202020204" pitchFamily="34" charset="0"/>
              <a:buChar char="•"/>
            </a:pPr>
            <a:r>
              <a:rPr lang="da-DK" sz="2200" b="0" dirty="0">
                <a:solidFill>
                  <a:schemeClr val="tx1"/>
                </a:solidFill>
                <a:latin typeface="+mj-lt"/>
              </a:rPr>
              <a:t>Smallere: kapacitet for at lære, ræsonnere, tilpasse sig effektivt</a:t>
            </a:r>
          </a:p>
          <a:p>
            <a:pPr lvl="0" algn="just"/>
            <a:endParaRPr lang="da-DK" sz="2200" b="0" dirty="0">
              <a:solidFill>
                <a:schemeClr val="tx1"/>
              </a:solidFill>
              <a:latin typeface="+mj-lt"/>
            </a:endParaRPr>
          </a:p>
          <a:p>
            <a:pPr marL="342900" lvl="0" indent="-342900" algn="just">
              <a:buFont typeface="Arial" panose="020B0604020202020204" pitchFamily="34" charset="0"/>
              <a:buChar char="•"/>
            </a:pPr>
            <a:r>
              <a:rPr lang="da-DK" sz="2200" b="0" dirty="0">
                <a:solidFill>
                  <a:schemeClr val="tx1"/>
                </a:solidFill>
                <a:latin typeface="+mj-lt"/>
              </a:rPr>
              <a:t>IQ eller ”g” score</a:t>
            </a:r>
          </a:p>
          <a:p>
            <a:pPr lvl="0" algn="just"/>
            <a:endParaRPr lang="da-DK" sz="2200" b="0" dirty="0">
              <a:solidFill>
                <a:schemeClr val="tx1"/>
              </a:solidFill>
              <a:latin typeface="+mj-lt"/>
            </a:endParaRPr>
          </a:p>
          <a:p>
            <a:pPr marL="342900" lvl="0" indent="-342900" algn="just">
              <a:buFont typeface="Arial" panose="020B0604020202020204" pitchFamily="34" charset="0"/>
              <a:buChar char="•"/>
            </a:pPr>
            <a:r>
              <a:rPr lang="en-GB" sz="2200" b="0" dirty="0">
                <a:solidFill>
                  <a:schemeClr val="tx1"/>
                </a:solidFill>
                <a:latin typeface="+mj-lt"/>
              </a:rPr>
              <a:t>Mere </a:t>
            </a:r>
            <a:r>
              <a:rPr lang="en-GB" sz="2200" b="0" dirty="0" err="1">
                <a:solidFill>
                  <a:schemeClr val="tx1"/>
                </a:solidFill>
                <a:latin typeface="+mj-lt"/>
              </a:rPr>
              <a:t>stabilt</a:t>
            </a:r>
            <a:endParaRPr lang="en-GB" sz="2200" b="0" dirty="0">
              <a:solidFill>
                <a:schemeClr val="tx1"/>
              </a:solidFill>
              <a:latin typeface="+mj-lt"/>
            </a:endParaRPr>
          </a:p>
          <a:p>
            <a:pPr algn="ctr"/>
            <a:endParaRPr lang="da-DK" sz="2000" dirty="0">
              <a:solidFill>
                <a:sysClr val="windowText" lastClr="000000"/>
              </a:solidFill>
            </a:endParaRPr>
          </a:p>
          <a:p>
            <a:pPr algn="ctr"/>
            <a:endParaRPr lang="da-DK" sz="2000" dirty="0">
              <a:solidFill>
                <a:sysClr val="windowText" lastClr="000000"/>
              </a:solidFill>
            </a:endParaRPr>
          </a:p>
        </p:txBody>
      </p:sp>
      <p:sp>
        <p:nvSpPr>
          <p:cNvPr id="10" name="Tekstboks 2">
            <a:extLst>
              <a:ext uri="{FF2B5EF4-FFF2-40B4-BE49-F238E27FC236}">
                <a16:creationId xmlns:a16="http://schemas.microsoft.com/office/drawing/2014/main" id="{6727BFB8-D191-075F-2021-BDBD66ED320A}"/>
              </a:ext>
            </a:extLst>
          </p:cNvPr>
          <p:cNvSpPr txBox="1">
            <a:spLocks noChangeArrowheads="1"/>
          </p:cNvSpPr>
          <p:nvPr/>
        </p:nvSpPr>
        <p:spPr bwMode="auto">
          <a:xfrm>
            <a:off x="2338357" y="5649232"/>
            <a:ext cx="8015466" cy="477054"/>
          </a:xfrm>
          <a:prstGeom prst="rect">
            <a:avLst/>
          </a:prstGeom>
          <a:noFill/>
          <a:ln>
            <a:noFill/>
          </a:ln>
        </p:spPr>
        <p:txBody>
          <a:bodyPr wrap="square">
            <a:spAutoFit/>
          </a:bodyPr>
          <a:lstStyle>
            <a:lvl1pPr marL="342900" indent="-342900" eaLnBrk="0" hangingPunct="0">
              <a:spcBef>
                <a:spcPct val="20000"/>
              </a:spcBef>
              <a:buClr>
                <a:schemeClr val="accent1"/>
              </a:buClr>
              <a:buSzPct val="110000"/>
              <a:buChar char="•"/>
              <a:defRPr sz="2400">
                <a:solidFill>
                  <a:srgbClr val="404040"/>
                </a:solidFill>
                <a:latin typeface="Arial" pitchFamily="34" charset="0"/>
                <a:ea typeface="ヒラギノ角ゴ Pro W3"/>
                <a:cs typeface="ヒラギノ角ゴ Pro W3"/>
              </a:defRPr>
            </a:lvl1pPr>
            <a:lvl2pPr marL="742950" indent="-285750" eaLnBrk="0" hangingPunct="0">
              <a:spcBef>
                <a:spcPct val="20000"/>
              </a:spcBef>
              <a:buFont typeface="Times" pitchFamily="18" charset="0"/>
              <a:buChar char="•"/>
              <a:defRPr sz="2000">
                <a:solidFill>
                  <a:srgbClr val="404040"/>
                </a:solidFill>
                <a:latin typeface="Arial" pitchFamily="34" charset="0"/>
                <a:ea typeface="ヒラギノ角ゴ Pro W3"/>
                <a:cs typeface="ヒラギノ角ゴ Pro W3"/>
              </a:defRPr>
            </a:lvl2pPr>
            <a:lvl3pPr marL="1143000" indent="-228600" eaLnBrk="0" hangingPunct="0">
              <a:spcBef>
                <a:spcPct val="20000"/>
              </a:spcBef>
              <a:buChar char="-"/>
              <a:defRPr>
                <a:solidFill>
                  <a:srgbClr val="404040"/>
                </a:solidFill>
                <a:latin typeface="Arial" pitchFamily="34" charset="0"/>
                <a:ea typeface="ヒラギノ角ゴ Pro W3"/>
                <a:cs typeface="ヒラギノ角ゴ Pro W3"/>
              </a:defRPr>
            </a:lvl3pPr>
            <a:lvl4pPr marL="1600200" indent="-228600" eaLnBrk="0" hangingPunct="0">
              <a:spcBef>
                <a:spcPct val="20000"/>
              </a:spcBef>
              <a:buChar char="&gt;"/>
              <a:defRPr sz="1600">
                <a:solidFill>
                  <a:srgbClr val="404040"/>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404040"/>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404040"/>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404040"/>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404040"/>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404040"/>
                </a:solidFill>
                <a:latin typeface="Arial" pitchFamily="34" charset="0"/>
                <a:ea typeface="ヒラギノ角ゴ Pro W3"/>
                <a:cs typeface="ヒラギノ角ゴ Pro W3"/>
              </a:defRPr>
            </a:lvl9pPr>
          </a:lstStyle>
          <a:p>
            <a:pPr marL="0" indent="0" algn="ctr">
              <a:buClr>
                <a:srgbClr val="C00000"/>
              </a:buClr>
              <a:buNone/>
            </a:pPr>
            <a:r>
              <a:rPr lang="da-DK" sz="2500" b="1" dirty="0">
                <a:solidFill>
                  <a:schemeClr val="tx1"/>
                </a:solidFill>
                <a:latin typeface="+mj-lt"/>
              </a:rPr>
              <a:t>Hvorfor vigtigt: kognition kan trænes og forbedres</a:t>
            </a:r>
            <a:endParaRPr lang="en-GB" sz="2500" b="1" dirty="0">
              <a:solidFill>
                <a:schemeClr val="tx1"/>
              </a:solidFill>
              <a:latin typeface="+mj-lt"/>
            </a:endParaRPr>
          </a:p>
        </p:txBody>
      </p:sp>
      <p:sp>
        <p:nvSpPr>
          <p:cNvPr id="3" name="Pil: venstre-højre 2">
            <a:extLst>
              <a:ext uri="{FF2B5EF4-FFF2-40B4-BE49-F238E27FC236}">
                <a16:creationId xmlns:a16="http://schemas.microsoft.com/office/drawing/2014/main" id="{D0D524A8-2092-9396-AFAB-97184EAAA3FB}"/>
              </a:ext>
            </a:extLst>
          </p:cNvPr>
          <p:cNvSpPr/>
          <p:nvPr/>
        </p:nvSpPr>
        <p:spPr>
          <a:xfrm>
            <a:off x="4621161" y="2202211"/>
            <a:ext cx="2949677" cy="619399"/>
          </a:xfrm>
          <a:prstGeom prst="lef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2280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5B340-39F0-4B5C-CDED-DC20B0AE1B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042384-B978-45FC-E604-0CC2AD989D80}"/>
              </a:ext>
            </a:extLst>
          </p:cNvPr>
          <p:cNvSpPr>
            <a:spLocks noGrp="1"/>
          </p:cNvSpPr>
          <p:nvPr>
            <p:ph type="title"/>
          </p:nvPr>
        </p:nvSpPr>
        <p:spPr>
          <a:xfrm>
            <a:off x="602672" y="719336"/>
            <a:ext cx="10515600" cy="1193692"/>
          </a:xfrm>
        </p:spPr>
        <p:txBody>
          <a:bodyPr>
            <a:normAutofit/>
          </a:bodyPr>
          <a:lstStyle/>
          <a:p>
            <a:r>
              <a:rPr lang="da-DK" sz="3200" b="1" dirty="0"/>
              <a:t>DEN KOGNITIVE </a:t>
            </a:r>
            <a:br>
              <a:rPr lang="da-DK" sz="3200" b="1" dirty="0"/>
            </a:br>
            <a:r>
              <a:rPr lang="da-DK" sz="3200" b="1" dirty="0"/>
              <a:t>PYRAMIDE </a:t>
            </a:r>
          </a:p>
        </p:txBody>
      </p:sp>
      <p:graphicFrame>
        <p:nvGraphicFramePr>
          <p:cNvPr id="4" name="Diagram 3">
            <a:extLst>
              <a:ext uri="{FF2B5EF4-FFF2-40B4-BE49-F238E27FC236}">
                <a16:creationId xmlns:a16="http://schemas.microsoft.com/office/drawing/2014/main" id="{72D29EA2-8AE8-EF58-56E8-5E146266F4C5}"/>
              </a:ext>
            </a:extLst>
          </p:cNvPr>
          <p:cNvGraphicFramePr/>
          <p:nvPr>
            <p:extLst>
              <p:ext uri="{D42A27DB-BD31-4B8C-83A1-F6EECF244321}">
                <p14:modId xmlns:p14="http://schemas.microsoft.com/office/powerpoint/2010/main" val="2478641868"/>
              </p:ext>
            </p:extLst>
          </p:nvPr>
        </p:nvGraphicFramePr>
        <p:xfrm>
          <a:off x="838200" y="367547"/>
          <a:ext cx="11007436" cy="5771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8666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244A2-C625-2D73-ED64-4A7E61DE14E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A59FC88-E391-2ECE-F4B5-670E9C6B40AF}"/>
              </a:ext>
            </a:extLst>
          </p:cNvPr>
          <p:cNvSpPr>
            <a:spLocks noGrp="1"/>
          </p:cNvSpPr>
          <p:nvPr>
            <p:ph type="title"/>
          </p:nvPr>
        </p:nvSpPr>
        <p:spPr/>
        <p:txBody>
          <a:bodyPr>
            <a:normAutofit/>
          </a:bodyPr>
          <a:lstStyle/>
          <a:p>
            <a:r>
              <a:rPr lang="da-DK" sz="3200" b="1" dirty="0"/>
              <a:t>HVAD ER KOGNITIVE VANSKELIGHEDER?</a:t>
            </a:r>
          </a:p>
        </p:txBody>
      </p:sp>
      <p:sp>
        <p:nvSpPr>
          <p:cNvPr id="3" name="Pladsholder til indhold 2">
            <a:extLst>
              <a:ext uri="{FF2B5EF4-FFF2-40B4-BE49-F238E27FC236}">
                <a16:creationId xmlns:a16="http://schemas.microsoft.com/office/drawing/2014/main" id="{6ED06F65-F095-A4BF-5C11-26A20058DDD7}"/>
              </a:ext>
            </a:extLst>
          </p:cNvPr>
          <p:cNvSpPr>
            <a:spLocks noGrp="1"/>
          </p:cNvSpPr>
          <p:nvPr>
            <p:ph idx="1"/>
          </p:nvPr>
        </p:nvSpPr>
        <p:spPr>
          <a:xfrm>
            <a:off x="565265" y="1846907"/>
            <a:ext cx="11089179" cy="4399984"/>
          </a:xfrm>
        </p:spPr>
        <p:txBody>
          <a:bodyPr>
            <a:noAutofit/>
          </a:bodyPr>
          <a:lstStyle/>
          <a:p>
            <a:r>
              <a:rPr lang="da-DK" sz="2600" dirty="0"/>
              <a:t>Det er normalt at have tidspunkter hvor man kan have svært ved at holde fokus, at huske eller bevare overblikket, især hvis man er presset</a:t>
            </a:r>
          </a:p>
          <a:p>
            <a:endParaRPr lang="da-DK" sz="2600" dirty="0"/>
          </a:p>
          <a:p>
            <a:r>
              <a:rPr lang="da-DK" sz="2600" dirty="0"/>
              <a:t>Hvis en eller flere af de kognitive funktioner er påvirket markant gennem en periode, taler man om </a:t>
            </a:r>
            <a:r>
              <a:rPr lang="da-DK" sz="2600" b="1" i="1" dirty="0"/>
              <a:t>kognitive vanskeligheder</a:t>
            </a:r>
          </a:p>
          <a:p>
            <a:endParaRPr lang="da-DK" sz="2600" b="1" i="1" dirty="0"/>
          </a:p>
          <a:p>
            <a:r>
              <a:rPr lang="da-DK" sz="2600" dirty="0"/>
              <a:t>Kognitive vanskeligheder </a:t>
            </a:r>
            <a:r>
              <a:rPr lang="da-DK" sz="2600" b="1" i="1" dirty="0"/>
              <a:t>kan fejlagtigt blive tolket </a:t>
            </a:r>
            <a:r>
              <a:rPr lang="da-DK" sz="2600" i="1" dirty="0"/>
              <a:t>som udtryk </a:t>
            </a:r>
            <a:r>
              <a:rPr lang="da-DK" sz="2600" dirty="0"/>
              <a:t>for dovenskab, dumhed eller manglende engagement eller vilje</a:t>
            </a:r>
          </a:p>
          <a:p>
            <a:endParaRPr lang="da-DK" sz="2600" dirty="0"/>
          </a:p>
          <a:p>
            <a:r>
              <a:rPr lang="da-DK" sz="2600" dirty="0"/>
              <a:t>Kognitive vanskeligheder kan give anledning til selvkritik og skam</a:t>
            </a:r>
          </a:p>
        </p:txBody>
      </p:sp>
    </p:spTree>
    <p:extLst>
      <p:ext uri="{BB962C8B-B14F-4D97-AF65-F5344CB8AC3E}">
        <p14:creationId xmlns:p14="http://schemas.microsoft.com/office/powerpoint/2010/main" val="9347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85D2F-DB97-86F3-E961-BAE66E79F8B4}"/>
              </a:ext>
            </a:extLst>
          </p:cNvPr>
          <p:cNvSpPr>
            <a:spLocks noGrp="1"/>
          </p:cNvSpPr>
          <p:nvPr>
            <p:ph type="title"/>
          </p:nvPr>
        </p:nvSpPr>
        <p:spPr/>
        <p:txBody>
          <a:bodyPr>
            <a:normAutofit/>
          </a:bodyPr>
          <a:lstStyle/>
          <a:p>
            <a:r>
              <a:rPr lang="da-DK" sz="3200" b="1" dirty="0"/>
              <a:t>KOGNITIVE VANSKELIGHEDER OG BIPOLAR LIDELSE</a:t>
            </a:r>
          </a:p>
        </p:txBody>
      </p:sp>
      <p:sp>
        <p:nvSpPr>
          <p:cNvPr id="3" name="Pladsholder til indhold 2">
            <a:extLst>
              <a:ext uri="{FF2B5EF4-FFF2-40B4-BE49-F238E27FC236}">
                <a16:creationId xmlns:a16="http://schemas.microsoft.com/office/drawing/2014/main" id="{C6D2D896-632D-A486-6A79-04F5AE9B608E}"/>
              </a:ext>
            </a:extLst>
          </p:cNvPr>
          <p:cNvSpPr>
            <a:spLocks noGrp="1"/>
          </p:cNvSpPr>
          <p:nvPr>
            <p:ph idx="1"/>
          </p:nvPr>
        </p:nvSpPr>
        <p:spPr/>
        <p:txBody>
          <a:bodyPr vert="horz" lIns="91440" tIns="45720" rIns="91440" bIns="45720" rtlCol="0" anchor="t">
            <a:normAutofit/>
          </a:bodyPr>
          <a:lstStyle/>
          <a:p>
            <a:r>
              <a:rPr lang="da-DK" sz="2600" dirty="0"/>
              <a:t>Bipolar lidelse kan være forbundet med udfordringer i flere forskellige områder af de kognitive funktioner</a:t>
            </a:r>
          </a:p>
          <a:p>
            <a:pPr marL="0" indent="0">
              <a:buNone/>
            </a:pPr>
            <a:endParaRPr lang="da-DK" sz="2600" dirty="0"/>
          </a:p>
          <a:p>
            <a:r>
              <a:rPr lang="da-DK" sz="2600" dirty="0"/>
              <a:t>De kognitive udfordringer er mest udtalt under sygdomsepisoderne, men hos en del er der længerevarende vanskeligheder</a:t>
            </a:r>
          </a:p>
          <a:p>
            <a:pPr marL="0" indent="0">
              <a:buNone/>
            </a:pPr>
            <a:endParaRPr lang="da-DK" sz="2600" dirty="0"/>
          </a:p>
          <a:p>
            <a:r>
              <a:rPr lang="da-DK" sz="2600" dirty="0"/>
              <a:t>Det er meget individuelt, hvordan, hvor meget og hvor længe den enkelte er påvirket kognitivt</a:t>
            </a:r>
          </a:p>
          <a:p>
            <a:endParaRPr lang="da-DK" sz="3200" dirty="0"/>
          </a:p>
        </p:txBody>
      </p:sp>
    </p:spTree>
    <p:extLst>
      <p:ext uri="{BB962C8B-B14F-4D97-AF65-F5344CB8AC3E}">
        <p14:creationId xmlns:p14="http://schemas.microsoft.com/office/powerpoint/2010/main" val="399267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0E5C-4C07-B490-5D67-AB1FE13D83C0}"/>
              </a:ext>
            </a:extLst>
          </p:cNvPr>
          <p:cNvSpPr>
            <a:spLocks noGrp="1"/>
          </p:cNvSpPr>
          <p:nvPr>
            <p:ph type="title"/>
          </p:nvPr>
        </p:nvSpPr>
        <p:spPr>
          <a:xfrm>
            <a:off x="694498" y="735097"/>
            <a:ext cx="11341816" cy="772351"/>
          </a:xfrm>
        </p:spPr>
        <p:txBody>
          <a:bodyPr>
            <a:noAutofit/>
          </a:bodyPr>
          <a:lstStyle/>
          <a:p>
            <a:r>
              <a:rPr lang="da-DK" sz="3200" b="1" dirty="0"/>
              <a:t>KOGNITIVE VANSKELIGEHEDER</a:t>
            </a:r>
            <a:endParaRPr lang="en-GB" sz="3200" b="1" dirty="0"/>
          </a:p>
        </p:txBody>
      </p:sp>
      <p:sp>
        <p:nvSpPr>
          <p:cNvPr id="11" name="Tekstfelt 9">
            <a:extLst>
              <a:ext uri="{FF2B5EF4-FFF2-40B4-BE49-F238E27FC236}">
                <a16:creationId xmlns:a16="http://schemas.microsoft.com/office/drawing/2014/main" id="{2352B507-6C2C-49D4-9D37-99A748D99A6C}"/>
              </a:ext>
            </a:extLst>
          </p:cNvPr>
          <p:cNvSpPr txBox="1"/>
          <p:nvPr/>
        </p:nvSpPr>
        <p:spPr>
          <a:xfrm>
            <a:off x="2146474" y="2561516"/>
            <a:ext cx="2134943" cy="861774"/>
          </a:xfrm>
          <a:prstGeom prst="rect">
            <a:avLst/>
          </a:prstGeom>
          <a:noFill/>
        </p:spPr>
        <p:txBody>
          <a:bodyPr wrap="none" rtlCol="0">
            <a:spAutoFit/>
          </a:bodyPr>
          <a:lstStyle/>
          <a:p>
            <a:pPr algn="ctr"/>
            <a:r>
              <a:rPr lang="da-DK" sz="2500" dirty="0">
                <a:latin typeface="+mj-lt"/>
                <a:cs typeface="Arial" panose="020B0604020202020204" pitchFamily="34" charset="0"/>
              </a:rPr>
              <a:t>Globale </a:t>
            </a:r>
          </a:p>
          <a:p>
            <a:pPr algn="ctr"/>
            <a:r>
              <a:rPr lang="da-DK" sz="2500" dirty="0">
                <a:latin typeface="+mj-lt"/>
                <a:cs typeface="Arial" panose="020B0604020202020204" pitchFamily="34" charset="0"/>
              </a:rPr>
              <a:t>vanskeligheder</a:t>
            </a:r>
            <a:endParaRPr lang="en-US" sz="2500" dirty="0">
              <a:latin typeface="+mj-lt"/>
              <a:cs typeface="Arial" panose="020B0604020202020204" pitchFamily="34" charset="0"/>
            </a:endParaRPr>
          </a:p>
        </p:txBody>
      </p:sp>
      <p:sp>
        <p:nvSpPr>
          <p:cNvPr id="12" name="Tekstfelt 10">
            <a:extLst>
              <a:ext uri="{FF2B5EF4-FFF2-40B4-BE49-F238E27FC236}">
                <a16:creationId xmlns:a16="http://schemas.microsoft.com/office/drawing/2014/main" id="{6DD2FDB5-B3CD-48B8-9CEA-766469EF9901}"/>
              </a:ext>
            </a:extLst>
          </p:cNvPr>
          <p:cNvSpPr txBox="1"/>
          <p:nvPr/>
        </p:nvSpPr>
        <p:spPr>
          <a:xfrm>
            <a:off x="4915955" y="2559696"/>
            <a:ext cx="2134943" cy="861774"/>
          </a:xfrm>
          <a:prstGeom prst="rect">
            <a:avLst/>
          </a:prstGeom>
          <a:noFill/>
        </p:spPr>
        <p:txBody>
          <a:bodyPr wrap="none" rtlCol="0">
            <a:spAutoFit/>
          </a:bodyPr>
          <a:lstStyle/>
          <a:p>
            <a:pPr algn="ctr"/>
            <a:r>
              <a:rPr lang="da-DK" sz="2500" dirty="0">
                <a:latin typeface="+mj-lt"/>
                <a:cs typeface="Arial" panose="020B0604020202020204" pitchFamily="34" charset="0"/>
              </a:rPr>
              <a:t>Selektive </a:t>
            </a:r>
          </a:p>
          <a:p>
            <a:pPr algn="ctr"/>
            <a:r>
              <a:rPr lang="da-DK" sz="2500" dirty="0">
                <a:latin typeface="+mj-lt"/>
                <a:cs typeface="Arial" panose="020B0604020202020204" pitchFamily="34" charset="0"/>
              </a:rPr>
              <a:t>vanskeligheder</a:t>
            </a:r>
            <a:endParaRPr lang="en-US" sz="2500" dirty="0">
              <a:latin typeface="+mj-lt"/>
              <a:cs typeface="Arial" panose="020B0604020202020204" pitchFamily="34" charset="0"/>
            </a:endParaRPr>
          </a:p>
        </p:txBody>
      </p:sp>
      <p:sp>
        <p:nvSpPr>
          <p:cNvPr id="13" name="Tekstfelt 11">
            <a:extLst>
              <a:ext uri="{FF2B5EF4-FFF2-40B4-BE49-F238E27FC236}">
                <a16:creationId xmlns:a16="http://schemas.microsoft.com/office/drawing/2014/main" id="{52A8D939-C848-44A1-95E8-676761B52E54}"/>
              </a:ext>
            </a:extLst>
          </p:cNvPr>
          <p:cNvSpPr txBox="1"/>
          <p:nvPr/>
        </p:nvSpPr>
        <p:spPr>
          <a:xfrm>
            <a:off x="8018911" y="2567226"/>
            <a:ext cx="1438214" cy="861774"/>
          </a:xfrm>
          <a:prstGeom prst="rect">
            <a:avLst/>
          </a:prstGeom>
          <a:noFill/>
        </p:spPr>
        <p:txBody>
          <a:bodyPr wrap="none" rtlCol="0">
            <a:spAutoFit/>
          </a:bodyPr>
          <a:lstStyle/>
          <a:p>
            <a:pPr algn="ctr"/>
            <a:r>
              <a:rPr lang="da-DK" sz="2500" dirty="0">
                <a:latin typeface="+mj-lt"/>
                <a:cs typeface="Arial" panose="020B0604020202020204" pitchFamily="34" charset="0"/>
              </a:rPr>
              <a:t>Kognitivt</a:t>
            </a:r>
            <a:br>
              <a:rPr lang="da-DK" sz="2500" dirty="0">
                <a:latin typeface="+mj-lt"/>
                <a:cs typeface="Arial" panose="020B0604020202020204" pitchFamily="34" charset="0"/>
              </a:rPr>
            </a:br>
            <a:r>
              <a:rPr lang="da-DK" sz="2500" dirty="0">
                <a:latin typeface="+mj-lt"/>
                <a:cs typeface="Arial" panose="020B0604020202020204" pitchFamily="34" charset="0"/>
              </a:rPr>
              <a:t>‘normale’</a:t>
            </a:r>
            <a:endParaRPr lang="en-US" sz="2500" dirty="0">
              <a:latin typeface="+mj-lt"/>
              <a:cs typeface="Arial" panose="020B0604020202020204" pitchFamily="34" charset="0"/>
            </a:endParaRPr>
          </a:p>
        </p:txBody>
      </p:sp>
      <p:sp>
        <p:nvSpPr>
          <p:cNvPr id="15" name="Tekstfelt 2">
            <a:extLst>
              <a:ext uri="{FF2B5EF4-FFF2-40B4-BE49-F238E27FC236}">
                <a16:creationId xmlns:a16="http://schemas.microsoft.com/office/drawing/2014/main" id="{92A0F42C-AED4-4A93-9E3D-CA74C4549458}"/>
              </a:ext>
            </a:extLst>
          </p:cNvPr>
          <p:cNvSpPr txBox="1"/>
          <p:nvPr/>
        </p:nvSpPr>
        <p:spPr>
          <a:xfrm>
            <a:off x="2776635" y="5334087"/>
            <a:ext cx="898003" cy="477054"/>
          </a:xfrm>
          <a:prstGeom prst="rect">
            <a:avLst/>
          </a:prstGeom>
          <a:noFill/>
        </p:spPr>
        <p:txBody>
          <a:bodyPr wrap="none" rtlCol="0">
            <a:spAutoFit/>
          </a:bodyPr>
          <a:lstStyle/>
          <a:p>
            <a:r>
              <a:rPr lang="en-GB" sz="2500" kern="0" dirty="0">
                <a:solidFill>
                  <a:schemeClr val="tx1">
                    <a:lumMod val="50000"/>
                  </a:schemeClr>
                </a:solidFill>
                <a:latin typeface="+mj-lt"/>
                <a:cs typeface="Arial" panose="020B0604020202020204" pitchFamily="34" charset="0"/>
              </a:rPr>
              <a:t>~30</a:t>
            </a:r>
            <a:r>
              <a:rPr lang="da-DK" sz="2500" dirty="0">
                <a:latin typeface="+mj-lt"/>
                <a:cs typeface="Arial" panose="020B0604020202020204" pitchFamily="34" charset="0"/>
              </a:rPr>
              <a:t>%</a:t>
            </a:r>
            <a:endParaRPr lang="en-US" sz="2500" dirty="0">
              <a:latin typeface="+mj-lt"/>
              <a:cs typeface="Arial" panose="020B0604020202020204" pitchFamily="34" charset="0"/>
            </a:endParaRPr>
          </a:p>
        </p:txBody>
      </p:sp>
      <p:sp>
        <p:nvSpPr>
          <p:cNvPr id="16" name="Tekstfelt 18">
            <a:extLst>
              <a:ext uri="{FF2B5EF4-FFF2-40B4-BE49-F238E27FC236}">
                <a16:creationId xmlns:a16="http://schemas.microsoft.com/office/drawing/2014/main" id="{9E9D5D7B-D92E-4EFF-9835-D3EB232E7FAA}"/>
              </a:ext>
            </a:extLst>
          </p:cNvPr>
          <p:cNvSpPr txBox="1"/>
          <p:nvPr/>
        </p:nvSpPr>
        <p:spPr>
          <a:xfrm>
            <a:off x="5306791" y="5217380"/>
            <a:ext cx="1672871" cy="609782"/>
          </a:xfrm>
          <a:prstGeom prst="rect">
            <a:avLst/>
          </a:prstGeom>
          <a:noFill/>
        </p:spPr>
        <p:txBody>
          <a:bodyPr wrap="square">
            <a:spAutoFit/>
          </a:bodyPr>
          <a:lstStyle/>
          <a:p>
            <a:pPr>
              <a:lnSpc>
                <a:spcPct val="150000"/>
              </a:lnSpc>
              <a:buClr>
                <a:schemeClr val="accent1"/>
              </a:buClr>
            </a:pPr>
            <a:r>
              <a:rPr lang="en-GB" sz="2500" kern="0" dirty="0">
                <a:solidFill>
                  <a:schemeClr val="tx1">
                    <a:lumMod val="50000"/>
                  </a:schemeClr>
                </a:solidFill>
                <a:latin typeface="+mj-lt"/>
                <a:cs typeface="Arial" panose="020B0604020202020204" pitchFamily="34" charset="0"/>
              </a:rPr>
              <a:t>~30-40%</a:t>
            </a:r>
          </a:p>
        </p:txBody>
      </p:sp>
      <p:sp>
        <p:nvSpPr>
          <p:cNvPr id="17" name="Tekstfelt 19">
            <a:extLst>
              <a:ext uri="{FF2B5EF4-FFF2-40B4-BE49-F238E27FC236}">
                <a16:creationId xmlns:a16="http://schemas.microsoft.com/office/drawing/2014/main" id="{F6024405-F174-47F4-88F4-6EE2F62526FA}"/>
              </a:ext>
            </a:extLst>
          </p:cNvPr>
          <p:cNvSpPr txBox="1"/>
          <p:nvPr/>
        </p:nvSpPr>
        <p:spPr>
          <a:xfrm>
            <a:off x="7962677" y="5217380"/>
            <a:ext cx="1672870" cy="609782"/>
          </a:xfrm>
          <a:prstGeom prst="rect">
            <a:avLst/>
          </a:prstGeom>
          <a:noFill/>
        </p:spPr>
        <p:txBody>
          <a:bodyPr wrap="square">
            <a:spAutoFit/>
          </a:bodyPr>
          <a:lstStyle/>
          <a:p>
            <a:pPr>
              <a:lnSpc>
                <a:spcPct val="150000"/>
              </a:lnSpc>
              <a:buClr>
                <a:schemeClr val="accent1"/>
              </a:buClr>
            </a:pPr>
            <a:r>
              <a:rPr lang="en-GB" sz="2500" kern="0" dirty="0">
                <a:solidFill>
                  <a:schemeClr val="tx1">
                    <a:lumMod val="50000"/>
                  </a:schemeClr>
                </a:solidFill>
                <a:latin typeface="+mj-lt"/>
                <a:cs typeface="Arial" panose="020B0604020202020204" pitchFamily="34" charset="0"/>
              </a:rPr>
              <a:t>~40-50%</a:t>
            </a:r>
          </a:p>
        </p:txBody>
      </p:sp>
      <p:pic>
        <p:nvPicPr>
          <p:cNvPr id="18" name="Grafik 21" descr="Mand">
            <a:extLst>
              <a:ext uri="{FF2B5EF4-FFF2-40B4-BE49-F238E27FC236}">
                <a16:creationId xmlns:a16="http://schemas.microsoft.com/office/drawing/2014/main" id="{4D9AB884-10DF-4BE3-93D3-AC1CF0DA9C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82387" y="3494955"/>
            <a:ext cx="839360" cy="839360"/>
          </a:xfrm>
          <a:prstGeom prst="rect">
            <a:avLst/>
          </a:prstGeom>
        </p:spPr>
      </p:pic>
      <p:pic>
        <p:nvPicPr>
          <p:cNvPr id="19" name="Grafik 22" descr="Kvinde">
            <a:extLst>
              <a:ext uri="{FF2B5EF4-FFF2-40B4-BE49-F238E27FC236}">
                <a16:creationId xmlns:a16="http://schemas.microsoft.com/office/drawing/2014/main" id="{F1552289-CDDF-4BA9-88A1-739239CC16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6339" y="3494955"/>
            <a:ext cx="839360" cy="839360"/>
          </a:xfrm>
          <a:prstGeom prst="rect">
            <a:avLst/>
          </a:prstGeom>
        </p:spPr>
      </p:pic>
      <p:pic>
        <p:nvPicPr>
          <p:cNvPr id="20" name="Grafik 23" descr="Mand">
            <a:extLst>
              <a:ext uri="{FF2B5EF4-FFF2-40B4-BE49-F238E27FC236}">
                <a16:creationId xmlns:a16="http://schemas.microsoft.com/office/drawing/2014/main" id="{FC76E04C-EEBE-497E-BE5A-F1DE017EFA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9379" y="3494955"/>
            <a:ext cx="839360" cy="839360"/>
          </a:xfrm>
          <a:prstGeom prst="rect">
            <a:avLst/>
          </a:prstGeom>
        </p:spPr>
      </p:pic>
      <p:pic>
        <p:nvPicPr>
          <p:cNvPr id="21" name="Grafik 24" descr="Kvinde">
            <a:extLst>
              <a:ext uri="{FF2B5EF4-FFF2-40B4-BE49-F238E27FC236}">
                <a16:creationId xmlns:a16="http://schemas.microsoft.com/office/drawing/2014/main" id="{CD6A9482-7616-4177-89AE-580FDB168C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03331" y="3494955"/>
            <a:ext cx="839360" cy="839360"/>
          </a:xfrm>
          <a:prstGeom prst="rect">
            <a:avLst/>
          </a:prstGeom>
        </p:spPr>
      </p:pic>
      <p:pic>
        <p:nvPicPr>
          <p:cNvPr id="22" name="Grafik 25" descr="Mand">
            <a:extLst>
              <a:ext uri="{FF2B5EF4-FFF2-40B4-BE49-F238E27FC236}">
                <a16:creationId xmlns:a16="http://schemas.microsoft.com/office/drawing/2014/main" id="{29A9005B-AEDC-4910-AB42-1E4080831E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62971" y="3494955"/>
            <a:ext cx="839360" cy="839360"/>
          </a:xfrm>
          <a:prstGeom prst="rect">
            <a:avLst/>
          </a:prstGeom>
        </p:spPr>
      </p:pic>
      <p:pic>
        <p:nvPicPr>
          <p:cNvPr id="23" name="Grafik 26" descr="Mand">
            <a:extLst>
              <a:ext uri="{FF2B5EF4-FFF2-40B4-BE49-F238E27FC236}">
                <a16:creationId xmlns:a16="http://schemas.microsoft.com/office/drawing/2014/main" id="{D3F68045-8382-4607-9D27-EEF4AFD49A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74658" y="4334315"/>
            <a:ext cx="839140" cy="839360"/>
          </a:xfrm>
          <a:prstGeom prst="rect">
            <a:avLst/>
          </a:prstGeom>
        </p:spPr>
      </p:pic>
      <p:pic>
        <p:nvPicPr>
          <p:cNvPr id="24" name="Grafik 27" descr="Kvinde">
            <a:extLst>
              <a:ext uri="{FF2B5EF4-FFF2-40B4-BE49-F238E27FC236}">
                <a16:creationId xmlns:a16="http://schemas.microsoft.com/office/drawing/2014/main" id="{23409D1A-B0BB-4F35-8B96-112ACAC0C9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18610" y="4334315"/>
            <a:ext cx="839140" cy="839360"/>
          </a:xfrm>
          <a:prstGeom prst="rect">
            <a:avLst/>
          </a:prstGeom>
        </p:spPr>
      </p:pic>
      <p:pic>
        <p:nvPicPr>
          <p:cNvPr id="25" name="Grafik 30" descr="Mand">
            <a:extLst>
              <a:ext uri="{FF2B5EF4-FFF2-40B4-BE49-F238E27FC236}">
                <a16:creationId xmlns:a16="http://schemas.microsoft.com/office/drawing/2014/main" id="{079725FA-31B5-4943-A182-6A8C56071C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51650" y="4334315"/>
            <a:ext cx="839140" cy="839360"/>
          </a:xfrm>
          <a:prstGeom prst="rect">
            <a:avLst/>
          </a:prstGeom>
        </p:spPr>
      </p:pic>
      <p:pic>
        <p:nvPicPr>
          <p:cNvPr id="26" name="Grafik 31" descr="Kvinde">
            <a:extLst>
              <a:ext uri="{FF2B5EF4-FFF2-40B4-BE49-F238E27FC236}">
                <a16:creationId xmlns:a16="http://schemas.microsoft.com/office/drawing/2014/main" id="{6BB73C6C-F306-4076-9D4A-19AA5F555F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95602" y="4334315"/>
            <a:ext cx="839140" cy="839360"/>
          </a:xfrm>
          <a:prstGeom prst="rect">
            <a:avLst/>
          </a:prstGeom>
        </p:spPr>
      </p:pic>
      <p:pic>
        <p:nvPicPr>
          <p:cNvPr id="27" name="Grafik 35" descr="Mand">
            <a:extLst>
              <a:ext uri="{FF2B5EF4-FFF2-40B4-BE49-F238E27FC236}">
                <a16:creationId xmlns:a16="http://schemas.microsoft.com/office/drawing/2014/main" id="{70B8B9D3-4228-41BC-8D3B-7CF7F279FB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55242" y="4334315"/>
            <a:ext cx="839140" cy="839360"/>
          </a:xfrm>
          <a:prstGeom prst="rect">
            <a:avLst/>
          </a:prstGeom>
        </p:spPr>
      </p:pic>
      <p:pic>
        <p:nvPicPr>
          <p:cNvPr id="28" name="Grafik 36" descr="Mand">
            <a:extLst>
              <a:ext uri="{FF2B5EF4-FFF2-40B4-BE49-F238E27FC236}">
                <a16:creationId xmlns:a16="http://schemas.microsoft.com/office/drawing/2014/main" id="{A474E3A3-25B3-4C80-92D1-D22953EAE1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32621" y="3494955"/>
            <a:ext cx="839360" cy="839360"/>
          </a:xfrm>
          <a:prstGeom prst="rect">
            <a:avLst/>
          </a:prstGeom>
        </p:spPr>
      </p:pic>
      <p:pic>
        <p:nvPicPr>
          <p:cNvPr id="29" name="Grafik 40" descr="Kvinde">
            <a:extLst>
              <a:ext uri="{FF2B5EF4-FFF2-40B4-BE49-F238E27FC236}">
                <a16:creationId xmlns:a16="http://schemas.microsoft.com/office/drawing/2014/main" id="{522F1240-2916-42CD-9FB0-8FFF3C60B1D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76573" y="3494955"/>
            <a:ext cx="839360" cy="839360"/>
          </a:xfrm>
          <a:prstGeom prst="rect">
            <a:avLst/>
          </a:prstGeom>
        </p:spPr>
      </p:pic>
      <p:pic>
        <p:nvPicPr>
          <p:cNvPr id="30" name="Grafik 41" descr="Mand">
            <a:extLst>
              <a:ext uri="{FF2B5EF4-FFF2-40B4-BE49-F238E27FC236}">
                <a16:creationId xmlns:a16="http://schemas.microsoft.com/office/drawing/2014/main" id="{C00D3EC3-4B68-4777-A6D2-46140EF538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09613" y="3494955"/>
            <a:ext cx="839360" cy="839360"/>
          </a:xfrm>
          <a:prstGeom prst="rect">
            <a:avLst/>
          </a:prstGeom>
        </p:spPr>
      </p:pic>
      <p:pic>
        <p:nvPicPr>
          <p:cNvPr id="31" name="Grafik 42" descr="Kvinde">
            <a:extLst>
              <a:ext uri="{FF2B5EF4-FFF2-40B4-BE49-F238E27FC236}">
                <a16:creationId xmlns:a16="http://schemas.microsoft.com/office/drawing/2014/main" id="{4310FFA3-7CBC-4D6A-AA17-38B8A56A9E6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53565" y="3494955"/>
            <a:ext cx="839360" cy="839360"/>
          </a:xfrm>
          <a:prstGeom prst="rect">
            <a:avLst/>
          </a:prstGeom>
        </p:spPr>
      </p:pic>
      <p:pic>
        <p:nvPicPr>
          <p:cNvPr id="32" name="Grafik 43" descr="Mand">
            <a:extLst>
              <a:ext uri="{FF2B5EF4-FFF2-40B4-BE49-F238E27FC236}">
                <a16:creationId xmlns:a16="http://schemas.microsoft.com/office/drawing/2014/main" id="{5C685A83-59A3-419B-B37E-58536DB61B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13205" y="3494955"/>
            <a:ext cx="839360" cy="839360"/>
          </a:xfrm>
          <a:prstGeom prst="rect">
            <a:avLst/>
          </a:prstGeom>
        </p:spPr>
      </p:pic>
      <p:pic>
        <p:nvPicPr>
          <p:cNvPr id="33" name="Grafik 44" descr="Mand">
            <a:extLst>
              <a:ext uri="{FF2B5EF4-FFF2-40B4-BE49-F238E27FC236}">
                <a16:creationId xmlns:a16="http://schemas.microsoft.com/office/drawing/2014/main" id="{7C094B62-C3F1-4C20-9C1F-D73E797235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24892" y="4334315"/>
            <a:ext cx="839140" cy="839360"/>
          </a:xfrm>
          <a:prstGeom prst="rect">
            <a:avLst/>
          </a:prstGeom>
        </p:spPr>
      </p:pic>
      <p:pic>
        <p:nvPicPr>
          <p:cNvPr id="34" name="Grafik 45" descr="Kvinde">
            <a:extLst>
              <a:ext uri="{FF2B5EF4-FFF2-40B4-BE49-F238E27FC236}">
                <a16:creationId xmlns:a16="http://schemas.microsoft.com/office/drawing/2014/main" id="{94F90F22-4A91-4A9E-9E00-220E248C57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68844" y="4334315"/>
            <a:ext cx="839140" cy="839360"/>
          </a:xfrm>
          <a:prstGeom prst="rect">
            <a:avLst/>
          </a:prstGeom>
        </p:spPr>
      </p:pic>
      <p:pic>
        <p:nvPicPr>
          <p:cNvPr id="35" name="Grafik 46" descr="Mand">
            <a:extLst>
              <a:ext uri="{FF2B5EF4-FFF2-40B4-BE49-F238E27FC236}">
                <a16:creationId xmlns:a16="http://schemas.microsoft.com/office/drawing/2014/main" id="{1CFEB7A5-11A6-4CF0-8E8E-79E7ABCBF9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01884" y="4334315"/>
            <a:ext cx="839140" cy="839360"/>
          </a:xfrm>
          <a:prstGeom prst="rect">
            <a:avLst/>
          </a:prstGeom>
        </p:spPr>
      </p:pic>
      <p:pic>
        <p:nvPicPr>
          <p:cNvPr id="36" name="Grafik 47" descr="Kvinde">
            <a:extLst>
              <a:ext uri="{FF2B5EF4-FFF2-40B4-BE49-F238E27FC236}">
                <a16:creationId xmlns:a16="http://schemas.microsoft.com/office/drawing/2014/main" id="{6A70CF51-A2C5-4D7E-A4A8-B721C0EEFD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45836" y="4334315"/>
            <a:ext cx="839140" cy="839360"/>
          </a:xfrm>
          <a:prstGeom prst="rect">
            <a:avLst/>
          </a:prstGeom>
        </p:spPr>
      </p:pic>
      <p:pic>
        <p:nvPicPr>
          <p:cNvPr id="37" name="Grafik 48" descr="Mand">
            <a:extLst>
              <a:ext uri="{FF2B5EF4-FFF2-40B4-BE49-F238E27FC236}">
                <a16:creationId xmlns:a16="http://schemas.microsoft.com/office/drawing/2014/main" id="{289FAC8A-60AC-4058-B93C-8C45DDA90E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05476" y="4334315"/>
            <a:ext cx="839140" cy="839360"/>
          </a:xfrm>
          <a:prstGeom prst="rect">
            <a:avLst/>
          </a:prstGeom>
        </p:spPr>
      </p:pic>
      <p:pic>
        <p:nvPicPr>
          <p:cNvPr id="38" name="Grafik 49" descr="Mand">
            <a:extLst>
              <a:ext uri="{FF2B5EF4-FFF2-40B4-BE49-F238E27FC236}">
                <a16:creationId xmlns:a16="http://schemas.microsoft.com/office/drawing/2014/main" id="{10667CF5-C014-4A19-B701-6771FA80B30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626454" y="3494955"/>
            <a:ext cx="839360" cy="839360"/>
          </a:xfrm>
          <a:prstGeom prst="rect">
            <a:avLst/>
          </a:prstGeom>
        </p:spPr>
      </p:pic>
      <p:pic>
        <p:nvPicPr>
          <p:cNvPr id="39" name="Grafik 50" descr="Kvinde">
            <a:extLst>
              <a:ext uri="{FF2B5EF4-FFF2-40B4-BE49-F238E27FC236}">
                <a16:creationId xmlns:a16="http://schemas.microsoft.com/office/drawing/2014/main" id="{78D890D7-062A-402C-9117-509D7AD2C10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70406" y="3494955"/>
            <a:ext cx="839360" cy="839360"/>
          </a:xfrm>
          <a:prstGeom prst="rect">
            <a:avLst/>
          </a:prstGeom>
        </p:spPr>
      </p:pic>
      <p:pic>
        <p:nvPicPr>
          <p:cNvPr id="40" name="Grafik 51" descr="Mand">
            <a:extLst>
              <a:ext uri="{FF2B5EF4-FFF2-40B4-BE49-F238E27FC236}">
                <a16:creationId xmlns:a16="http://schemas.microsoft.com/office/drawing/2014/main" id="{EADFCC97-1A18-4903-A5CD-D5EFD336BCD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03446" y="3494955"/>
            <a:ext cx="839360" cy="839360"/>
          </a:xfrm>
          <a:prstGeom prst="rect">
            <a:avLst/>
          </a:prstGeom>
        </p:spPr>
      </p:pic>
      <p:pic>
        <p:nvPicPr>
          <p:cNvPr id="41" name="Grafik 52" descr="Kvinde">
            <a:extLst>
              <a:ext uri="{FF2B5EF4-FFF2-40B4-BE49-F238E27FC236}">
                <a16:creationId xmlns:a16="http://schemas.microsoft.com/office/drawing/2014/main" id="{BD2EF291-5EE1-41EC-B57C-9490981ABA5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647398" y="3494955"/>
            <a:ext cx="839360" cy="839360"/>
          </a:xfrm>
          <a:prstGeom prst="rect">
            <a:avLst/>
          </a:prstGeom>
        </p:spPr>
      </p:pic>
      <p:pic>
        <p:nvPicPr>
          <p:cNvPr id="42" name="Grafik 53" descr="Mand">
            <a:extLst>
              <a:ext uri="{FF2B5EF4-FFF2-40B4-BE49-F238E27FC236}">
                <a16:creationId xmlns:a16="http://schemas.microsoft.com/office/drawing/2014/main" id="{33048B97-0D24-4633-8827-7DB1A18E6F2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007038" y="3494955"/>
            <a:ext cx="839360" cy="839360"/>
          </a:xfrm>
          <a:prstGeom prst="rect">
            <a:avLst/>
          </a:prstGeom>
        </p:spPr>
      </p:pic>
      <p:pic>
        <p:nvPicPr>
          <p:cNvPr id="43" name="Grafik 54" descr="Mand">
            <a:extLst>
              <a:ext uri="{FF2B5EF4-FFF2-40B4-BE49-F238E27FC236}">
                <a16:creationId xmlns:a16="http://schemas.microsoft.com/office/drawing/2014/main" id="{F0C8A609-18FA-488A-818B-572D93EFD6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18725" y="4334315"/>
            <a:ext cx="839140" cy="839360"/>
          </a:xfrm>
          <a:prstGeom prst="rect">
            <a:avLst/>
          </a:prstGeom>
        </p:spPr>
      </p:pic>
      <p:pic>
        <p:nvPicPr>
          <p:cNvPr id="44" name="Grafik 55" descr="Kvinde">
            <a:extLst>
              <a:ext uri="{FF2B5EF4-FFF2-40B4-BE49-F238E27FC236}">
                <a16:creationId xmlns:a16="http://schemas.microsoft.com/office/drawing/2014/main" id="{DC86A92A-51FC-4546-B386-04B1642231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62677" y="4334315"/>
            <a:ext cx="839140" cy="839360"/>
          </a:xfrm>
          <a:prstGeom prst="rect">
            <a:avLst/>
          </a:prstGeom>
        </p:spPr>
      </p:pic>
      <p:pic>
        <p:nvPicPr>
          <p:cNvPr id="45" name="Grafik 56" descr="Mand">
            <a:extLst>
              <a:ext uri="{FF2B5EF4-FFF2-40B4-BE49-F238E27FC236}">
                <a16:creationId xmlns:a16="http://schemas.microsoft.com/office/drawing/2014/main" id="{8534F826-C113-476A-B3DB-826D89CB37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95717" y="4334315"/>
            <a:ext cx="839140" cy="839360"/>
          </a:xfrm>
          <a:prstGeom prst="rect">
            <a:avLst/>
          </a:prstGeom>
        </p:spPr>
      </p:pic>
      <p:pic>
        <p:nvPicPr>
          <p:cNvPr id="46" name="Grafik 57" descr="Kvinde">
            <a:extLst>
              <a:ext uri="{FF2B5EF4-FFF2-40B4-BE49-F238E27FC236}">
                <a16:creationId xmlns:a16="http://schemas.microsoft.com/office/drawing/2014/main" id="{EBF84733-BB75-429A-ACE4-84B2A8B3E6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39669" y="4334315"/>
            <a:ext cx="839140" cy="839360"/>
          </a:xfrm>
          <a:prstGeom prst="rect">
            <a:avLst/>
          </a:prstGeom>
        </p:spPr>
      </p:pic>
      <p:pic>
        <p:nvPicPr>
          <p:cNvPr id="47" name="Grafik 58" descr="Mand">
            <a:extLst>
              <a:ext uri="{FF2B5EF4-FFF2-40B4-BE49-F238E27FC236}">
                <a16:creationId xmlns:a16="http://schemas.microsoft.com/office/drawing/2014/main" id="{53193B2F-9383-4D9F-BEFB-1D4F6223E3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99309" y="4334315"/>
            <a:ext cx="839140" cy="839360"/>
          </a:xfrm>
          <a:prstGeom prst="rect">
            <a:avLst/>
          </a:prstGeom>
        </p:spPr>
      </p:pic>
      <p:sp>
        <p:nvSpPr>
          <p:cNvPr id="4" name="TextBox 3">
            <a:extLst>
              <a:ext uri="{FF2B5EF4-FFF2-40B4-BE49-F238E27FC236}">
                <a16:creationId xmlns:a16="http://schemas.microsoft.com/office/drawing/2014/main" id="{200B3156-35A5-04E1-5D95-9C9D8F713FC1}"/>
              </a:ext>
            </a:extLst>
          </p:cNvPr>
          <p:cNvSpPr txBox="1"/>
          <p:nvPr/>
        </p:nvSpPr>
        <p:spPr>
          <a:xfrm>
            <a:off x="838200" y="5983941"/>
            <a:ext cx="7950125" cy="369332"/>
          </a:xfrm>
          <a:prstGeom prst="rect">
            <a:avLst/>
          </a:prstGeom>
          <a:noFill/>
        </p:spPr>
        <p:txBody>
          <a:bodyPr wrap="none" rtlCol="0">
            <a:spAutoFit/>
          </a:bodyPr>
          <a:lstStyle/>
          <a:p>
            <a:r>
              <a:rPr lang="da-DK" dirty="0"/>
              <a:t>* Dvs. når man er stabil  eller fx kun har få depressive eller maniske restsymptomer</a:t>
            </a:r>
            <a:endParaRPr lang="en-GB" dirty="0"/>
          </a:p>
        </p:txBody>
      </p:sp>
      <p:sp>
        <p:nvSpPr>
          <p:cNvPr id="5" name="Tekstfelt 4">
            <a:extLst>
              <a:ext uri="{FF2B5EF4-FFF2-40B4-BE49-F238E27FC236}">
                <a16:creationId xmlns:a16="http://schemas.microsoft.com/office/drawing/2014/main" id="{CEC89628-165B-154F-BB26-4C98A2DD3B47}"/>
              </a:ext>
            </a:extLst>
          </p:cNvPr>
          <p:cNvSpPr txBox="1"/>
          <p:nvPr/>
        </p:nvSpPr>
        <p:spPr>
          <a:xfrm>
            <a:off x="464255" y="1573403"/>
            <a:ext cx="11682441" cy="892552"/>
          </a:xfrm>
          <a:prstGeom prst="rect">
            <a:avLst/>
          </a:prstGeom>
          <a:noFill/>
        </p:spPr>
        <p:txBody>
          <a:bodyPr wrap="square">
            <a:spAutoFit/>
          </a:bodyPr>
          <a:lstStyle/>
          <a:p>
            <a:r>
              <a:rPr lang="da-DK" sz="2600" b="1" dirty="0"/>
              <a:t>Ikke alle med bipolar lidelse har kognitive vanskeligheder i perioder med hel / delvis remission*</a:t>
            </a:r>
          </a:p>
        </p:txBody>
      </p:sp>
    </p:spTree>
    <p:extLst>
      <p:ext uri="{BB962C8B-B14F-4D97-AF65-F5344CB8AC3E}">
        <p14:creationId xmlns:p14="http://schemas.microsoft.com/office/powerpoint/2010/main" val="22256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EDD0D-DACF-F7B7-C059-97F43C940BBA}"/>
              </a:ext>
            </a:extLst>
          </p:cNvPr>
          <p:cNvSpPr>
            <a:spLocks noGrp="1"/>
          </p:cNvSpPr>
          <p:nvPr>
            <p:ph type="title"/>
          </p:nvPr>
        </p:nvSpPr>
        <p:spPr/>
        <p:txBody>
          <a:bodyPr>
            <a:normAutofit/>
          </a:bodyPr>
          <a:lstStyle/>
          <a:p>
            <a:r>
              <a:rPr lang="da-DK" sz="3200" b="1" dirty="0"/>
              <a:t>KOGNITIVE VANSKELIGHEDER OG BIPOLAR LIDELSE</a:t>
            </a:r>
            <a:endParaRPr lang="da-DK" sz="3200" dirty="0"/>
          </a:p>
        </p:txBody>
      </p:sp>
      <p:sp>
        <p:nvSpPr>
          <p:cNvPr id="3" name="Pladsholder til indhold 2">
            <a:extLst>
              <a:ext uri="{FF2B5EF4-FFF2-40B4-BE49-F238E27FC236}">
                <a16:creationId xmlns:a16="http://schemas.microsoft.com/office/drawing/2014/main" id="{B2953B26-91E6-B139-ADBE-090CC4D2515F}"/>
              </a:ext>
            </a:extLst>
          </p:cNvPr>
          <p:cNvSpPr>
            <a:spLocks noGrp="1"/>
          </p:cNvSpPr>
          <p:nvPr>
            <p:ph idx="1"/>
          </p:nvPr>
        </p:nvSpPr>
        <p:spPr/>
        <p:txBody>
          <a:bodyPr>
            <a:normAutofit fontScale="92500" lnSpcReduction="10000"/>
          </a:bodyPr>
          <a:lstStyle/>
          <a:p>
            <a:endParaRPr lang="da-DK" dirty="0"/>
          </a:p>
          <a:p>
            <a:r>
              <a:rPr lang="da-DK" dirty="0"/>
              <a:t>Varigheden af vanskelighederne afhænger </a:t>
            </a:r>
            <a:r>
              <a:rPr lang="da-DK" dirty="0" err="1"/>
              <a:t>bl.a</a:t>
            </a:r>
            <a:r>
              <a:rPr lang="da-DK" dirty="0"/>
              <a:t> af hvor længe du har haft bipolar lidelse , og hvilke vilkår du har for at få det bedre</a:t>
            </a:r>
          </a:p>
          <a:p>
            <a:pPr marL="0" indent="0">
              <a:buNone/>
            </a:pPr>
            <a:endParaRPr lang="da-DK" dirty="0"/>
          </a:p>
          <a:p>
            <a:r>
              <a:rPr lang="da-DK" dirty="0"/>
              <a:t>Ved bipolar lidelse ses ofte andre psykiske lidelse  der kan påvirke tænkningen.  </a:t>
            </a:r>
          </a:p>
          <a:p>
            <a:pPr marL="0" indent="0">
              <a:buNone/>
            </a:pPr>
            <a:endParaRPr lang="da-DK" dirty="0"/>
          </a:p>
          <a:p>
            <a:r>
              <a:rPr lang="da-DK" dirty="0"/>
              <a:t>Hos nogle har der været kognitive udfordringer til stede forud for den bipolar lidelse, fx hos mennesker med samtidig opmærksomheds-forstyrrelse, hvor der er udfordringer med opmærksomheds-regulering, planlægning og organisering mm.</a:t>
            </a:r>
          </a:p>
          <a:p>
            <a:endParaRPr lang="da-DK" dirty="0"/>
          </a:p>
          <a:p>
            <a:endParaRPr lang="da-DK" dirty="0"/>
          </a:p>
        </p:txBody>
      </p:sp>
    </p:spTree>
    <p:extLst>
      <p:ext uri="{BB962C8B-B14F-4D97-AF65-F5344CB8AC3E}">
        <p14:creationId xmlns:p14="http://schemas.microsoft.com/office/powerpoint/2010/main" val="1512838255"/>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4" ma:contentTypeDescription="Opret et nyt dokument." ma:contentTypeScope="" ma:versionID="08332c0eb6fb9b3c656167cad71250b2">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aabf6db4cf8c51d54d6cd3f4e4df2488"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Props1.xml><?xml version="1.0" encoding="utf-8"?>
<ds:datastoreItem xmlns:ds="http://schemas.openxmlformats.org/officeDocument/2006/customXml" ds:itemID="{DC5A9B44-FDB5-4060-8523-030A9218D6E6}">
  <ds:schemaRefs>
    <ds:schemaRef ds:uri="http://schemas.microsoft.com/sharepoint/v3/contenttype/forms"/>
  </ds:schemaRefs>
</ds:datastoreItem>
</file>

<file path=customXml/itemProps2.xml><?xml version="1.0" encoding="utf-8"?>
<ds:datastoreItem xmlns:ds="http://schemas.openxmlformats.org/officeDocument/2006/customXml" ds:itemID="{86E78D35-3661-4204-BD51-C9CFD3CC7E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bc01ff-faee-43f1-949a-29a91abcae44"/>
    <ds:schemaRef ds:uri="45271e33-d65b-4fdb-83df-e33c3ee328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1420C7-7223-4135-83D7-E9D649FDC93C}">
  <ds:schemaRefs>
    <ds:schemaRef ds:uri="http://schemas.microsoft.com/office/2006/metadata/properties"/>
    <ds:schemaRef ds:uri="http://schemas.microsoft.com/office/infopath/2007/PartnerControls"/>
    <ds:schemaRef ds:uri="46bc01ff-faee-43f1-949a-29a91abcae44"/>
    <ds:schemaRef ds:uri="45271e33-d65b-4fdb-83df-e33c3ee32854"/>
  </ds:schemaRefs>
</ds:datastoreItem>
</file>

<file path=docProps/app.xml><?xml version="1.0" encoding="utf-8"?>
<Properties xmlns="http://schemas.openxmlformats.org/officeDocument/2006/extended-properties" xmlns:vt="http://schemas.openxmlformats.org/officeDocument/2006/docPropsVTypes">
  <Template>Office-tema</Template>
  <TotalTime>1379</TotalTime>
  <Words>2301</Words>
  <Application>Microsoft Office PowerPoint</Application>
  <PresentationFormat>Widescreen</PresentationFormat>
  <Paragraphs>316</Paragraphs>
  <Slides>30</Slides>
  <Notes>16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Office-tema</vt:lpstr>
      <vt:lpstr>KOGNITIVE VANSKELIGHEDER VED BIPOLAR LIDELSE</vt:lpstr>
      <vt:lpstr>PROGRAM</vt:lpstr>
      <vt:lpstr>HVAD ER KOGNITION?</vt:lpstr>
      <vt:lpstr>FORSKEL MELLEM KOGNITION OG INTELLIGENS</vt:lpstr>
      <vt:lpstr>DEN KOGNITIVE  PYRAMIDE </vt:lpstr>
      <vt:lpstr>HVAD ER KOGNITIVE VANSKELIGHEDER?</vt:lpstr>
      <vt:lpstr>KOGNITIVE VANSKELIGHEDER OG BIPOLAR LIDELSE</vt:lpstr>
      <vt:lpstr>KOGNITIVE VANSKELIGEHEDER</vt:lpstr>
      <vt:lpstr>KOGNITIVE VANSKELIGHEDER OG BIPOLAR LIDELSE</vt:lpstr>
      <vt:lpstr>KOGNITIVE VANSKELIGHEDER</vt:lpstr>
      <vt:lpstr>Hvilke kognitive udfordringer har du oplevet/oplever du nu? I hvilke situationer ? Hvilke konsekvenser har det for dig ?  Kan du nævne nogle kognitive styrker, du har? Fx god til at tænke ud af boksen, evne til overblik, god til at arbejde med detaljer                        </vt:lpstr>
      <vt:lpstr>HVORDAN KAN KOGNITIVE UDFORDRINGER VISE SIG?</vt:lpstr>
      <vt:lpstr>HVORDAN KAN KOGNITIVE UDFORDRINGER VISE SIG? - FORTSAT</vt:lpstr>
      <vt:lpstr>KOGNITION KAN PÅVIRKES AF MANGE FORHOLD</vt:lpstr>
      <vt:lpstr>PowerPoint Presentation</vt:lpstr>
      <vt:lpstr>PowerPoint Presentation</vt:lpstr>
      <vt:lpstr>PowerPoint Presentation</vt:lpstr>
      <vt:lpstr>PowerPoint Presentation</vt:lpstr>
      <vt:lpstr>HJÆLP TIL KOGNITIVE VANSKELIGHEDER </vt:lpstr>
      <vt:lpstr>TAK FOR I DAG</vt:lpstr>
      <vt:lpstr>PowerPoint Presentation</vt:lpstr>
      <vt:lpstr>NEGATIV CIRKEL</vt:lpstr>
      <vt:lpstr>PowerPoint Presentation</vt:lpstr>
      <vt:lpstr>MULIGE KONSEKVENSER AF KOGNITIVE VANSKELIGHEDER </vt:lpstr>
      <vt:lpstr>HVAD KAN DU SELV GØRE? </vt:lpstr>
      <vt:lpstr>HVAD KAN DU SELV GØRE? </vt:lpstr>
      <vt:lpstr>HVAD KAN DU SELV GØRE? </vt:lpstr>
      <vt:lpstr>HVAD KAN DU SELV GØRE? </vt:lpstr>
      <vt:lpstr>HVAD KAN DU SELV GØRE? </vt:lpstr>
      <vt:lpstr>Litteratur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krista straarup</dc:creator>
  <cp:lastModifiedBy>Gudmunda Sirry Arnardottir</cp:lastModifiedBy>
  <cp:revision>103</cp:revision>
  <cp:lastPrinted>2024-04-25T09:27:19Z</cp:lastPrinted>
  <dcterms:created xsi:type="dcterms:W3CDTF">2025-08-04T20:34:07Z</dcterms:created>
  <dcterms:modified xsi:type="dcterms:W3CDTF">2025-11-20T11:22:05Z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