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29"/>
  </p:notesMasterIdLst>
  <p:sldIdLst>
    <p:sldId id="473" r:id="rId5"/>
    <p:sldId id="576" r:id="rId6"/>
    <p:sldId id="1515" r:id="rId7"/>
    <p:sldId id="1620" r:id="rId8"/>
    <p:sldId id="1548" r:id="rId9"/>
    <p:sldId id="858" r:id="rId10"/>
    <p:sldId id="883" r:id="rId11"/>
    <p:sldId id="1617" r:id="rId12"/>
    <p:sldId id="1608" r:id="rId13"/>
    <p:sldId id="1523" r:id="rId14"/>
    <p:sldId id="1524" r:id="rId15"/>
    <p:sldId id="1621" r:id="rId16"/>
    <p:sldId id="1538" r:id="rId17"/>
    <p:sldId id="1535" r:id="rId18"/>
    <p:sldId id="1536" r:id="rId19"/>
    <p:sldId id="1530" r:id="rId20"/>
    <p:sldId id="1531" r:id="rId21"/>
    <p:sldId id="1619" r:id="rId22"/>
    <p:sldId id="1532" r:id="rId23"/>
    <p:sldId id="277" r:id="rId24"/>
    <p:sldId id="300" r:id="rId25"/>
    <p:sldId id="1613" r:id="rId26"/>
    <p:sldId id="1545" r:id="rId27"/>
    <p:sldId id="1618" r:id="rId28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D5B7FA9-1149-7562-65CB-02FEFAFEEDC5}" name="Natacha Blauenfeldt Kyster" initials="NK" userId="S::natacha.blauenfeldt.kyster@regionh.dk::cb98e8de-3e2f-4c42-8d60-44c6e5b109f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9857"/>
    <a:srgbClr val="2889BA"/>
    <a:srgbClr val="5A9A25"/>
    <a:srgbClr val="70AD47"/>
    <a:srgbClr val="B8C84D"/>
    <a:srgbClr val="F6E836"/>
    <a:srgbClr val="988B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30BE88-C005-54C2-0CC4-07202C067515}" v="5" dt="2025-11-20T11:18:35.8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39" autoAdjust="0"/>
    <p:restoredTop sz="69588" autoAdjust="0"/>
  </p:normalViewPr>
  <p:slideViewPr>
    <p:cSldViewPr snapToGrid="0">
      <p:cViewPr varScale="1">
        <p:scale>
          <a:sx n="81" d="100"/>
          <a:sy n="81" d="100"/>
        </p:scale>
        <p:origin x="870" y="90"/>
      </p:cViewPr>
      <p:guideLst/>
    </p:cSldViewPr>
  </p:slideViewPr>
  <p:outlineViewPr>
    <p:cViewPr>
      <p:scale>
        <a:sx n="33" d="100"/>
        <a:sy n="33" d="100"/>
      </p:scale>
      <p:origin x="0" y="-792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70" d="100"/>
          <a:sy n="70" d="100"/>
        </p:scale>
        <p:origin x="3894" y="4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cha Blauenfeldt Kyster" userId="S::natacha.blauenfeldt.kyster_regionh.dk#ext#@regionmidtjylland.onmicrosoft.com::00b98de2-31d0-42bb-8171-676b4d64317b" providerId="AD" clId="Web-{0430BE88-C005-54C2-0CC4-07202C067515}"/>
    <pc:docChg chg="modSld">
      <pc:chgData name="Natacha Blauenfeldt Kyster" userId="S::natacha.blauenfeldt.kyster_regionh.dk#ext#@regionmidtjylland.onmicrosoft.com::00b98de2-31d0-42bb-8171-676b4d64317b" providerId="AD" clId="Web-{0430BE88-C005-54C2-0CC4-07202C067515}" dt="2025-11-20T11:18:35.826" v="4"/>
      <pc:docMkLst>
        <pc:docMk/>
      </pc:docMkLst>
      <pc:sldChg chg="modSp">
        <pc:chgData name="Natacha Blauenfeldt Kyster" userId="S::natacha.blauenfeldt.kyster_regionh.dk#ext#@regionmidtjylland.onmicrosoft.com::00b98de2-31d0-42bb-8171-676b4d64317b" providerId="AD" clId="Web-{0430BE88-C005-54C2-0CC4-07202C067515}" dt="2025-11-20T11:18:06.355" v="1" actId="20577"/>
        <pc:sldMkLst>
          <pc:docMk/>
          <pc:sldMk cId="805775996" sldId="1530"/>
        </pc:sldMkLst>
        <pc:spChg chg="mod">
          <ac:chgData name="Natacha Blauenfeldt Kyster" userId="S::natacha.blauenfeldt.kyster_regionh.dk#ext#@regionmidtjylland.onmicrosoft.com::00b98de2-31d0-42bb-8171-676b4d64317b" providerId="AD" clId="Web-{0430BE88-C005-54C2-0CC4-07202C067515}" dt="2025-11-20T11:18:06.355" v="1" actId="20577"/>
          <ac:spMkLst>
            <pc:docMk/>
            <pc:sldMk cId="805775996" sldId="1530"/>
            <ac:spMk id="3" creationId="{66D68044-5650-8C41-ECB1-DF9FC7CCFEBC}"/>
          </ac:spMkLst>
        </pc:spChg>
      </pc:sldChg>
      <pc:sldChg chg="delSp modSp">
        <pc:chgData name="Natacha Blauenfeldt Kyster" userId="S::natacha.blauenfeldt.kyster_regionh.dk#ext#@regionmidtjylland.onmicrosoft.com::00b98de2-31d0-42bb-8171-676b4d64317b" providerId="AD" clId="Web-{0430BE88-C005-54C2-0CC4-07202C067515}" dt="2025-11-20T11:18:35.826" v="4"/>
        <pc:sldMkLst>
          <pc:docMk/>
          <pc:sldMk cId="4122170094" sldId="1618"/>
        </pc:sldMkLst>
        <pc:spChg chg="del">
          <ac:chgData name="Natacha Blauenfeldt Kyster" userId="S::natacha.blauenfeldt.kyster_regionh.dk#ext#@regionmidtjylland.onmicrosoft.com::00b98de2-31d0-42bb-8171-676b4d64317b" providerId="AD" clId="Web-{0430BE88-C005-54C2-0CC4-07202C067515}" dt="2025-11-20T11:18:35.826" v="4"/>
          <ac:spMkLst>
            <pc:docMk/>
            <pc:sldMk cId="4122170094" sldId="1618"/>
            <ac:spMk id="3" creationId="{858363D7-BBCD-9CA5-9E07-C7D59279A3FB}"/>
          </ac:spMkLst>
        </pc:spChg>
        <pc:spChg chg="del mod">
          <ac:chgData name="Natacha Blauenfeldt Kyster" userId="S::natacha.blauenfeldt.kyster_regionh.dk#ext#@regionmidtjylland.onmicrosoft.com::00b98de2-31d0-42bb-8171-676b4d64317b" providerId="AD" clId="Web-{0430BE88-C005-54C2-0CC4-07202C067515}" dt="2025-11-20T11:18:29.342" v="3"/>
          <ac:spMkLst>
            <pc:docMk/>
            <pc:sldMk cId="4122170094" sldId="1618"/>
            <ac:spMk id="4" creationId="{9DAD234C-D55B-0F51-5EBB-94071B67684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E6379E-B75C-4BBE-9091-664C4C90D8D5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31903666-32D6-42E9-AF5D-7F23AFD35042}">
      <dgm:prSet phldrT="[Teks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da-DK" sz="2200" dirty="0"/>
        </a:p>
        <a:p>
          <a:endParaRPr lang="da-DK" sz="2200" dirty="0"/>
        </a:p>
        <a:p>
          <a:r>
            <a:rPr lang="da-DK" sz="2200" dirty="0"/>
            <a:t>FREMADGRIBENDE INDSIGT</a:t>
          </a:r>
        </a:p>
      </dgm:t>
    </dgm:pt>
    <dgm:pt modelId="{3F97C509-20E5-4978-B14F-1C384DB5843D}" type="parTrans" cxnId="{A82F92C1-0BDB-4F96-88C1-87EF13E62202}">
      <dgm:prSet/>
      <dgm:spPr/>
      <dgm:t>
        <a:bodyPr/>
        <a:lstStyle/>
        <a:p>
          <a:endParaRPr lang="da-DK"/>
        </a:p>
      </dgm:t>
    </dgm:pt>
    <dgm:pt modelId="{1C5BD699-C865-4BA3-AEBF-B8C737028FB6}" type="sibTrans" cxnId="{A82F92C1-0BDB-4F96-88C1-87EF13E62202}">
      <dgm:prSet/>
      <dgm:spPr/>
      <dgm:t>
        <a:bodyPr/>
        <a:lstStyle/>
        <a:p>
          <a:endParaRPr lang="da-DK"/>
        </a:p>
      </dgm:t>
    </dgm:pt>
    <dgm:pt modelId="{BF8CE9F2-7235-4BC6-A351-62123EA4B39F}">
      <dgm:prSet phldrT="[Teks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da-DK" sz="2200" dirty="0"/>
            <a:t>FØLELSESMÆSSIG INDSIGT </a:t>
          </a:r>
        </a:p>
      </dgm:t>
    </dgm:pt>
    <dgm:pt modelId="{27F7EB10-574C-45DD-BA62-60F9EADE587B}" type="parTrans" cxnId="{5FF2D1ED-1CE2-4AB0-B5A9-09575D4553D3}">
      <dgm:prSet/>
      <dgm:spPr/>
      <dgm:t>
        <a:bodyPr/>
        <a:lstStyle/>
        <a:p>
          <a:endParaRPr lang="da-DK"/>
        </a:p>
      </dgm:t>
    </dgm:pt>
    <dgm:pt modelId="{1160F2A6-04D9-4E4A-82D4-76142F262881}" type="sibTrans" cxnId="{5FF2D1ED-1CE2-4AB0-B5A9-09575D4553D3}">
      <dgm:prSet/>
      <dgm:spPr/>
      <dgm:t>
        <a:bodyPr/>
        <a:lstStyle/>
        <a:p>
          <a:endParaRPr lang="da-DK"/>
        </a:p>
      </dgm:t>
    </dgm:pt>
    <dgm:pt modelId="{3011293B-6A56-48C0-9A89-277841CCD131}">
      <dgm:prSet phldrT="[Tekst]" custT="1"/>
      <dgm:spPr>
        <a:solidFill>
          <a:srgbClr val="7A9857">
            <a:alpha val="72157"/>
          </a:srgbClr>
        </a:solidFill>
      </dgm:spPr>
      <dgm:t>
        <a:bodyPr/>
        <a:lstStyle/>
        <a:p>
          <a:r>
            <a:rPr lang="da-DK" sz="2200" dirty="0"/>
            <a:t>INTELLEKTUEL INDSIGT</a:t>
          </a:r>
        </a:p>
      </dgm:t>
    </dgm:pt>
    <dgm:pt modelId="{56135434-CE10-4CE7-BD86-62680032462F}" type="parTrans" cxnId="{EE9ABB3A-AA03-471C-B0E1-DBCE600D3D36}">
      <dgm:prSet/>
      <dgm:spPr/>
      <dgm:t>
        <a:bodyPr/>
        <a:lstStyle/>
        <a:p>
          <a:endParaRPr lang="da-DK"/>
        </a:p>
      </dgm:t>
    </dgm:pt>
    <dgm:pt modelId="{71DEA66F-C51C-45F3-BE85-B4986FE183B5}" type="sibTrans" cxnId="{EE9ABB3A-AA03-471C-B0E1-DBCE600D3D36}">
      <dgm:prSet/>
      <dgm:spPr/>
      <dgm:t>
        <a:bodyPr/>
        <a:lstStyle/>
        <a:p>
          <a:endParaRPr lang="da-DK"/>
        </a:p>
      </dgm:t>
    </dgm:pt>
    <dgm:pt modelId="{FF0E9E08-90CA-404B-8BFE-67FD94D8CD69}" type="pres">
      <dgm:prSet presAssocID="{98E6379E-B75C-4BBE-9091-664C4C90D8D5}" presName="Name0" presStyleCnt="0">
        <dgm:presLayoutVars>
          <dgm:dir/>
          <dgm:animLvl val="lvl"/>
          <dgm:resizeHandles val="exact"/>
        </dgm:presLayoutVars>
      </dgm:prSet>
      <dgm:spPr/>
    </dgm:pt>
    <dgm:pt modelId="{A8EE3F9F-2795-44EF-9623-AFC723A70A95}" type="pres">
      <dgm:prSet presAssocID="{31903666-32D6-42E9-AF5D-7F23AFD35042}" presName="Name8" presStyleCnt="0"/>
      <dgm:spPr/>
    </dgm:pt>
    <dgm:pt modelId="{12C509E1-E0E2-4E1B-AF46-2DDFBCEDE905}" type="pres">
      <dgm:prSet presAssocID="{31903666-32D6-42E9-AF5D-7F23AFD35042}" presName="level" presStyleLbl="node1" presStyleIdx="0" presStyleCnt="3" custLinFactNeighborY="1998">
        <dgm:presLayoutVars>
          <dgm:chMax val="1"/>
          <dgm:bulletEnabled val="1"/>
        </dgm:presLayoutVars>
      </dgm:prSet>
      <dgm:spPr/>
    </dgm:pt>
    <dgm:pt modelId="{EA4D0CB5-5CFC-49AF-97E0-3A80D49E2A21}" type="pres">
      <dgm:prSet presAssocID="{31903666-32D6-42E9-AF5D-7F23AFD3504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E850C2A-1D44-4FC4-B6C5-EE732AE31079}" type="pres">
      <dgm:prSet presAssocID="{BF8CE9F2-7235-4BC6-A351-62123EA4B39F}" presName="Name8" presStyleCnt="0"/>
      <dgm:spPr/>
    </dgm:pt>
    <dgm:pt modelId="{CF547FEA-F287-4679-A70F-CC5B109862DB}" type="pres">
      <dgm:prSet presAssocID="{BF8CE9F2-7235-4BC6-A351-62123EA4B39F}" presName="level" presStyleLbl="node1" presStyleIdx="1" presStyleCnt="3" custLinFactNeighborY="1998">
        <dgm:presLayoutVars>
          <dgm:chMax val="1"/>
          <dgm:bulletEnabled val="1"/>
        </dgm:presLayoutVars>
      </dgm:prSet>
      <dgm:spPr/>
    </dgm:pt>
    <dgm:pt modelId="{E289302D-8F10-4DEC-B173-252CDC9FCD41}" type="pres">
      <dgm:prSet presAssocID="{BF8CE9F2-7235-4BC6-A351-62123EA4B39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3FD09CB-F9CC-4490-969E-0544011C7A2B}" type="pres">
      <dgm:prSet presAssocID="{3011293B-6A56-48C0-9A89-277841CCD131}" presName="Name8" presStyleCnt="0"/>
      <dgm:spPr/>
    </dgm:pt>
    <dgm:pt modelId="{F585CF02-E514-44DC-BBAA-59506C2635C8}" type="pres">
      <dgm:prSet presAssocID="{3011293B-6A56-48C0-9A89-277841CCD131}" presName="level" presStyleLbl="node1" presStyleIdx="2" presStyleCnt="3" custLinFactNeighborX="12286" custLinFactNeighborY="6661">
        <dgm:presLayoutVars>
          <dgm:chMax val="1"/>
          <dgm:bulletEnabled val="1"/>
        </dgm:presLayoutVars>
      </dgm:prSet>
      <dgm:spPr/>
    </dgm:pt>
    <dgm:pt modelId="{246EF6F8-749C-4C05-A4CB-C9F299149217}" type="pres">
      <dgm:prSet presAssocID="{3011293B-6A56-48C0-9A89-277841CCD13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C330DE0B-882A-47D8-B5D0-EC153B1A2F05}" type="presOf" srcId="{3011293B-6A56-48C0-9A89-277841CCD131}" destId="{246EF6F8-749C-4C05-A4CB-C9F299149217}" srcOrd="1" destOrd="0" presId="urn:microsoft.com/office/officeart/2005/8/layout/pyramid1"/>
    <dgm:cxn modelId="{FD16A634-1222-4AB6-A407-C0777F641822}" type="presOf" srcId="{BF8CE9F2-7235-4BC6-A351-62123EA4B39F}" destId="{CF547FEA-F287-4679-A70F-CC5B109862DB}" srcOrd="0" destOrd="0" presId="urn:microsoft.com/office/officeart/2005/8/layout/pyramid1"/>
    <dgm:cxn modelId="{EE9ABB3A-AA03-471C-B0E1-DBCE600D3D36}" srcId="{98E6379E-B75C-4BBE-9091-664C4C90D8D5}" destId="{3011293B-6A56-48C0-9A89-277841CCD131}" srcOrd="2" destOrd="0" parTransId="{56135434-CE10-4CE7-BD86-62680032462F}" sibTransId="{71DEA66F-C51C-45F3-BE85-B4986FE183B5}"/>
    <dgm:cxn modelId="{92246A3D-DB6F-422F-92CE-F838758027F2}" type="presOf" srcId="{98E6379E-B75C-4BBE-9091-664C4C90D8D5}" destId="{FF0E9E08-90CA-404B-8BFE-67FD94D8CD69}" srcOrd="0" destOrd="0" presId="urn:microsoft.com/office/officeart/2005/8/layout/pyramid1"/>
    <dgm:cxn modelId="{51E27047-74CF-4F15-A17D-030768F53ABE}" type="presOf" srcId="{BF8CE9F2-7235-4BC6-A351-62123EA4B39F}" destId="{E289302D-8F10-4DEC-B173-252CDC9FCD41}" srcOrd="1" destOrd="0" presId="urn:microsoft.com/office/officeart/2005/8/layout/pyramid1"/>
    <dgm:cxn modelId="{73FC0B53-DD91-4B22-8AAC-0F1E346952D8}" type="presOf" srcId="{31903666-32D6-42E9-AF5D-7F23AFD35042}" destId="{EA4D0CB5-5CFC-49AF-97E0-3A80D49E2A21}" srcOrd="1" destOrd="0" presId="urn:microsoft.com/office/officeart/2005/8/layout/pyramid1"/>
    <dgm:cxn modelId="{74ACFBA1-DE9B-4B03-A5F7-3A34C9B62C3E}" type="presOf" srcId="{3011293B-6A56-48C0-9A89-277841CCD131}" destId="{F585CF02-E514-44DC-BBAA-59506C2635C8}" srcOrd="0" destOrd="0" presId="urn:microsoft.com/office/officeart/2005/8/layout/pyramid1"/>
    <dgm:cxn modelId="{ECD06FA6-1BB4-47C7-9B13-9223EDEC8D29}" type="presOf" srcId="{31903666-32D6-42E9-AF5D-7F23AFD35042}" destId="{12C509E1-E0E2-4E1B-AF46-2DDFBCEDE905}" srcOrd="0" destOrd="0" presId="urn:microsoft.com/office/officeart/2005/8/layout/pyramid1"/>
    <dgm:cxn modelId="{A82F92C1-0BDB-4F96-88C1-87EF13E62202}" srcId="{98E6379E-B75C-4BBE-9091-664C4C90D8D5}" destId="{31903666-32D6-42E9-AF5D-7F23AFD35042}" srcOrd="0" destOrd="0" parTransId="{3F97C509-20E5-4978-B14F-1C384DB5843D}" sibTransId="{1C5BD699-C865-4BA3-AEBF-B8C737028FB6}"/>
    <dgm:cxn modelId="{5FF2D1ED-1CE2-4AB0-B5A9-09575D4553D3}" srcId="{98E6379E-B75C-4BBE-9091-664C4C90D8D5}" destId="{BF8CE9F2-7235-4BC6-A351-62123EA4B39F}" srcOrd="1" destOrd="0" parTransId="{27F7EB10-574C-45DD-BA62-60F9EADE587B}" sibTransId="{1160F2A6-04D9-4E4A-82D4-76142F262881}"/>
    <dgm:cxn modelId="{DE16B8FB-56E3-4973-A7B6-00F3EE742EDF}" type="presParOf" srcId="{FF0E9E08-90CA-404B-8BFE-67FD94D8CD69}" destId="{A8EE3F9F-2795-44EF-9623-AFC723A70A95}" srcOrd="0" destOrd="0" presId="urn:microsoft.com/office/officeart/2005/8/layout/pyramid1"/>
    <dgm:cxn modelId="{3F1957A6-F97D-47B5-AC7B-6DAE5B699BED}" type="presParOf" srcId="{A8EE3F9F-2795-44EF-9623-AFC723A70A95}" destId="{12C509E1-E0E2-4E1B-AF46-2DDFBCEDE905}" srcOrd="0" destOrd="0" presId="urn:microsoft.com/office/officeart/2005/8/layout/pyramid1"/>
    <dgm:cxn modelId="{5CB8C144-0430-4C63-AE97-7E0E7ED31D6F}" type="presParOf" srcId="{A8EE3F9F-2795-44EF-9623-AFC723A70A95}" destId="{EA4D0CB5-5CFC-49AF-97E0-3A80D49E2A21}" srcOrd="1" destOrd="0" presId="urn:microsoft.com/office/officeart/2005/8/layout/pyramid1"/>
    <dgm:cxn modelId="{45A165C8-E905-4593-85C6-BA3B6BF5C881}" type="presParOf" srcId="{FF0E9E08-90CA-404B-8BFE-67FD94D8CD69}" destId="{8E850C2A-1D44-4FC4-B6C5-EE732AE31079}" srcOrd="1" destOrd="0" presId="urn:microsoft.com/office/officeart/2005/8/layout/pyramid1"/>
    <dgm:cxn modelId="{A2E1CF7D-8697-4F1B-AFF7-A9DA3635C74D}" type="presParOf" srcId="{8E850C2A-1D44-4FC4-B6C5-EE732AE31079}" destId="{CF547FEA-F287-4679-A70F-CC5B109862DB}" srcOrd="0" destOrd="0" presId="urn:microsoft.com/office/officeart/2005/8/layout/pyramid1"/>
    <dgm:cxn modelId="{C815C268-1174-4732-94BB-8D6355A324FE}" type="presParOf" srcId="{8E850C2A-1D44-4FC4-B6C5-EE732AE31079}" destId="{E289302D-8F10-4DEC-B173-252CDC9FCD41}" srcOrd="1" destOrd="0" presId="urn:microsoft.com/office/officeart/2005/8/layout/pyramid1"/>
    <dgm:cxn modelId="{D0A754B0-D047-4494-819F-1C869C8592F3}" type="presParOf" srcId="{FF0E9E08-90CA-404B-8BFE-67FD94D8CD69}" destId="{B3FD09CB-F9CC-4490-969E-0544011C7A2B}" srcOrd="2" destOrd="0" presId="urn:microsoft.com/office/officeart/2005/8/layout/pyramid1"/>
    <dgm:cxn modelId="{38B48C80-9F2F-4541-88F1-D199D7D569BA}" type="presParOf" srcId="{B3FD09CB-F9CC-4490-969E-0544011C7A2B}" destId="{F585CF02-E514-44DC-BBAA-59506C2635C8}" srcOrd="0" destOrd="0" presId="urn:microsoft.com/office/officeart/2005/8/layout/pyramid1"/>
    <dgm:cxn modelId="{38FBC9D2-B21B-4B29-92DF-39000540329E}" type="presParOf" srcId="{B3FD09CB-F9CC-4490-969E-0544011C7A2B}" destId="{246EF6F8-749C-4C05-A4CB-C9F29914921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509E1-E0E2-4E1B-AF46-2DDFBCEDE905}">
      <dsp:nvSpPr>
        <dsp:cNvPr id="0" name=""/>
        <dsp:cNvSpPr/>
      </dsp:nvSpPr>
      <dsp:spPr>
        <a:xfrm>
          <a:off x="2709333" y="36088"/>
          <a:ext cx="2709333" cy="1806222"/>
        </a:xfrm>
        <a:prstGeom prst="trapezoid">
          <a:avLst>
            <a:gd name="adj" fmla="val 75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 dirty="0"/>
            <a:t>FREMADGRIBENDE INDSIGT</a:t>
          </a:r>
        </a:p>
      </dsp:txBody>
      <dsp:txXfrm>
        <a:off x="2709333" y="36088"/>
        <a:ext cx="2709333" cy="1806222"/>
      </dsp:txXfrm>
    </dsp:sp>
    <dsp:sp modelId="{CF547FEA-F287-4679-A70F-CC5B109862DB}">
      <dsp:nvSpPr>
        <dsp:cNvPr id="0" name=""/>
        <dsp:cNvSpPr/>
      </dsp:nvSpPr>
      <dsp:spPr>
        <a:xfrm>
          <a:off x="1354666" y="1842310"/>
          <a:ext cx="5418666" cy="1806222"/>
        </a:xfrm>
        <a:prstGeom prst="trapezoid">
          <a:avLst>
            <a:gd name="adj" fmla="val 75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 dirty="0"/>
            <a:t>FØLELSESMÆSSIG INDSIGT </a:t>
          </a:r>
        </a:p>
      </dsp:txBody>
      <dsp:txXfrm>
        <a:off x="2302933" y="1842310"/>
        <a:ext cx="3522133" cy="1806222"/>
      </dsp:txXfrm>
    </dsp:sp>
    <dsp:sp modelId="{F585CF02-E514-44DC-BBAA-59506C2635C8}">
      <dsp:nvSpPr>
        <dsp:cNvPr id="0" name=""/>
        <dsp:cNvSpPr/>
      </dsp:nvSpPr>
      <dsp:spPr>
        <a:xfrm>
          <a:off x="0" y="3612444"/>
          <a:ext cx="8128000" cy="1806222"/>
        </a:xfrm>
        <a:prstGeom prst="trapezoid">
          <a:avLst>
            <a:gd name="adj" fmla="val 75000"/>
          </a:avLst>
        </a:prstGeom>
        <a:solidFill>
          <a:srgbClr val="7A9857">
            <a:alpha val="72157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 dirty="0"/>
            <a:t>INTELLEKTUEL INDSIGT</a:t>
          </a:r>
        </a:p>
      </dsp:txBody>
      <dsp:txXfrm>
        <a:off x="1422399" y="3612444"/>
        <a:ext cx="5283200" cy="1806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9C6E8-C997-4A03-8765-30FA44E66A0E}" type="datetimeFigureOut">
              <a:rPr lang="da-DK" smtClean="0"/>
              <a:t>20-11-2025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58B56-B695-4381-BDD7-C7DFF851DD5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0269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450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832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86588-F313-C03C-82C5-54148BE9C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8292A81-3B24-2A01-451E-4887996B8F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21A89F5E-4B9C-0DE6-85D4-B97A5A78DB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Mulige spørgsmål til at facilitere en dialog om bipolar lidelse og selvværd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8FB1325-7BE0-AF82-1C18-CFB7929CDD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A7869-108D-408C-94CC-6AF2DC16C9CC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1407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100" dirty="0"/>
              <a:t>Handler om at have evnen til at forstå at man har en bipolar lidelse og forstå konsekvenser af lidelse og de begrænsninger den medfører i kortere eller længere perioder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 dirty="0"/>
              <a:t>Erkendelsen /indsigt er en løbende dynamisk proces der påvirkes af erfaringer og kundskab samt mødet med andre</a:t>
            </a:r>
          </a:p>
          <a:p>
            <a:endParaRPr lang="da-DK" sz="1100" dirty="0"/>
          </a:p>
          <a:p>
            <a:r>
              <a:rPr lang="da-DK" sz="1100" dirty="0"/>
              <a:t>Første skridt på vej mod accept </a:t>
            </a:r>
          </a:p>
          <a:p>
            <a:r>
              <a:rPr lang="da-DK" sz="1100" dirty="0"/>
              <a:t>Fasespecifikke ændringer i sygdomserkendelse  ved bipolar </a:t>
            </a:r>
            <a:r>
              <a:rPr lang="da-DK" sz="1100" dirty="0" err="1"/>
              <a:t>lidele</a:t>
            </a:r>
            <a:r>
              <a:rPr lang="da-DK" sz="1100" dirty="0"/>
              <a:t> ses ofte</a:t>
            </a:r>
          </a:p>
          <a:p>
            <a:r>
              <a:rPr lang="da-DK" sz="1100" dirty="0"/>
              <a:t>Svingninger mellem overidentifikation og </a:t>
            </a:r>
            <a:r>
              <a:rPr lang="da-DK" sz="1100" dirty="0" err="1"/>
              <a:t>benægten</a:t>
            </a:r>
            <a:r>
              <a:rPr lang="da-DK" sz="1100" dirty="0"/>
              <a:t> er almindeligt</a:t>
            </a:r>
          </a:p>
          <a:p>
            <a:r>
              <a:rPr lang="da-DK" sz="1100" dirty="0"/>
              <a:t>At fastholde indsigt over tid – også i stabile situationer -</a:t>
            </a:r>
          </a:p>
          <a:p>
            <a:r>
              <a:rPr lang="da-DK" sz="1100" dirty="0"/>
              <a:t>kan være en udfordring for alle mennesker på forskellige områder</a:t>
            </a:r>
          </a:p>
          <a:p>
            <a:r>
              <a:rPr lang="da-DK" sz="1100" dirty="0"/>
              <a:t>Det kan gøre det særlig svært ,hvis man er meget impulsiv, har udfordringer med opmærksomhed/arbejdshukommelse, er overbelastet mm </a:t>
            </a:r>
          </a:p>
          <a:p>
            <a:endParaRPr lang="da-DK" sz="11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187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6A1CC-9C96-9E6D-701D-7F52CACA1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203DFE58-AB27-D24F-CB22-5CBE94007E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B38D8ED4-52DC-9985-763D-C8F9F3D533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100" dirty="0"/>
              <a:t>Undersøg </a:t>
            </a:r>
            <a:r>
              <a:rPr lang="da-DK" sz="1100" dirty="0" err="1"/>
              <a:t>evt</a:t>
            </a:r>
            <a:r>
              <a:rPr lang="da-DK" sz="1100" dirty="0"/>
              <a:t> hvor den enkelte gruppedeltagere befinder sig i sin erkendelsesproces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64BA138-6F9F-FC2B-3CC2-C933EDB9CA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A7869-108D-408C-94CC-6AF2DC16C9CC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5496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0EDFC-E4B7-B679-837E-78039F84A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FC7961A7-4F73-0F80-3267-5448751A93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55E591CF-C850-8D57-D7AB-6DD7F4DDA8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1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 dirty="0"/>
              <a:t>Vigtig at italesætte at accept af ikke ønskede vilkår kan være en almenmenneskelig udfordring</a:t>
            </a:r>
          </a:p>
          <a:p>
            <a:endParaRPr lang="da-DK" sz="1100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25E8364-FE5B-32CF-CF41-60458BB15C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A7869-108D-408C-94CC-6AF2DC16C9CC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8527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FA3EB-3523-9D48-BE59-EE6766736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869242A4-9420-66D9-68B0-15465AEED0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38B647C9-3AAF-099E-27AE-388F9D55D9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8488B39-ABCE-6790-FA5E-78F3887BAD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A7869-108D-408C-94CC-6AF2DC16C9CC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0845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915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17E3E-8ACA-651E-6EA6-8724DB32E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8FFB4893-B1BB-E6FB-D5F2-943618724E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80EC233C-4F33-9916-C73F-DF053C04ED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A86A6E5-A6A0-47E0-08EA-957DBB50D6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A7869-108D-408C-94CC-6AF2DC16C9CC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2744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7602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C3CC3-B239-0C2B-3E04-F4CD0D2AE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3D04B6DD-28E1-22A8-25E0-1DD4ED8406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98B443F8-830D-03F3-AFB0-40C125F584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D65C49D-70B9-C5AF-0131-FDAA3C98F2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A7869-108D-408C-94CC-6AF2DC16C9CC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0480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7872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50659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A7869-108D-408C-94CC-6AF2DC16C9CC}" type="slidenum">
              <a:rPr lang="da-DK" smtClean="0">
                <a:solidFill>
                  <a:prstClr val="black"/>
                </a:solidFill>
              </a:rPr>
              <a:pPr/>
              <a:t>21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08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4EE80-F606-62FC-12CF-A4EFFC596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CE00BDE-F6A3-494E-8C31-13457FF4E8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48115E44-7207-650A-88BA-6A2261CB13D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da-DK" dirty="0" err="1"/>
              <a:t>Figuren</a:t>
            </a:r>
            <a:r>
              <a:rPr lang="en-US" altLang="da-DK" dirty="0"/>
              <a:t> </a:t>
            </a:r>
            <a:r>
              <a:rPr lang="en-US" altLang="da-DK" dirty="0" err="1"/>
              <a:t>illustrerer</a:t>
            </a:r>
            <a:r>
              <a:rPr lang="en-US" altLang="da-DK" dirty="0"/>
              <a:t> at der </a:t>
            </a:r>
            <a:r>
              <a:rPr lang="en-US" altLang="da-DK" dirty="0" err="1"/>
              <a:t>fra</a:t>
            </a:r>
            <a:r>
              <a:rPr lang="en-US" altLang="da-DK" dirty="0"/>
              <a:t>  </a:t>
            </a:r>
            <a:r>
              <a:rPr lang="en-US" altLang="da-DK" dirty="0" err="1"/>
              <a:t>overidentifikation</a:t>
            </a:r>
            <a:r>
              <a:rPr lang="en-US" altLang="da-DK" dirty="0"/>
              <a:t> med </a:t>
            </a:r>
            <a:r>
              <a:rPr lang="en-US" altLang="da-DK" dirty="0" err="1"/>
              <a:t>en</a:t>
            </a:r>
            <a:r>
              <a:rPr lang="en-US" altLang="da-DK" dirty="0"/>
              <a:t> </a:t>
            </a:r>
            <a:r>
              <a:rPr lang="en-US" altLang="da-DK" dirty="0" err="1"/>
              <a:t>psykisk</a:t>
            </a:r>
            <a:r>
              <a:rPr lang="en-US" altLang="da-DK" dirty="0"/>
              <a:t> </a:t>
            </a:r>
            <a:r>
              <a:rPr lang="en-US" altLang="da-DK" dirty="0" err="1"/>
              <a:t>lidelse</a:t>
            </a:r>
            <a:r>
              <a:rPr lang="en-US" altLang="da-DK" dirty="0"/>
              <a:t> ( I </a:t>
            </a:r>
            <a:r>
              <a:rPr lang="en-US" altLang="da-DK" dirty="0" err="1"/>
              <a:t>dette</a:t>
            </a:r>
            <a:r>
              <a:rPr lang="en-US" altLang="da-DK" dirty="0"/>
              <a:t> </a:t>
            </a:r>
            <a:r>
              <a:rPr lang="en-US" altLang="da-DK" dirty="0" err="1"/>
              <a:t>tilfælde</a:t>
            </a:r>
            <a:r>
              <a:rPr lang="en-US" altLang="da-DK" dirty="0"/>
              <a:t> bipolar </a:t>
            </a:r>
            <a:r>
              <a:rPr lang="en-US" altLang="da-DK" dirty="0" err="1"/>
              <a:t>lidelse</a:t>
            </a:r>
            <a:r>
              <a:rPr lang="en-US" altLang="da-DK" dirty="0"/>
              <a:t>)  </a:t>
            </a:r>
            <a:r>
              <a:rPr lang="en-US" altLang="da-DK" dirty="0" err="1"/>
              <a:t>kan</a:t>
            </a:r>
            <a:r>
              <a:rPr lang="en-US" altLang="da-DK" dirty="0"/>
              <a:t> </a:t>
            </a:r>
            <a:r>
              <a:rPr lang="en-US" altLang="da-DK" dirty="0" err="1"/>
              <a:t>ske</a:t>
            </a:r>
            <a:r>
              <a:rPr lang="en-US" altLang="da-DK" dirty="0"/>
              <a:t> </a:t>
            </a:r>
            <a:r>
              <a:rPr lang="en-US" altLang="da-DK" dirty="0" err="1"/>
              <a:t>en</a:t>
            </a:r>
            <a:r>
              <a:rPr lang="en-US" altLang="da-DK" dirty="0"/>
              <a:t> </a:t>
            </a:r>
            <a:r>
              <a:rPr lang="en-US" altLang="da-DK" dirty="0" err="1"/>
              <a:t>positiv</a:t>
            </a:r>
            <a:r>
              <a:rPr lang="en-US" altLang="da-DK" dirty="0"/>
              <a:t> </a:t>
            </a:r>
            <a:r>
              <a:rPr lang="en-US" altLang="da-DK" dirty="0" err="1"/>
              <a:t>udvikling</a:t>
            </a:r>
            <a:r>
              <a:rPr lang="en-US" altLang="da-DK"/>
              <a:t>  med  </a:t>
            </a:r>
            <a:r>
              <a:rPr lang="en-US" altLang="da-DK" dirty="0" err="1"/>
              <a:t>tiltagende</a:t>
            </a:r>
            <a:r>
              <a:rPr lang="en-US" altLang="da-DK" dirty="0"/>
              <a:t> </a:t>
            </a:r>
            <a:r>
              <a:rPr lang="en-US" altLang="da-DK" dirty="0" err="1"/>
              <a:t>differentiering</a:t>
            </a:r>
            <a:r>
              <a:rPr lang="en-US" altLang="da-DK" dirty="0"/>
              <a:t> </a:t>
            </a:r>
            <a:r>
              <a:rPr lang="en-US" altLang="da-DK" dirty="0" err="1"/>
              <a:t>mellem</a:t>
            </a:r>
            <a:r>
              <a:rPr lang="en-US" altLang="da-DK" dirty="0"/>
              <a:t> </a:t>
            </a:r>
            <a:r>
              <a:rPr lang="en-US" altLang="da-DK" dirty="0" err="1"/>
              <a:t>identitet</a:t>
            </a:r>
            <a:r>
              <a:rPr lang="en-US" altLang="da-DK" dirty="0"/>
              <a:t> </a:t>
            </a:r>
            <a:r>
              <a:rPr lang="en-US" altLang="da-DK" dirty="0" err="1"/>
              <a:t>og</a:t>
            </a:r>
            <a:r>
              <a:rPr lang="en-US" altLang="da-DK" dirty="0"/>
              <a:t> </a:t>
            </a:r>
            <a:r>
              <a:rPr lang="en-US" altLang="da-DK" dirty="0" err="1"/>
              <a:t>sygdom</a:t>
            </a:r>
            <a:endParaRPr lang="en-US" altLang="da-DK" dirty="0"/>
          </a:p>
        </p:txBody>
      </p:sp>
    </p:spTree>
    <p:extLst>
      <p:ext uri="{BB962C8B-B14F-4D97-AF65-F5344CB8AC3E}">
        <p14:creationId xmlns:p14="http://schemas.microsoft.com/office/powerpoint/2010/main" val="35052973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19332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1309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7F9A3-4CE6-3A9E-52D9-BA927A012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65F7C977-5CB8-C338-74EC-81806BF320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570A2A71-620B-9AD2-3ECC-AE3B932330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0AE6398-7BF1-7C9F-C08E-DC4F09BA5F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A7869-108D-408C-94CC-6AF2DC16C9C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0381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2731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2741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D1540-FC97-C72B-E992-46CFF952F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CDBBFCE0-72C4-C150-B574-05E1C4E551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174BBEF5-EA25-A067-1EA4-1E5E20EC11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</a:t>
            </a:r>
          </a:p>
          <a:p>
            <a:pPr lvl="0"/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Hvad kan særligt være vanskeligt omkring identitet hos deltagerne. </a:t>
            </a:r>
          </a:p>
          <a:p>
            <a:pPr lvl="0"/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Spørg deltagerne,</a:t>
            </a:r>
            <a:r>
              <a:rPr lang="da-DK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hvad de evt. kan genkende, og hvad de selv slås med.</a:t>
            </a:r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2667251-66F4-5F25-F037-2867C65139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A7869-108D-408C-94CC-6AF2DC16C9CC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2809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5BC8D-55A4-C7CA-EEA7-AB3E72C3E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A729DB88-92EC-BF1D-94C0-B08F1FC9CF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1E678D1C-C956-4653-0F71-962714F84E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F439229-35AD-37D8-0DD3-AA0DFF8858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A7869-108D-408C-94CC-6AF2DC16C9CC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3229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9514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100" dirty="0"/>
              <a:t>Tab af det raske selv kan give anledning til ruminationer/grublerier</a:t>
            </a:r>
          </a:p>
          <a:p>
            <a:r>
              <a:rPr lang="da-DK" sz="1100" dirty="0"/>
              <a:t>Spørg </a:t>
            </a:r>
            <a:r>
              <a:rPr lang="da-DK" sz="1100" dirty="0" err="1"/>
              <a:t>evt</a:t>
            </a:r>
            <a:r>
              <a:rPr lang="da-DK" sz="1100" dirty="0"/>
              <a:t> om deltagerne kan genkende dette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C58B56-B695-4381-BDD7-C7DFF851DD59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399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lide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14205D4-718A-C47D-B6F7-4D086E5409D4}"/>
              </a:ext>
            </a:extLst>
          </p:cNvPr>
          <p:cNvSpPr/>
          <p:nvPr userDrawn="1"/>
        </p:nvSpPr>
        <p:spPr>
          <a:xfrm>
            <a:off x="1014884" y="1205793"/>
            <a:ext cx="10088545" cy="4672483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61574" y="1522315"/>
            <a:ext cx="4106425" cy="225894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561574" y="3873333"/>
            <a:ext cx="4106425" cy="175373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64C1CB41-8C26-1C5A-A23A-9742902725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1" y="1522316"/>
            <a:ext cx="4762499" cy="4104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277145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24918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717913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slide"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18626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74059"/>
            <a:ext cx="10515600" cy="772351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46907"/>
            <a:ext cx="10515600" cy="439998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153492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73887"/>
            <a:ext cx="10515600" cy="772351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18597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93662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72205"/>
            <a:ext cx="10515600" cy="772351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3051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799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5397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860119"/>
            <a:ext cx="10515600" cy="77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753774"/>
            <a:ext cx="10515600" cy="4475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1400E-71D7-41D1-8A2E-1357AFC3B79B}" type="slidenum">
              <a:rPr lang="da-DK" smtClean="0"/>
              <a:t>‹#›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1" y="153769"/>
            <a:ext cx="1342437" cy="643699"/>
          </a:xfrm>
          <a:prstGeom prst="rect">
            <a:avLst/>
          </a:prstGeom>
          <a:effectLst/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9B282C5D-82F4-D240-79EC-55C30427B6A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8574" y="6255011"/>
            <a:ext cx="4505738" cy="46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0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49" r:id="rId2"/>
    <p:sldLayoutId id="2147483665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3E3BA52-986B-9AD3-70D1-7A83914C5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1574" y="1522315"/>
            <a:ext cx="4106425" cy="2258943"/>
          </a:xfrm>
        </p:spPr>
        <p:txBody>
          <a:bodyPr anchor="b">
            <a:normAutofit/>
          </a:bodyPr>
          <a:lstStyle/>
          <a:p>
            <a:r>
              <a:rPr lang="da-DK" b="1" dirty="0"/>
              <a:t>IDENTITET, SELVOPFATTELSE OG STIGMA</a:t>
            </a:r>
          </a:p>
        </p:txBody>
      </p:sp>
      <p:sp>
        <p:nvSpPr>
          <p:cNvPr id="6" name="Undertitel 5">
            <a:extLst>
              <a:ext uri="{FF2B5EF4-FFF2-40B4-BE49-F238E27FC236}">
                <a16:creationId xmlns:a16="http://schemas.microsoft.com/office/drawing/2014/main" id="{F7855F94-6B26-13BB-E67C-E83EE2A68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1574" y="3873333"/>
            <a:ext cx="4106425" cy="1753733"/>
          </a:xfrm>
        </p:spPr>
        <p:txBody>
          <a:bodyPr>
            <a:normAutofit/>
          </a:bodyPr>
          <a:lstStyle/>
          <a:p>
            <a:r>
              <a:rPr lang="da-DK" err="1"/>
              <a:t>Psykoedukation</a:t>
            </a:r>
            <a:r>
              <a:rPr lang="da-DK"/>
              <a:t> ved bipolar lidelse</a:t>
            </a:r>
          </a:p>
        </p:txBody>
      </p:sp>
      <p:pic>
        <p:nvPicPr>
          <p:cNvPr id="7" name="Billede 6" descr="Et billede, der indeholder Børnekunst, tegning, illustration/afbildning, skitse&#10;&#10;Indhold genereret af kunstig intelligens kan være forkert.">
            <a:extLst>
              <a:ext uri="{FF2B5EF4-FFF2-40B4-BE49-F238E27FC236}">
                <a16:creationId xmlns:a16="http://schemas.microsoft.com/office/drawing/2014/main" id="{C57D66D7-45FF-2BB6-21CE-F21296514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0218"/>
          <a:stretch>
            <a:fillRect/>
          </a:stretch>
        </p:blipFill>
        <p:spPr>
          <a:xfrm>
            <a:off x="1524001" y="1522316"/>
            <a:ext cx="4762499" cy="4104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1824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EED0C7-3AF6-45CB-9892-86F489A3F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/>
              <a:t>SELVVÆRD OG BIPOLAR LIDELSE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9F98F76-57F5-B176-6585-0503ABEF3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Selvværd handler om, hvordan man evaluerer sig selv. Det kan være positivt eller negativt</a:t>
            </a:r>
          </a:p>
          <a:p>
            <a:endParaRPr lang="da-DK" dirty="0"/>
          </a:p>
          <a:p>
            <a:r>
              <a:rPr lang="da-DK" dirty="0"/>
              <a:t>Ved bipolar lidelse ses ofte et svingende selvværd – også uden for sygdomsfaserne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Tendens til  at have høje standarder for præstation </a:t>
            </a:r>
          </a:p>
          <a:p>
            <a:endParaRPr lang="da-DK" dirty="0"/>
          </a:p>
          <a:p>
            <a:r>
              <a:rPr lang="da-DK" dirty="0"/>
              <a:t>Tendens til belastende selvkritik, hvis man ikke lever op til sine egne krav</a:t>
            </a:r>
          </a:p>
        </p:txBody>
      </p:sp>
    </p:spTree>
    <p:extLst>
      <p:ext uri="{BB962C8B-B14F-4D97-AF65-F5344CB8AC3E}">
        <p14:creationId xmlns:p14="http://schemas.microsoft.com/office/powerpoint/2010/main" val="225671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E5C71-0888-E461-EAAD-A1AB26CA8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D76CEA8-9842-B21D-107C-E1B5968E2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3853" y="264696"/>
            <a:ext cx="7928953" cy="5895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Hvordan påvirker den bipolare lidelse dit selvværd?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Har du tendens til at have høje standarder ?</a:t>
            </a:r>
          </a:p>
          <a:p>
            <a:pPr marL="0" indent="0">
              <a:buNone/>
            </a:pPr>
            <a:r>
              <a:rPr lang="da-DK" dirty="0"/>
              <a:t>Hvis ja </a:t>
            </a:r>
          </a:p>
          <a:p>
            <a:pPr marL="0" indent="0">
              <a:buNone/>
            </a:pPr>
            <a:r>
              <a:rPr lang="da-DK" dirty="0"/>
              <a:t>På hvilke områder ? </a:t>
            </a:r>
          </a:p>
          <a:p>
            <a:pPr marL="0" indent="0">
              <a:buNone/>
            </a:pPr>
            <a:r>
              <a:rPr lang="da-DK" dirty="0"/>
              <a:t>Hvilke fordele og ulemper er det ved at have høje standarder?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Har du tendens til at blive meget selvkritisk, hvis du ikke lever op til dem ?  </a:t>
            </a:r>
          </a:p>
          <a:p>
            <a:pPr marL="0" indent="0">
              <a:buNone/>
            </a:pPr>
            <a:r>
              <a:rPr lang="da-DK" dirty="0"/>
              <a:t>Hvad kan bidrage til at reducere evt. selvkritik?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D1F0A4A3-874A-2A10-BEAB-9735FB2DC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363" rtl="0" eaLnBrk="1" latinLnBrk="0" hangingPunct="1"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9C1F50-39BA-4586-8B54-E51EE54A86B8}" type="slidenum">
              <a:rPr lang="da-DK" smtClean="0"/>
              <a:pPr/>
              <a:t>11</a:t>
            </a:fld>
            <a:endParaRPr lang="da-DK" dirty="0"/>
          </a:p>
        </p:txBody>
      </p:sp>
      <p:pic>
        <p:nvPicPr>
          <p:cNvPr id="4" name="Billede 3" descr="Et billede, der indeholder tegning, skitse, illustration/afbildning, tegneserie&#10;&#10;Indhold genereret af kunstig intelligens kan være forkert.">
            <a:extLst>
              <a:ext uri="{FF2B5EF4-FFF2-40B4-BE49-F238E27FC236}">
                <a16:creationId xmlns:a16="http://schemas.microsoft.com/office/drawing/2014/main" id="{7F1A7705-9BD6-54DF-9810-075B9DDAB3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485"/>
          <a:stretch/>
        </p:blipFill>
        <p:spPr>
          <a:xfrm>
            <a:off x="161586" y="1808002"/>
            <a:ext cx="2343035" cy="454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83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A1B6B8-8356-031D-2483-1B0C0156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3600" b="1" dirty="0"/>
              <a:t>INDSIGT </a:t>
            </a:r>
            <a:br>
              <a:rPr lang="da-DK" sz="3200" b="1" dirty="0"/>
            </a:br>
            <a:r>
              <a:rPr lang="da-DK" sz="2700" b="1" dirty="0"/>
              <a:t>– EN LØBENDE PROCES</a:t>
            </a:r>
            <a:endParaRPr lang="da-DK" sz="32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6D9AF1D-99C2-4059-00B3-B7D2692316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7600139"/>
              </p:ext>
            </p:extLst>
          </p:nvPr>
        </p:nvGraphicFramePr>
        <p:xfrm>
          <a:off x="2032000" y="87405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8689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A538E-0DF0-915C-1587-6D0ED62AD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BBB2BC2-6A66-38D1-B160-F25DA9D1C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1" y="873070"/>
            <a:ext cx="8101406" cy="5483285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Hvad betyder indsigt for dig 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Eksempler på noget som har  bidraget til  at du fået indsigt…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 </a:t>
            </a:r>
          </a:p>
          <a:p>
            <a:pPr marL="0" indent="0">
              <a:buNone/>
            </a:pPr>
            <a:r>
              <a:rPr lang="da-DK" dirty="0"/>
              <a:t>         </a:t>
            </a: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384B2C8D-8855-90E5-58D4-A6BA0A6F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363" rtl="0" eaLnBrk="1" latinLnBrk="0" hangingPunct="1"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9C1F50-39BA-4586-8B54-E51EE54A86B8}" type="slidenum">
              <a:rPr lang="da-DK" smtClean="0"/>
              <a:pPr/>
              <a:t>13</a:t>
            </a:fld>
            <a:endParaRPr lang="da-DK" dirty="0"/>
          </a:p>
        </p:txBody>
      </p:sp>
      <p:pic>
        <p:nvPicPr>
          <p:cNvPr id="4" name="Billede 3" descr="Et billede, der indeholder tegning, skitse, illustration/afbildning, tegneserie&#10;&#10;Indhold genereret af kunstig intelligens kan være forkert.">
            <a:extLst>
              <a:ext uri="{FF2B5EF4-FFF2-40B4-BE49-F238E27FC236}">
                <a16:creationId xmlns:a16="http://schemas.microsoft.com/office/drawing/2014/main" id="{CED04DF2-1EE1-1AA3-9817-C7E7E897FC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485"/>
          <a:stretch/>
        </p:blipFill>
        <p:spPr>
          <a:xfrm>
            <a:off x="161586" y="1808002"/>
            <a:ext cx="2343035" cy="454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77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6B398-63B4-E4ED-3D17-7504AF29C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0D6582-07A6-E34A-9388-6443099A3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/>
              <a:t>ACCEPT AF BIPOLAR LIDELSE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9A73A65-5D3A-13AF-3606-316F3607C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At acceptere noget  er en individuel proces og kan have indebærer såvel positive og negative aspekter . En mulig definition af  accept ved bipolar lidelse kan være følgende:</a:t>
            </a:r>
          </a:p>
          <a:p>
            <a:pPr lvl="1">
              <a:lnSpc>
                <a:spcPct val="150000"/>
              </a:lnSpc>
            </a:pPr>
            <a:r>
              <a:rPr lang="da-DK" dirty="0"/>
              <a:t>At forstå hvad det er </a:t>
            </a:r>
          </a:p>
          <a:p>
            <a:pPr lvl="1">
              <a:lnSpc>
                <a:spcPct val="150000"/>
              </a:lnSpc>
            </a:pPr>
            <a:r>
              <a:rPr lang="da-DK" dirty="0"/>
              <a:t>At finde en måde at være med tingene, som de er</a:t>
            </a:r>
          </a:p>
          <a:p>
            <a:pPr lvl="1">
              <a:lnSpc>
                <a:spcPct val="150000"/>
              </a:lnSpc>
            </a:pPr>
            <a:r>
              <a:rPr lang="da-DK" dirty="0"/>
              <a:t>At justere sine forventninger </a:t>
            </a:r>
          </a:p>
          <a:p>
            <a:pPr lvl="1">
              <a:lnSpc>
                <a:spcPct val="150000"/>
              </a:lnSpc>
            </a:pPr>
            <a:r>
              <a:rPr lang="da-DK" dirty="0"/>
              <a:t>At kende sine stærke og sine sårbare sider</a:t>
            </a:r>
          </a:p>
          <a:p>
            <a:pPr lvl="1">
              <a:lnSpc>
                <a:spcPct val="150000"/>
              </a:lnSpc>
            </a:pPr>
            <a:r>
              <a:rPr lang="da-DK" dirty="0"/>
              <a:t>At være bevidst om, hvad der er vigtigt for en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20A7FEE-0666-D6E6-4BFB-A6E842D31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3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BF3BB7-15B2-49F6-A53D-BE138B2C2325}" type="slidenum">
              <a:rPr lang="da-DK" smtClean="0"/>
              <a:pPr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31607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3FE07-0A1B-9D2F-76A1-14A417912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BC0AEB6-D2DE-2C65-47B3-49DFC1164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278" y="712364"/>
            <a:ext cx="8205317" cy="4837875"/>
          </a:xfrm>
        </p:spPr>
        <p:txBody>
          <a:bodyPr/>
          <a:lstStyle/>
          <a:p>
            <a:pPr marL="0" indent="0" algn="ctr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Hvad betyder accept af bipolar lidelse for dig ?</a:t>
            </a:r>
          </a:p>
          <a:p>
            <a:pPr marL="0" indent="0">
              <a:buNone/>
            </a:pPr>
            <a:r>
              <a:rPr lang="da-DK" dirty="0"/>
              <a:t>Hvad kan fremme accept?</a:t>
            </a:r>
          </a:p>
          <a:p>
            <a:pPr marL="0" indent="0">
              <a:buNone/>
            </a:pPr>
            <a:r>
              <a:rPr lang="da-DK" dirty="0"/>
              <a:t>Hvad kan hæmme accept?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Er du der, hvor du ønsker at være i forhold til din accept af bipolar lidelse?</a:t>
            </a:r>
          </a:p>
          <a:p>
            <a:pPr marL="0" indent="0">
              <a:buNone/>
            </a:pPr>
            <a:r>
              <a:rPr lang="da-DK" dirty="0"/>
              <a:t>Hvis ja, hvad har hjulpet dig til accept?</a:t>
            </a:r>
          </a:p>
          <a:p>
            <a:pPr marL="0" indent="0">
              <a:buNone/>
            </a:pPr>
            <a:r>
              <a:rPr lang="da-DK" dirty="0"/>
              <a:t>Hvis nej, hvad kan hjælpe dig i den fremtidige proces?</a:t>
            </a: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C28236B5-32E1-BCD6-A30B-9E721C0B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363" rtl="0" eaLnBrk="1" latinLnBrk="0" hangingPunct="1"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9C1F50-39BA-4586-8B54-E51EE54A86B8}" type="slidenum">
              <a:rPr lang="da-DK" smtClean="0"/>
              <a:pPr/>
              <a:t>15</a:t>
            </a:fld>
            <a:endParaRPr lang="da-DK" dirty="0"/>
          </a:p>
        </p:txBody>
      </p:sp>
      <p:pic>
        <p:nvPicPr>
          <p:cNvPr id="4" name="Billede 3" descr="Et billede, der indeholder tegning, skitse, illustration/afbildning, tegneserie&#10;&#10;Indhold genereret af kunstig intelligens kan være forkert.">
            <a:extLst>
              <a:ext uri="{FF2B5EF4-FFF2-40B4-BE49-F238E27FC236}">
                <a16:creationId xmlns:a16="http://schemas.microsoft.com/office/drawing/2014/main" id="{8706B2BF-36AE-7099-8B06-6801CFD132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485"/>
          <a:stretch/>
        </p:blipFill>
        <p:spPr>
          <a:xfrm>
            <a:off x="161586" y="1808002"/>
            <a:ext cx="2343035" cy="454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24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EE11C-32F1-1B35-CFEF-81610443E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F30EA6-96C3-290C-EFF4-A77BFEA37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/>
              <a:t>STIGMATISERING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6D68044-5650-8C41-ECB1-DF9FC7CCF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944"/>
            <a:ext cx="10717575" cy="470294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a-DK" dirty="0"/>
              <a:t>Stigmatisering</a:t>
            </a:r>
            <a:endParaRPr lang="da-DK" dirty="0">
              <a:ea typeface="Calibri"/>
              <a:cs typeface="Calibri"/>
            </a:endParaRPr>
          </a:p>
          <a:p>
            <a:pPr lvl="1"/>
            <a:r>
              <a:rPr lang="da-DK" dirty="0"/>
              <a:t>Negative holdninger og fordomme rettet mod en gruppe af mennesker med fælles træk fx psykisk lidelse, en særlig race eller seksualitet</a:t>
            </a:r>
            <a:endParaRPr lang="da-DK" dirty="0">
              <a:ea typeface="Calibri"/>
              <a:cs typeface="Calibri"/>
            </a:endParaRPr>
          </a:p>
          <a:p>
            <a:pPr lvl="1"/>
            <a:endParaRPr lang="da-DK" dirty="0">
              <a:ea typeface="Calibri"/>
              <a:cs typeface="Calibri"/>
            </a:endParaRPr>
          </a:p>
          <a:p>
            <a:pPr lvl="1"/>
            <a:r>
              <a:rPr lang="da-DK" dirty="0"/>
              <a:t>Stigma ved bipolar lidelse kan indebære, at man reduceres til at være sin sygdom og mødes med negative forventninger</a:t>
            </a:r>
            <a:endParaRPr lang="da-DK" dirty="0">
              <a:ea typeface="Calibri"/>
              <a:cs typeface="Calibri"/>
            </a:endParaRPr>
          </a:p>
          <a:p>
            <a:pPr lvl="1"/>
            <a:endParaRPr lang="da-DK" dirty="0">
              <a:ea typeface="Calibri"/>
              <a:cs typeface="Calibri"/>
            </a:endParaRPr>
          </a:p>
          <a:p>
            <a:pPr lvl="1"/>
            <a:r>
              <a:rPr lang="da-DK" dirty="0"/>
              <a:t>Kan medføre</a:t>
            </a:r>
            <a:endParaRPr lang="da-DK" dirty="0">
              <a:ea typeface="Calibri"/>
              <a:cs typeface="Calibri"/>
            </a:endParaRPr>
          </a:p>
          <a:p>
            <a:pPr lvl="2"/>
            <a:r>
              <a:rPr lang="da-DK" dirty="0"/>
              <a:t>Undgåelse</a:t>
            </a:r>
            <a:endParaRPr lang="da-DK" dirty="0">
              <a:ea typeface="Calibri"/>
              <a:cs typeface="Calibri"/>
            </a:endParaRPr>
          </a:p>
          <a:p>
            <a:pPr lvl="2"/>
            <a:r>
              <a:rPr lang="da-DK" dirty="0"/>
              <a:t>Social tilbagetrækning</a:t>
            </a:r>
            <a:endParaRPr lang="da-DK" dirty="0">
              <a:ea typeface="Calibri"/>
              <a:cs typeface="Calibri"/>
            </a:endParaRPr>
          </a:p>
          <a:p>
            <a:pPr lvl="2"/>
            <a:r>
              <a:rPr lang="da-DK" dirty="0"/>
              <a:t>Hemmeligheder  og lukkethed </a:t>
            </a:r>
            <a:endParaRPr lang="da-DK" dirty="0">
              <a:ea typeface="Calibri"/>
              <a:cs typeface="Calibri"/>
            </a:endParaRPr>
          </a:p>
          <a:p>
            <a:pPr lvl="2"/>
            <a:endParaRPr lang="da-DK" dirty="0">
              <a:ea typeface="Calibri"/>
              <a:cs typeface="Calibri"/>
            </a:endParaRPr>
          </a:p>
          <a:p>
            <a:r>
              <a:rPr lang="da-DK" dirty="0"/>
              <a:t>Stigma rettet mod én selv kaldes selvstigmatisering</a:t>
            </a:r>
            <a:endParaRPr lang="da-DK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5775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1552F-1168-E747-FB56-3022678A9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6299EAB-5014-C65B-D29B-D890C18C7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1" y="873070"/>
            <a:ext cx="8101406" cy="5483285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Har du oplevet, at du selv eller andre </a:t>
            </a:r>
          </a:p>
          <a:p>
            <a:pPr marL="0" indent="0">
              <a:buNone/>
            </a:pPr>
            <a:r>
              <a:rPr lang="da-DK" dirty="0"/>
              <a:t>er blevet mødt med stigmatiserende adfærd?</a:t>
            </a:r>
          </a:p>
          <a:p>
            <a:pPr marL="0" indent="0">
              <a:buNone/>
            </a:pPr>
            <a:r>
              <a:rPr lang="da-DK" dirty="0"/>
              <a:t>Hvis ja – i hvilke sammenhænge?</a:t>
            </a:r>
          </a:p>
          <a:p>
            <a:pPr marL="0" indent="0">
              <a:buNone/>
            </a:pPr>
            <a:r>
              <a:rPr lang="da-DK" dirty="0"/>
              <a:t>Har du ideer til, hvordan stigmatisering kan udfordres?</a:t>
            </a:r>
          </a:p>
          <a:p>
            <a:pPr marL="0" indent="0">
              <a:buNone/>
            </a:pPr>
            <a:r>
              <a:rPr lang="da-DK" dirty="0"/>
              <a:t>Hvis ja? Hvad kan der gøres?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3BB60101-F3F7-95DF-4B82-66E87BCCF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363" rtl="0" eaLnBrk="1" latinLnBrk="0" hangingPunct="1"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9C1F50-39BA-4586-8B54-E51EE54A86B8}" type="slidenum">
              <a:rPr lang="da-DK" smtClean="0"/>
              <a:pPr/>
              <a:t>17</a:t>
            </a:fld>
            <a:endParaRPr lang="da-DK" dirty="0"/>
          </a:p>
        </p:txBody>
      </p:sp>
      <p:pic>
        <p:nvPicPr>
          <p:cNvPr id="4" name="Billede 3" descr="Et billede, der indeholder tegning, skitse, illustration/afbildning, tegneserie&#10;&#10;Indhold genereret af kunstig intelligens kan være forkert.">
            <a:extLst>
              <a:ext uri="{FF2B5EF4-FFF2-40B4-BE49-F238E27FC236}">
                <a16:creationId xmlns:a16="http://schemas.microsoft.com/office/drawing/2014/main" id="{CFA24524-07DD-92B8-6ED8-FE38D7A42E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485"/>
          <a:stretch/>
        </p:blipFill>
        <p:spPr>
          <a:xfrm>
            <a:off x="161586" y="1808002"/>
            <a:ext cx="2343035" cy="454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44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9CAC50-5ACF-90BC-BFA5-23F5FAD38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/>
              <a:t>ÅBENHED OG BIPOLAR LIDELSE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2DD0BDB-D7CC-B146-F6D0-A9A7002B0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r>
              <a:rPr lang="da-DK" dirty="0"/>
              <a:t>Hvorvidt man skal være åben om bipolar lidelse er et personligt valg</a:t>
            </a:r>
          </a:p>
          <a:p>
            <a:endParaRPr lang="da-DK" dirty="0"/>
          </a:p>
          <a:p>
            <a:r>
              <a:rPr lang="da-DK" dirty="0"/>
              <a:t>Åbenhed indebærer både fordele og ulemper</a:t>
            </a:r>
          </a:p>
          <a:p>
            <a:endParaRPr lang="da-DK" dirty="0"/>
          </a:p>
          <a:p>
            <a:r>
              <a:rPr lang="da-DK" dirty="0"/>
              <a:t>Hvorvidt det er hensigtsmæssigt at være åben afhænger bl.a. af modtageren og den konkrete sammenhæng 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79071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9CD10-8256-05C8-33B3-7B65BBA66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FEC3294-F0D0-BFF8-2D5D-E242C323C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7490" y="365760"/>
            <a:ext cx="8511309" cy="5990595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2400"/>
              </a:spcAft>
              <a:buNone/>
              <a:defRPr/>
            </a:pPr>
            <a:endParaRPr lang="da-DK" sz="3000" dirty="0">
              <a:cs typeface="Calibri" panose="020F0502020204030204" pitchFamily="34" charset="0"/>
            </a:endParaRPr>
          </a:p>
          <a:p>
            <a:pPr marL="0" indent="0">
              <a:spcAft>
                <a:spcPts val="2400"/>
              </a:spcAft>
              <a:buNone/>
              <a:defRPr/>
            </a:pPr>
            <a:r>
              <a:rPr lang="da-DK" sz="3000" dirty="0">
                <a:cs typeface="Calibri" panose="020F0502020204030204" pitchFamily="34" charset="0"/>
              </a:rPr>
              <a:t>Hvad er dine erfaringer med at være åben om din bipolare lidelse i forskellige sammenhænge ?</a:t>
            </a:r>
          </a:p>
          <a:p>
            <a:pPr marL="0" indent="0">
              <a:spcAft>
                <a:spcPts val="2400"/>
              </a:spcAft>
              <a:buNone/>
              <a:defRPr/>
            </a:pPr>
            <a:r>
              <a:rPr lang="da-DK" sz="3000" dirty="0">
                <a:cs typeface="Calibri" panose="020F0502020204030204" pitchFamily="34" charset="0"/>
              </a:rPr>
              <a:t>Hvad er dit mål med at fortælle om bipolar lidelse i forskellige sammenhænge?</a:t>
            </a:r>
          </a:p>
          <a:p>
            <a:pPr marL="0" indent="0">
              <a:spcAft>
                <a:spcPts val="2400"/>
              </a:spcAft>
              <a:buNone/>
              <a:defRPr/>
            </a:pPr>
            <a:r>
              <a:rPr lang="da-DK" sz="3000" dirty="0">
                <a:cs typeface="Calibri" panose="020F0502020204030204" pitchFamily="34" charset="0"/>
              </a:rPr>
              <a:t>Hvad er konsekvenserne ved at være åben/ikke åben – for relationen og for dit syn på dig selv?</a:t>
            </a:r>
          </a:p>
          <a:p>
            <a:pPr marL="0" indent="0">
              <a:spcAft>
                <a:spcPts val="2400"/>
              </a:spcAft>
              <a:buNone/>
              <a:defRPr/>
            </a:pPr>
            <a:r>
              <a:rPr lang="da-DK" sz="3000" dirty="0">
                <a:cs typeface="Calibri" panose="020F0502020204030204" pitchFamily="34" charset="0"/>
              </a:rPr>
              <a:t>Hvad skal modtageren bruge viden om sygdommen til?</a:t>
            </a:r>
          </a:p>
          <a:p>
            <a:pPr marL="0" indent="0">
              <a:spcAft>
                <a:spcPts val="2400"/>
              </a:spcAft>
              <a:buNone/>
              <a:defRPr/>
            </a:pPr>
            <a:r>
              <a:rPr lang="da-DK" sz="3000" dirty="0">
                <a:cs typeface="Calibri" panose="020F0502020204030204" pitchFamily="34" charset="0"/>
              </a:rPr>
              <a:t>Hvor detaljeret skal oplysningerne være?</a:t>
            </a:r>
          </a:p>
          <a:p>
            <a:pPr marL="0" indent="0" algn="ctr">
              <a:buNone/>
            </a:pPr>
            <a:endParaRPr lang="da-DK" dirty="0"/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98434BA3-445D-3391-5783-6004703DC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363" rtl="0" eaLnBrk="1" latinLnBrk="0" hangingPunct="1"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9C1F50-39BA-4586-8B54-E51EE54A86B8}" type="slidenum">
              <a:rPr lang="da-DK" smtClean="0"/>
              <a:pPr/>
              <a:t>19</a:t>
            </a:fld>
            <a:endParaRPr lang="da-DK" dirty="0"/>
          </a:p>
        </p:txBody>
      </p:sp>
      <p:pic>
        <p:nvPicPr>
          <p:cNvPr id="4" name="Billede 3" descr="Et billede, der indeholder tegning, skitse, illustration/afbildning, tegneserie&#10;&#10;Indhold genereret af kunstig intelligens kan være forkert.">
            <a:extLst>
              <a:ext uri="{FF2B5EF4-FFF2-40B4-BE49-F238E27FC236}">
                <a16:creationId xmlns:a16="http://schemas.microsoft.com/office/drawing/2014/main" id="{8644C8B3-73EB-4548-3EE2-4D30030C09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485"/>
          <a:stretch/>
        </p:blipFill>
        <p:spPr>
          <a:xfrm>
            <a:off x="161586" y="1808002"/>
            <a:ext cx="2343035" cy="454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38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61637-F5B7-4973-85A0-307D383B3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/>
              <a:t>PROGRAM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F7B87D-6DC1-4D9D-A0A2-F1EEA41D0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Identitet og selvopfattelse</a:t>
            </a:r>
          </a:p>
          <a:p>
            <a:r>
              <a:rPr lang="da-DK" dirty="0"/>
              <a:t>Selvværd</a:t>
            </a:r>
          </a:p>
          <a:p>
            <a:r>
              <a:rPr lang="da-DK" dirty="0"/>
              <a:t>Indsigt og accept</a:t>
            </a:r>
          </a:p>
          <a:p>
            <a:r>
              <a:rPr lang="da-DK" dirty="0"/>
              <a:t>Stigmatisering og åbenhed om bipolar lidelse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81AE246-B45D-49CC-A077-23AAEE290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DMPG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1379608-1649-4531-B108-4770316B2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2F3C8A-1EBA-F347-92B3-72ECE37CB976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8808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/>
              <a:t>TAK FOR I DAG</a:t>
            </a: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endParaRPr lang="da-DK" sz="240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a-DK"/>
              <a:t>Var der noget, der var nyt eller overraskende?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a-DK"/>
              <a:t>Hvad tager I med jer fra i dag?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a-DK"/>
              <a:t>Kort intro til næste gang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363" rtl="0" eaLnBrk="1" latinLnBrk="0" hangingPunct="1"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9C1F50-39BA-4586-8B54-E51EE54A86B8}" type="slidenum">
              <a:rPr lang="da-DK" smtClean="0"/>
              <a:pPr/>
              <a:t>20</a:t>
            </a:fld>
            <a:endParaRPr lang="da-DK" dirty="0"/>
          </a:p>
        </p:txBody>
      </p:sp>
      <p:pic>
        <p:nvPicPr>
          <p:cNvPr id="7" name="Billede 6" descr="Et billede, der indeholder tegning, skitse, Børnekunst, Stregtegning&#10;&#10;Indhold genereret af kunstig intelligens kan være forkert.">
            <a:extLst>
              <a:ext uri="{FF2B5EF4-FFF2-40B4-BE49-F238E27FC236}">
                <a16:creationId xmlns:a16="http://schemas.microsoft.com/office/drawing/2014/main" id="{001CE147-6287-6CC4-CE88-02194D50A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298" y="2787439"/>
            <a:ext cx="3196502" cy="319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20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8900932" y="0"/>
            <a:ext cx="3291068" cy="16320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FFFF"/>
              </a:solidFill>
            </a:endParaRPr>
          </a:p>
        </p:txBody>
      </p:sp>
      <p:sp>
        <p:nvSpPr>
          <p:cNvPr id="5" name="Ellipse 4"/>
          <p:cNvSpPr>
            <a:spLocks noChangeAspect="1"/>
          </p:cNvSpPr>
          <p:nvPr/>
        </p:nvSpPr>
        <p:spPr>
          <a:xfrm>
            <a:off x="3657600" y="983847"/>
            <a:ext cx="4680000" cy="4680000"/>
          </a:xfrm>
          <a:prstGeom prst="ellipse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4400" dirty="0">
                <a:solidFill>
                  <a:srgbClr val="000000"/>
                </a:solidFill>
              </a:rPr>
              <a:t>Bilag og ekstra slides</a:t>
            </a:r>
          </a:p>
        </p:txBody>
      </p:sp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363" rtl="0" eaLnBrk="1" latinLnBrk="0" hangingPunct="1"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9C1F50-39BA-4586-8B54-E51EE54A86B8}" type="slidenum">
              <a:rPr lang="da-DK" smtClean="0"/>
              <a:pPr/>
              <a:t>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5340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35B11-D891-B083-BFBB-AFC86DEC1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727BD51-9ACD-C7A6-F865-5E807ADF25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a-DK" altLang="da-DK" sz="3200" b="1" dirty="0"/>
              <a:t>FORHOLDET MELLEM PERSON OG BIPOLAR LIDELSE</a:t>
            </a:r>
          </a:p>
        </p:txBody>
      </p:sp>
      <p:sp>
        <p:nvSpPr>
          <p:cNvPr id="23555" name="Oval 3">
            <a:extLst>
              <a:ext uri="{FF2B5EF4-FFF2-40B4-BE49-F238E27FC236}">
                <a16:creationId xmlns:a16="http://schemas.microsoft.com/office/drawing/2014/main" id="{55148DE7-7672-BF07-BBAF-C5B0EC802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132" y="3050381"/>
            <a:ext cx="1800000" cy="1800000"/>
          </a:xfrm>
          <a:prstGeom prst="ellipse">
            <a:avLst/>
          </a:prstGeom>
          <a:solidFill>
            <a:srgbClr val="2889BA">
              <a:alpha val="38824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a-DK" altLang="da-DK" sz="2000" dirty="0">
                <a:latin typeface="+mj-lt"/>
              </a:rPr>
              <a:t>JEG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da-DK" altLang="da-DK" sz="2000" dirty="0"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da-DK" altLang="da-DK" sz="2000" dirty="0"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da-DK" altLang="da-DK" sz="2000" dirty="0">
              <a:latin typeface="+mj-lt"/>
            </a:endParaRPr>
          </a:p>
        </p:txBody>
      </p:sp>
      <p:sp>
        <p:nvSpPr>
          <p:cNvPr id="321541" name="Oval 5">
            <a:extLst>
              <a:ext uri="{FF2B5EF4-FFF2-40B4-BE49-F238E27FC236}">
                <a16:creationId xmlns:a16="http://schemas.microsoft.com/office/drawing/2014/main" id="{7AB8469A-82CE-A402-76DA-2A9940823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3028" y="2619375"/>
            <a:ext cx="1800000" cy="1800000"/>
          </a:xfrm>
          <a:prstGeom prst="ellipse">
            <a:avLst/>
          </a:prstGeom>
          <a:solidFill>
            <a:srgbClr val="2889BA">
              <a:alpha val="38824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a-DK" altLang="da-DK" sz="2000" dirty="0">
                <a:latin typeface="+mj-lt"/>
              </a:rPr>
              <a:t>JEG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da-DK" altLang="da-DK" sz="2000" dirty="0">
              <a:latin typeface="+mj-lt"/>
            </a:endParaRPr>
          </a:p>
        </p:txBody>
      </p:sp>
      <p:sp>
        <p:nvSpPr>
          <p:cNvPr id="321542" name="Oval 6">
            <a:extLst>
              <a:ext uri="{FF2B5EF4-FFF2-40B4-BE49-F238E27FC236}">
                <a16:creationId xmlns:a16="http://schemas.microsoft.com/office/drawing/2014/main" id="{8694361D-7B4D-6962-56B5-C54C0D9F0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8259" y="4185047"/>
            <a:ext cx="1800000" cy="180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a-DK" altLang="da-DK" sz="2000" dirty="0">
                <a:latin typeface="+mj-lt"/>
              </a:rPr>
              <a:t>BIPOLAR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a-DK" altLang="da-DK" sz="2000" dirty="0">
                <a:latin typeface="+mj-lt"/>
              </a:rPr>
              <a:t>LIDELSE</a:t>
            </a:r>
          </a:p>
        </p:txBody>
      </p:sp>
      <p:sp>
        <p:nvSpPr>
          <p:cNvPr id="321543" name="Oval 7">
            <a:extLst>
              <a:ext uri="{FF2B5EF4-FFF2-40B4-BE49-F238E27FC236}">
                <a16:creationId xmlns:a16="http://schemas.microsoft.com/office/drawing/2014/main" id="{43DFE0E6-52AF-D553-8225-43A3989A0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7221" y="2619375"/>
            <a:ext cx="1800000" cy="1800000"/>
          </a:xfrm>
          <a:prstGeom prst="ellipse">
            <a:avLst/>
          </a:prstGeom>
          <a:solidFill>
            <a:srgbClr val="2889BA">
              <a:alpha val="38824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a-DK" altLang="da-DK" sz="2000" dirty="0">
                <a:latin typeface="+mj-lt"/>
              </a:rPr>
              <a:t>JEG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da-DK" altLang="da-DK" sz="2000" dirty="0">
              <a:latin typeface="+mj-lt"/>
            </a:endParaRPr>
          </a:p>
        </p:txBody>
      </p:sp>
      <p:sp>
        <p:nvSpPr>
          <p:cNvPr id="321544" name="Oval 8">
            <a:extLst>
              <a:ext uri="{FF2B5EF4-FFF2-40B4-BE49-F238E27FC236}">
                <a16:creationId xmlns:a16="http://schemas.microsoft.com/office/drawing/2014/main" id="{5E5DBACB-E1A2-BA59-9BD9-A0AE3600B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6116" y="4670381"/>
            <a:ext cx="1080000" cy="108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a-DK" altLang="da-DK" sz="2000" dirty="0">
                <a:latin typeface="+mj-lt"/>
              </a:rPr>
              <a:t>BIPOLAR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a-DK" altLang="da-DK" sz="2000" dirty="0">
                <a:latin typeface="+mj-lt"/>
              </a:rPr>
              <a:t>LIDELSE</a:t>
            </a:r>
          </a:p>
        </p:txBody>
      </p:sp>
      <p:sp>
        <p:nvSpPr>
          <p:cNvPr id="321546" name="Line 10">
            <a:extLst>
              <a:ext uri="{FF2B5EF4-FFF2-40B4-BE49-F238E27FC236}">
                <a16:creationId xmlns:a16="http://schemas.microsoft.com/office/drawing/2014/main" id="{AD4A081B-90EF-2D4A-FFB0-EED6CAB6AB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8521" y="3807619"/>
            <a:ext cx="864394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z="2000" dirty="0">
              <a:latin typeface="+mj-lt"/>
            </a:endParaRPr>
          </a:p>
        </p:txBody>
      </p:sp>
      <p:sp>
        <p:nvSpPr>
          <p:cNvPr id="321547" name="Line 11">
            <a:extLst>
              <a:ext uri="{FF2B5EF4-FFF2-40B4-BE49-F238E27FC236}">
                <a16:creationId xmlns:a16="http://schemas.microsoft.com/office/drawing/2014/main" id="{ECBE558E-961E-0F06-3402-A79C9DBD0EB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6840" y="3950381"/>
            <a:ext cx="102631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z="2000" dirty="0">
              <a:latin typeface="+mj-lt"/>
            </a:endParaRPr>
          </a:p>
        </p:txBody>
      </p:sp>
      <p:sp>
        <p:nvSpPr>
          <p:cNvPr id="23563" name="Oval 6">
            <a:extLst>
              <a:ext uri="{FF2B5EF4-FFF2-40B4-BE49-F238E27FC236}">
                <a16:creationId xmlns:a16="http://schemas.microsoft.com/office/drawing/2014/main" id="{D73A194F-9D58-2A3E-D470-B2CC7ADF9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405" y="3770381"/>
            <a:ext cx="1800000" cy="180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a-DK" altLang="da-DK" sz="2000" dirty="0">
                <a:latin typeface="+mj-lt"/>
              </a:rPr>
              <a:t>BIPOLAR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a-DK" altLang="da-DK" sz="2000" dirty="0">
                <a:latin typeface="+mj-lt"/>
              </a:rPr>
              <a:t>LIDELSE </a:t>
            </a: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F44089D-CBBB-E950-36E5-58E0A6A64D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da-DK"/>
              <a:t>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A339336-E13C-CFA5-0E37-015818713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78774B2D-2366-FD4A-BEE6-154ED0452266}" type="slidenum">
              <a:rPr lang="da-DK" altLang="da-DK" smtClean="0"/>
              <a:pPr>
                <a:defRPr/>
              </a:pPr>
              <a:t>22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26678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3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3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1" grpId="0" animBg="1"/>
      <p:bldP spid="321542" grpId="0" animBg="1"/>
      <p:bldP spid="321543" grpId="0" animBg="1"/>
      <p:bldP spid="3215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93754-A526-BC6A-9E84-B0B20EB72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46469ABD-FA1F-A3D2-AC66-CF9B013CF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a-DK" sz="3600" dirty="0">
                <a:ea typeface="ＭＳ Ｐゴシック" charset="0"/>
              </a:rPr>
              <a:t>HVIS JEG TÆNKER, JEG ER MIN BIPOLAR LIDELSE</a:t>
            </a:r>
            <a:r>
              <a:rPr lang="mr-IN" sz="3600" dirty="0">
                <a:ea typeface="ＭＳ Ｐゴシック" charset="0"/>
              </a:rPr>
              <a:t>…</a:t>
            </a:r>
            <a:endParaRPr lang="da-DK" i="1" dirty="0">
              <a:ea typeface="ＭＳ Ｐゴシック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44303680-F798-5658-C863-387EE39D8E01}"/>
              </a:ext>
            </a:extLst>
          </p:cNvPr>
          <p:cNvSpPr/>
          <p:nvPr/>
        </p:nvSpPr>
        <p:spPr>
          <a:xfrm>
            <a:off x="6886800" y="1965943"/>
            <a:ext cx="3600000" cy="3600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sz="1013"/>
          </a:p>
        </p:txBody>
      </p: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0AA98768-9FC2-22D6-E947-CB506884D014}"/>
              </a:ext>
            </a:extLst>
          </p:cNvPr>
          <p:cNvCxnSpPr>
            <a:cxnSpLocks/>
          </p:cNvCxnSpPr>
          <p:nvPr/>
        </p:nvCxnSpPr>
        <p:spPr>
          <a:xfrm flipH="1">
            <a:off x="8605835" y="1937533"/>
            <a:ext cx="15875" cy="18000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37F1E68A-0DFB-2E91-EB9A-6A9C86691EAE}"/>
              </a:ext>
            </a:extLst>
          </p:cNvPr>
          <p:cNvCxnSpPr/>
          <p:nvPr/>
        </p:nvCxnSpPr>
        <p:spPr>
          <a:xfrm flipV="1">
            <a:off x="8613772" y="3099358"/>
            <a:ext cx="1800000" cy="63817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502" name="Tekstfelt 3">
            <a:extLst>
              <a:ext uri="{FF2B5EF4-FFF2-40B4-BE49-F238E27FC236}">
                <a16:creationId xmlns:a16="http://schemas.microsoft.com/office/drawing/2014/main" id="{FF516E14-C892-2095-A0FE-D80CFBA4E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7" y="1646232"/>
            <a:ext cx="5400000" cy="46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+mn-lt"/>
              </a:rPr>
              <a:t>Noter de ting du oplever du er udover din bipolar lidelse: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1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a-DK" altLang="da-DK" sz="1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a-DK" altLang="da-DK" sz="1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a-DK" altLang="da-DK" sz="1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a-DK" altLang="da-DK" sz="1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a-DK" altLang="da-DK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a-DK" altLang="da-DK" sz="2400" dirty="0">
              <a:latin typeface="Arial" panose="020B0604020202020204" pitchFamily="34" charset="0"/>
            </a:endParaRPr>
          </a:p>
        </p:txBody>
      </p:sp>
      <p:sp>
        <p:nvSpPr>
          <p:cNvPr id="106504" name="Pladsholder til slidenummer 7">
            <a:extLst>
              <a:ext uri="{FF2B5EF4-FFF2-40B4-BE49-F238E27FC236}">
                <a16:creationId xmlns:a16="http://schemas.microsoft.com/office/drawing/2014/main" id="{E74164B5-998E-468D-8829-D5B0840256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5C65F338-02CB-0445-9253-6115CEEF8B3C}" type="slidenum">
              <a:rPr lang="da-DK" altLang="da-DK" smtClean="0"/>
              <a:pPr>
                <a:defRPr/>
              </a:pPr>
              <a:t>23</a:t>
            </a:fld>
            <a:endParaRPr lang="da-DK" altLang="da-DK" sz="1200">
              <a:solidFill>
                <a:srgbClr val="898989"/>
              </a:solidFill>
            </a:endParaRP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A288453-A3F6-E9BB-11FE-D3ADEC6AFD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da-DK"/>
              <a:t>.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9EEC8747-FEA2-1DB4-8947-72B14B14E9EA}"/>
              </a:ext>
            </a:extLst>
          </p:cNvPr>
          <p:cNvSpPr txBox="1"/>
          <p:nvPr/>
        </p:nvSpPr>
        <p:spPr>
          <a:xfrm>
            <a:off x="9975814" y="1596990"/>
            <a:ext cx="18161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altLang="da-DK" sz="1800" dirty="0">
                <a:latin typeface="+mn-lt"/>
              </a:rPr>
              <a:t>sæt evt. procent på hver del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81538780"/>
      </p:ext>
    </p:extLst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E8F6F7-6673-D9BB-DDE1-E5E1D2852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Litteratur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91B2B830-9D27-F0E3-3D65-9EAF37685D21}"/>
              </a:ext>
            </a:extLst>
          </p:cNvPr>
          <p:cNvSpPr txBox="1"/>
          <p:nvPr/>
        </p:nvSpPr>
        <p:spPr>
          <a:xfrm>
            <a:off x="1045029" y="1910999"/>
            <a:ext cx="8098971" cy="2153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Bechgaard et al  (2022) Bipolar lidelse for begyndere. Depressionsforeningen.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Straarup K.  og Pedersen A.M. </a:t>
            </a:r>
            <a:r>
              <a:rPr lang="da-D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(2022) I</a:t>
            </a: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dentitet og selvværd hos mennesker med bipolar lidelse. Psykologer i Danmark. Dansk Psykolog Forening</a:t>
            </a:r>
          </a:p>
        </p:txBody>
      </p:sp>
    </p:spTree>
    <p:extLst>
      <p:ext uri="{BB962C8B-B14F-4D97-AF65-F5344CB8AC3E}">
        <p14:creationId xmlns:p14="http://schemas.microsoft.com/office/powerpoint/2010/main" val="4122170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E1AB6-4974-2030-CA94-0E5D5D5E2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FFBDD-196D-EB25-FAC9-C538BFED2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/>
              <a:t>HVAD ER IDENTITET?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051FC0C-E75A-4092-983C-79C20DC91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6410"/>
            <a:ext cx="10767646" cy="4600481"/>
          </a:xfrm>
        </p:spPr>
        <p:txBody>
          <a:bodyPr>
            <a:noAutofit/>
          </a:bodyPr>
          <a:lstStyle/>
          <a:p>
            <a:pPr marL="257175" indent="-257175">
              <a:lnSpc>
                <a:spcPct val="100000"/>
              </a:lnSpc>
              <a:spcAft>
                <a:spcPts val="1500"/>
              </a:spcAft>
            </a:pPr>
            <a:r>
              <a:rPr lang="da-DK" altLang="da-DK" dirty="0">
                <a:cs typeface="Calibri" panose="020F0502020204030204" pitchFamily="34" charset="0"/>
              </a:rPr>
              <a:t>Opfattelse af hvem jeg er, hvad jeg vil (mål, ønsker, behov, værdier), og hvad jeg kan ( egenskaber og færdigheder)</a:t>
            </a:r>
          </a:p>
          <a:p>
            <a:pPr marL="257175" indent="-257175">
              <a:lnSpc>
                <a:spcPct val="100000"/>
              </a:lnSpc>
              <a:spcAft>
                <a:spcPts val="1500"/>
              </a:spcAft>
            </a:pPr>
            <a:r>
              <a:rPr lang="da-DK" altLang="da-DK" dirty="0">
                <a:cs typeface="Calibri" panose="020F0502020204030204" pitchFamily="34" charset="0"/>
              </a:rPr>
              <a:t>Klarhed omkring eget køn og seksualitet</a:t>
            </a:r>
          </a:p>
          <a:p>
            <a:pPr marL="257175" indent="-257175">
              <a:lnSpc>
                <a:spcPct val="100000"/>
              </a:lnSpc>
              <a:spcAft>
                <a:spcPts val="1500"/>
              </a:spcAft>
            </a:pPr>
            <a:r>
              <a:rPr lang="da-DK" altLang="da-DK" dirty="0">
                <a:cs typeface="Calibri" panose="020F0502020204030204" pitchFamily="34" charset="0"/>
              </a:rPr>
              <a:t>Oplevelsen af at være den samme på tværs af tid og sted, men også at  kunne forandre sig gennem ændrede livsbetingelser, roller og opgaver</a:t>
            </a:r>
          </a:p>
          <a:p>
            <a:pPr marL="257175" indent="-257175">
              <a:lnSpc>
                <a:spcPct val="100000"/>
              </a:lnSpc>
              <a:spcAft>
                <a:spcPts val="1500"/>
              </a:spcAft>
            </a:pPr>
            <a:r>
              <a:rPr lang="da-DK" altLang="da-DK" dirty="0">
                <a:cs typeface="Calibri" panose="020F0502020204030204" pitchFamily="34" charset="0"/>
              </a:rPr>
              <a:t>Oplevelse af tilhørsforhold til geografisk område, kultur, familie etc. og til disses idealer og værdier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EB70E72-A27A-9094-0D54-169E46BC1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363" rtl="0" eaLnBrk="1" latinLnBrk="0" hangingPunct="1"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9C1F50-39BA-4586-8B54-E51EE54A86B8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1750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B900510-4E2E-2D8A-84E6-8867CB104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/>
              <a:t>HVAD KAN PÅVIRKE IDENTITET?</a:t>
            </a:r>
            <a:endParaRPr lang="da-DK" sz="32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955F387-096B-6391-F76F-C3FE5DE44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/>
              <a:t>Interesser</a:t>
            </a:r>
          </a:p>
          <a:p>
            <a:r>
              <a:rPr lang="da-DK" dirty="0"/>
              <a:t>Partner og seksualitet</a:t>
            </a:r>
          </a:p>
          <a:p>
            <a:r>
              <a:rPr lang="da-DK" dirty="0"/>
              <a:t>Traumer</a:t>
            </a:r>
          </a:p>
          <a:p>
            <a:r>
              <a:rPr lang="da-DK" dirty="0"/>
              <a:t>Opvækstvilkår</a:t>
            </a:r>
          </a:p>
          <a:p>
            <a:r>
              <a:rPr lang="da-DK" dirty="0"/>
              <a:t>Diagnose / sygdom</a:t>
            </a:r>
          </a:p>
          <a:p>
            <a:r>
              <a:rPr lang="da-DK" dirty="0"/>
              <a:t>Familie og venskaber</a:t>
            </a:r>
          </a:p>
          <a:p>
            <a:r>
              <a:rPr lang="da-DK" dirty="0"/>
              <a:t>Vaner og væremåder</a:t>
            </a:r>
          </a:p>
          <a:p>
            <a:r>
              <a:rPr lang="da-DK" dirty="0"/>
              <a:t>Etnicitet</a:t>
            </a:r>
          </a:p>
          <a:p>
            <a:r>
              <a:rPr lang="da-DK" dirty="0"/>
              <a:t>Økonomi</a:t>
            </a:r>
          </a:p>
          <a:p>
            <a:r>
              <a:rPr lang="da-DK" dirty="0"/>
              <a:t>Beskæftigelse og uddannelse </a:t>
            </a:r>
          </a:p>
        </p:txBody>
      </p:sp>
    </p:spTree>
    <p:extLst>
      <p:ext uri="{BB962C8B-B14F-4D97-AF65-F5344CB8AC3E}">
        <p14:creationId xmlns:p14="http://schemas.microsoft.com/office/powerpoint/2010/main" val="3107597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FAD9B-6255-1A31-8AD3-8302CF93C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/>
              <a:t>IDENTITET OG BIPOLAR LIDELSE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749D814-2D34-D864-26C1-AF9D494C2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Hvis bipolar lidelse begynder i den tidlige ungdom kan det udfordre dannelsen af en stabil identitet og selvopfattelse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De modsatrettede poler i bipolar lidelse kan gøre det svært at fastholde en sammenhængende oplevelse af sig selv</a:t>
            </a:r>
          </a:p>
          <a:p>
            <a:endParaRPr lang="da-DK" dirty="0"/>
          </a:p>
          <a:p>
            <a:r>
              <a:rPr lang="da-DK" dirty="0"/>
              <a:t>Længere stabil periode kan understøtte en mere sammenhængende identitet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78087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50D17-0C04-671C-FABB-37D16B6E4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3214EE-3C88-C862-33C2-24D8B4912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9208" y="174667"/>
            <a:ext cx="9704250" cy="962156"/>
          </a:xfrm>
        </p:spPr>
        <p:txBody>
          <a:bodyPr>
            <a:normAutofit/>
          </a:bodyPr>
          <a:lstStyle/>
          <a:p>
            <a:r>
              <a:rPr lang="da-DK" sz="3200" b="1" dirty="0"/>
              <a:t>       TANKER OM IDENTITET OG BIPOLAR LIDELSE </a:t>
            </a:r>
          </a:p>
        </p:txBody>
      </p:sp>
      <p:sp>
        <p:nvSpPr>
          <p:cNvPr id="7" name="Rektangel: afrundede hjørner 11">
            <a:extLst>
              <a:ext uri="{FF2B5EF4-FFF2-40B4-BE49-F238E27FC236}">
                <a16:creationId xmlns:a16="http://schemas.microsoft.com/office/drawing/2014/main" id="{165E06BE-0857-58A9-8F3F-B3AE7740A849}"/>
              </a:ext>
            </a:extLst>
          </p:cNvPr>
          <p:cNvSpPr/>
          <p:nvPr/>
        </p:nvSpPr>
        <p:spPr>
          <a:xfrm>
            <a:off x="4541380" y="1288674"/>
            <a:ext cx="3109237" cy="1403999"/>
          </a:xfrm>
          <a:prstGeom prst="cloudCallout">
            <a:avLst>
              <a:gd name="adj1" fmla="val 4704"/>
              <a:gd name="adj2" fmla="val 11825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Hvem er jeg egentlig, når jeg svinger så meget ?</a:t>
            </a:r>
          </a:p>
        </p:txBody>
      </p:sp>
      <p:sp>
        <p:nvSpPr>
          <p:cNvPr id="16" name="Rektangel: afrundede hjørner 11">
            <a:extLst>
              <a:ext uri="{FF2B5EF4-FFF2-40B4-BE49-F238E27FC236}">
                <a16:creationId xmlns:a16="http://schemas.microsoft.com/office/drawing/2014/main" id="{3553DEDC-574F-C3BB-7A29-FCEA378CAD12}"/>
              </a:ext>
            </a:extLst>
          </p:cNvPr>
          <p:cNvSpPr/>
          <p:nvPr/>
        </p:nvSpPr>
        <p:spPr>
          <a:xfrm>
            <a:off x="7828735" y="1288674"/>
            <a:ext cx="3240000" cy="1404000"/>
          </a:xfrm>
          <a:prstGeom prst="cloudCallout">
            <a:avLst>
              <a:gd name="adj1" fmla="val -41019"/>
              <a:gd name="adj2" fmla="val 78998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 jeg mere eller mindre værd, når jeg har bipolar lidelse?</a:t>
            </a:r>
          </a:p>
        </p:txBody>
      </p:sp>
      <p:sp>
        <p:nvSpPr>
          <p:cNvPr id="17" name="Rektangel: afrundede hjørner 11">
            <a:extLst>
              <a:ext uri="{FF2B5EF4-FFF2-40B4-BE49-F238E27FC236}">
                <a16:creationId xmlns:a16="http://schemas.microsoft.com/office/drawing/2014/main" id="{372E4BF7-A1C9-6609-5945-95FA10BC8EC9}"/>
              </a:ext>
            </a:extLst>
          </p:cNvPr>
          <p:cNvSpPr/>
          <p:nvPr/>
        </p:nvSpPr>
        <p:spPr>
          <a:xfrm>
            <a:off x="8572792" y="2941627"/>
            <a:ext cx="3240000" cy="1404000"/>
          </a:xfrm>
          <a:prstGeom prst="cloudCallout">
            <a:avLst>
              <a:gd name="adj1" fmla="val -68988"/>
              <a:gd name="adj2" fmla="val 32918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jeg stole på mig selv ?</a:t>
            </a:r>
          </a:p>
        </p:txBody>
      </p:sp>
      <p:sp>
        <p:nvSpPr>
          <p:cNvPr id="18" name="Rektangel: afrundede hjørner 11">
            <a:extLst>
              <a:ext uri="{FF2B5EF4-FFF2-40B4-BE49-F238E27FC236}">
                <a16:creationId xmlns:a16="http://schemas.microsoft.com/office/drawing/2014/main" id="{0BE218EB-5493-DAE1-2833-A4D2DC3AB922}"/>
              </a:ext>
            </a:extLst>
          </p:cNvPr>
          <p:cNvSpPr/>
          <p:nvPr/>
        </p:nvSpPr>
        <p:spPr>
          <a:xfrm>
            <a:off x="8113800" y="4703402"/>
            <a:ext cx="3240000" cy="1404000"/>
          </a:xfrm>
          <a:prstGeom prst="cloudCallout">
            <a:avLst>
              <a:gd name="adj1" fmla="val -69231"/>
              <a:gd name="adj2" fmla="val -34779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Hvilket liv kan jeg få – karriere, børn, familie etc.?</a:t>
            </a:r>
          </a:p>
        </p:txBody>
      </p:sp>
      <p:sp>
        <p:nvSpPr>
          <p:cNvPr id="20" name="Rektangel: afrundede hjørner 11">
            <a:extLst>
              <a:ext uri="{FF2B5EF4-FFF2-40B4-BE49-F238E27FC236}">
                <a16:creationId xmlns:a16="http://schemas.microsoft.com/office/drawing/2014/main" id="{30FF3C48-1E8A-73C9-A096-C88D54E36848}"/>
              </a:ext>
            </a:extLst>
          </p:cNvPr>
          <p:cNvSpPr/>
          <p:nvPr/>
        </p:nvSpPr>
        <p:spPr>
          <a:xfrm>
            <a:off x="1014774" y="1450144"/>
            <a:ext cx="3240000" cy="1404000"/>
          </a:xfrm>
          <a:prstGeom prst="cloudCallout">
            <a:avLst>
              <a:gd name="adj1" fmla="val 44347"/>
              <a:gd name="adj2" fmla="val 6420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Hvad er medicinen? Hvad er mig?</a:t>
            </a:r>
          </a:p>
        </p:txBody>
      </p:sp>
      <p:sp>
        <p:nvSpPr>
          <p:cNvPr id="21" name="Rektangel: afrundede hjørner 11">
            <a:extLst>
              <a:ext uri="{FF2B5EF4-FFF2-40B4-BE49-F238E27FC236}">
                <a16:creationId xmlns:a16="http://schemas.microsoft.com/office/drawing/2014/main" id="{47ED13D3-B5D5-12B9-8C8F-45A624068963}"/>
              </a:ext>
            </a:extLst>
          </p:cNvPr>
          <p:cNvSpPr/>
          <p:nvPr/>
        </p:nvSpPr>
        <p:spPr>
          <a:xfrm>
            <a:off x="379208" y="3281069"/>
            <a:ext cx="3240000" cy="1404000"/>
          </a:xfrm>
          <a:prstGeom prst="cloudCallout">
            <a:avLst>
              <a:gd name="adj1" fmla="val 72072"/>
              <a:gd name="adj2" fmla="val 20972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Hvornår bliver jeg mit gamle jeg?</a:t>
            </a:r>
          </a:p>
        </p:txBody>
      </p:sp>
      <p:sp>
        <p:nvSpPr>
          <p:cNvPr id="22" name="Rektangel: afrundede hjørner 11">
            <a:extLst>
              <a:ext uri="{FF2B5EF4-FFF2-40B4-BE49-F238E27FC236}">
                <a16:creationId xmlns:a16="http://schemas.microsoft.com/office/drawing/2014/main" id="{7463EE03-CFA4-BC3C-924F-AD88EBA6068B}"/>
              </a:ext>
            </a:extLst>
          </p:cNvPr>
          <p:cNvSpPr/>
          <p:nvPr/>
        </p:nvSpPr>
        <p:spPr>
          <a:xfrm>
            <a:off x="680813" y="5207267"/>
            <a:ext cx="3240000" cy="1404000"/>
          </a:xfrm>
          <a:prstGeom prst="cloudCallout">
            <a:avLst>
              <a:gd name="adj1" fmla="val 67208"/>
              <a:gd name="adj2" fmla="val -53552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Hvordan opfatter andre mig ?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8999443-AE96-0376-1E1F-37321784D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3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BF3BB7-15B2-49F6-A53D-BE138B2C2325}" type="slidenum">
              <a:rPr lang="da-DK" smtClean="0"/>
              <a:pPr/>
              <a:t>6</a:t>
            </a:fld>
            <a:endParaRPr lang="da-DK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4E66B0A3-3A8B-BFB3-9B5C-5D290163F9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647" t="702" r="14331" b="1"/>
          <a:stretch/>
        </p:blipFill>
        <p:spPr>
          <a:xfrm>
            <a:off x="4957426" y="3793879"/>
            <a:ext cx="2277147" cy="306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93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BBE88-9B76-202E-1906-3931CA2B2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98885A0-B7BB-E0B4-8F1C-E10DE7A29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0839" y="772522"/>
            <a:ext cx="9621042" cy="48378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da-DK"/>
          </a:p>
          <a:p>
            <a:pPr marL="0" indent="0" algn="ctr">
              <a:buNone/>
            </a:pPr>
            <a:r>
              <a:rPr lang="da-DK"/>
              <a:t>             Hvordan påvirker de forskellige sygdomsfaser din måde</a:t>
            </a:r>
          </a:p>
          <a:p>
            <a:pPr marL="0" indent="0">
              <a:buNone/>
            </a:pPr>
            <a:r>
              <a:rPr lang="da-DK"/>
              <a:t>                at se dig selv på?</a:t>
            </a:r>
          </a:p>
          <a:p>
            <a:pPr marL="0" indent="0">
              <a:buNone/>
            </a:pPr>
            <a:endParaRPr lang="da-DK"/>
          </a:p>
          <a:p>
            <a:pPr marL="0" indent="0">
              <a:buNone/>
            </a:pPr>
            <a:r>
              <a:rPr lang="da-DK"/>
              <a:t>                Har diagnosen en betydning for den måde du ser dig    </a:t>
            </a:r>
          </a:p>
          <a:p>
            <a:pPr marL="0" indent="0">
              <a:buNone/>
            </a:pPr>
            <a:r>
              <a:rPr lang="da-DK"/>
              <a:t>               selv på ? Hvis ja, hvordan?</a:t>
            </a:r>
          </a:p>
          <a:p>
            <a:endParaRPr lang="da-DK"/>
          </a:p>
          <a:p>
            <a:pPr marL="0" indent="0">
              <a:buNone/>
            </a:pPr>
            <a:r>
              <a:rPr lang="da-DK"/>
              <a:t>                Har bipolar lidelse ændret din måde at opfatte dig selv</a:t>
            </a:r>
          </a:p>
          <a:p>
            <a:pPr marL="0" indent="0">
              <a:buNone/>
            </a:pPr>
            <a:r>
              <a:rPr lang="da-DK"/>
              <a:t>                på – og dit syn på din fremtid ?  Hvis, ja på hvilke</a:t>
            </a:r>
          </a:p>
          <a:p>
            <a:pPr marL="0" indent="0">
              <a:buNone/>
            </a:pPr>
            <a:r>
              <a:rPr lang="da-DK"/>
              <a:t>                områder?</a:t>
            </a:r>
          </a:p>
          <a:p>
            <a:pPr marL="0" indent="0" algn="ctr">
              <a:buNone/>
            </a:pPr>
            <a:endParaRPr lang="da-DK" dirty="0"/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5A74FDB6-12DA-5D96-CFA7-20ACC0805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363" rtl="0" eaLnBrk="1" latinLnBrk="0" hangingPunct="1"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9C1F50-39BA-4586-8B54-E51EE54A86B8}" type="slidenum">
              <a:rPr lang="da-DK" smtClean="0"/>
              <a:pPr/>
              <a:t>7</a:t>
            </a:fld>
            <a:endParaRPr lang="da-DK" dirty="0"/>
          </a:p>
        </p:txBody>
      </p:sp>
      <p:pic>
        <p:nvPicPr>
          <p:cNvPr id="4" name="Billede 3" descr="Et billede, der indeholder tegning, skitse, illustration/afbildning, tegneserie&#10;&#10;Indhold genereret af kunstig intelligens kan være forkert.">
            <a:extLst>
              <a:ext uri="{FF2B5EF4-FFF2-40B4-BE49-F238E27FC236}">
                <a16:creationId xmlns:a16="http://schemas.microsoft.com/office/drawing/2014/main" id="{91849632-9184-ECEF-A65D-05A807FFE0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485"/>
          <a:stretch/>
        </p:blipFill>
        <p:spPr>
          <a:xfrm>
            <a:off x="161586" y="1808002"/>
            <a:ext cx="2343035" cy="454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63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467BDB-7966-C12C-70FE-2B1E56D45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/>
              <a:t>SORG OG TAB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99314FE-D2D2-6A20-59D2-E7F99E91F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a-DK" dirty="0"/>
              <a:t>I forbindelse med bipolar lidelse  kan man opleve forskellige former for tab og nederlag</a:t>
            </a:r>
          </a:p>
          <a:p>
            <a:r>
              <a:rPr lang="da-DK" dirty="0"/>
              <a:t>Vanskeligheder med  at leve op til rollen som ægtefælle, kæreste, forælder, ven, søster eller bror, studiekammerat eller kollega under depression medfører ofte sorg, skyldfølelse og selvbebrejdelser</a:t>
            </a:r>
          </a:p>
          <a:p>
            <a:r>
              <a:rPr lang="da-DK" dirty="0"/>
              <a:t>I forlængelse af maniske eller </a:t>
            </a:r>
            <a:r>
              <a:rPr lang="da-DK" dirty="0" err="1"/>
              <a:t>hypomane</a:t>
            </a:r>
            <a:r>
              <a:rPr lang="da-DK" dirty="0"/>
              <a:t> episoder kan man opleve skam og skyld fx relateret til   fortrydelse over  impulsive og eventuelt ødelæggende adfærd</a:t>
            </a:r>
          </a:p>
        </p:txBody>
      </p:sp>
    </p:spTree>
    <p:extLst>
      <p:ext uri="{BB962C8B-B14F-4D97-AF65-F5344CB8AC3E}">
        <p14:creationId xmlns:p14="http://schemas.microsoft.com/office/powerpoint/2010/main" val="2177098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F37BA-5C52-7795-ACF0-E914C94B6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yformet billedforklaring 6">
            <a:extLst>
              <a:ext uri="{FF2B5EF4-FFF2-40B4-BE49-F238E27FC236}">
                <a16:creationId xmlns:a16="http://schemas.microsoft.com/office/drawing/2014/main" id="{E1A89C4B-8810-9BC2-5C99-2717BE1F773D}"/>
              </a:ext>
            </a:extLst>
          </p:cNvPr>
          <p:cNvSpPr/>
          <p:nvPr/>
        </p:nvSpPr>
        <p:spPr>
          <a:xfrm>
            <a:off x="651002" y="3724374"/>
            <a:ext cx="2484000" cy="1548000"/>
          </a:xfrm>
          <a:prstGeom prst="cloudCallout">
            <a:avLst>
              <a:gd name="adj1" fmla="val 96316"/>
              <a:gd name="adj2" fmla="val 30159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Hvorfor er jeg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Ikke som 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Andre?</a:t>
            </a:r>
            <a:endParaRPr kumimoji="0" lang="da-DK" sz="18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Billede 1" descr="Et billede, der indeholder skitse, tegning, Børnekunst, illustration/afbildning&#10;&#10;Indhold genereret af kunstig intelligens kan være forkert.">
            <a:extLst>
              <a:ext uri="{FF2B5EF4-FFF2-40B4-BE49-F238E27FC236}">
                <a16:creationId xmlns:a16="http://schemas.microsoft.com/office/drawing/2014/main" id="{3047FDDA-8131-1BB2-C3C5-A92381559FB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807" y="1314333"/>
            <a:ext cx="5467402" cy="524533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DCF33E4-F4E1-FE5A-3B40-E4E98B462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73887"/>
            <a:ext cx="13295203" cy="772351"/>
          </a:xfrm>
        </p:spPr>
        <p:txBody>
          <a:bodyPr>
            <a:normAutofit/>
          </a:bodyPr>
          <a:lstStyle/>
          <a:p>
            <a:r>
              <a:rPr lang="en-US" sz="3200" b="1" dirty="0"/>
              <a:t>TAB AF DET RASKE SELV</a:t>
            </a:r>
          </a:p>
        </p:txBody>
      </p:sp>
      <p:sp>
        <p:nvSpPr>
          <p:cNvPr id="3" name="Skyformet billedforklaring 6">
            <a:extLst>
              <a:ext uri="{FF2B5EF4-FFF2-40B4-BE49-F238E27FC236}">
                <a16:creationId xmlns:a16="http://schemas.microsoft.com/office/drawing/2014/main" id="{640A7F9B-337A-1C77-431F-B95CCA53505B}"/>
              </a:ext>
            </a:extLst>
          </p:cNvPr>
          <p:cNvSpPr/>
          <p:nvPr/>
        </p:nvSpPr>
        <p:spPr>
          <a:xfrm>
            <a:off x="1048666" y="1780954"/>
            <a:ext cx="2304000" cy="1548000"/>
          </a:xfrm>
          <a:prstGeom prst="cloudCallout">
            <a:avLst>
              <a:gd name="adj1" fmla="val 96316"/>
              <a:gd name="adj2" fmla="val 30159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Hvorfor er jeg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blevet syg?</a:t>
            </a:r>
          </a:p>
        </p:txBody>
      </p:sp>
      <p:sp>
        <p:nvSpPr>
          <p:cNvPr id="7" name="Skyformet billedforklaring 6">
            <a:extLst>
              <a:ext uri="{FF2B5EF4-FFF2-40B4-BE49-F238E27FC236}">
                <a16:creationId xmlns:a16="http://schemas.microsoft.com/office/drawing/2014/main" id="{EC2B6FA8-8BF9-59EB-9772-B52AF9957D68}"/>
              </a:ext>
            </a:extLst>
          </p:cNvPr>
          <p:cNvSpPr/>
          <p:nvPr/>
        </p:nvSpPr>
        <p:spPr>
          <a:xfrm>
            <a:off x="9407209" y="3429000"/>
            <a:ext cx="2448000" cy="1548000"/>
          </a:xfrm>
          <a:prstGeom prst="cloudCallout">
            <a:avLst>
              <a:gd name="adj1" fmla="val -87984"/>
              <a:gd name="adj2" fmla="val 56508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Hvorfor er jeg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ikke som før?</a:t>
            </a:r>
          </a:p>
        </p:txBody>
      </p:sp>
      <p:sp>
        <p:nvSpPr>
          <p:cNvPr id="4" name="Skyformet billedforklaring 6">
            <a:extLst>
              <a:ext uri="{FF2B5EF4-FFF2-40B4-BE49-F238E27FC236}">
                <a16:creationId xmlns:a16="http://schemas.microsoft.com/office/drawing/2014/main" id="{21FB5535-9AC1-0E8C-D9A9-5AE95DDF5444}"/>
              </a:ext>
            </a:extLst>
          </p:cNvPr>
          <p:cNvSpPr/>
          <p:nvPr/>
        </p:nvSpPr>
        <p:spPr>
          <a:xfrm>
            <a:off x="9080440" y="1221879"/>
            <a:ext cx="2484000" cy="1548000"/>
          </a:xfrm>
          <a:prstGeom prst="cloudCallout">
            <a:avLst>
              <a:gd name="adj1" fmla="val -87984"/>
              <a:gd name="adj2" fmla="val 56508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Hvornår bliver jeg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mig selv igen?</a:t>
            </a:r>
          </a:p>
        </p:txBody>
      </p:sp>
    </p:spTree>
    <p:extLst>
      <p:ext uri="{BB962C8B-B14F-4D97-AF65-F5344CB8AC3E}">
        <p14:creationId xmlns:p14="http://schemas.microsoft.com/office/powerpoint/2010/main" val="2068895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DMPG">
      <a:dk1>
        <a:sysClr val="windowText" lastClr="000000"/>
      </a:dk1>
      <a:lt1>
        <a:sysClr val="window" lastClr="FFFFFF"/>
      </a:lt1>
      <a:dk2>
        <a:srgbClr val="294711"/>
      </a:dk2>
      <a:lt2>
        <a:srgbClr val="D7D481"/>
      </a:lt2>
      <a:accent1>
        <a:srgbClr val="5A9A25"/>
      </a:accent1>
      <a:accent2>
        <a:srgbClr val="ED7D31"/>
      </a:accent2>
      <a:accent3>
        <a:srgbClr val="CBB916"/>
      </a:accent3>
      <a:accent4>
        <a:srgbClr val="F6E836"/>
      </a:accent4>
      <a:accent5>
        <a:srgbClr val="B8C84D"/>
      </a:accent5>
      <a:accent6>
        <a:srgbClr val="A1B985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 Arkiv gode slides om DMPG  -  Kompatibilitetstilstand" id="{CF873D02-E2F5-40C2-8AED-A1222DA1AB0E}" vid="{3179FD35-465C-4774-BEC3-86B52739D97B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69DFA4728C1E7498C051EA6321098C7" ma:contentTypeVersion="14" ma:contentTypeDescription="Opret et nyt dokument." ma:contentTypeScope="" ma:versionID="08332c0eb6fb9b3c656167cad71250b2">
  <xsd:schema xmlns:xsd="http://www.w3.org/2001/XMLSchema" xmlns:xs="http://www.w3.org/2001/XMLSchema" xmlns:p="http://schemas.microsoft.com/office/2006/metadata/properties" xmlns:ns2="46bc01ff-faee-43f1-949a-29a91abcae44" xmlns:ns3="45271e33-d65b-4fdb-83df-e33c3ee32854" targetNamespace="http://schemas.microsoft.com/office/2006/metadata/properties" ma:root="true" ma:fieldsID="aabf6db4cf8c51d54d6cd3f4e4df2488" ns2:_="" ns3:_="">
    <xsd:import namespace="46bc01ff-faee-43f1-949a-29a91abcae44"/>
    <xsd:import namespace="45271e33-d65b-4fdb-83df-e33c3ee328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bc01ff-faee-43f1-949a-29a91abcae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illedmærker" ma:readOnly="false" ma:fieldId="{5cf76f15-5ced-4ddc-b409-7134ff3c332f}" ma:taxonomyMulti="true" ma:sspId="79ed8b31-737c-4bd0-a1f5-bf78f1e34c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71e33-d65b-4fdb-83df-e33c3ee3285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fbd64aa-266e-431e-a68e-9da032dcbb87}" ma:internalName="TaxCatchAll" ma:showField="CatchAllData" ma:web="45271e33-d65b-4fdb-83df-e33c3ee328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6bc01ff-faee-43f1-949a-29a91abcae44">
      <Terms xmlns="http://schemas.microsoft.com/office/infopath/2007/PartnerControls"/>
    </lcf76f155ced4ddcb4097134ff3c332f>
    <TaxCatchAll xmlns="45271e33-d65b-4fdb-83df-e33c3ee32854" xsi:nil="true"/>
  </documentManagement>
</p:properties>
</file>

<file path=customXml/itemProps1.xml><?xml version="1.0" encoding="utf-8"?>
<ds:datastoreItem xmlns:ds="http://schemas.openxmlformats.org/officeDocument/2006/customXml" ds:itemID="{63A46CCB-A6D8-419D-8D10-68DBD8B6CA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bc01ff-faee-43f1-949a-29a91abcae44"/>
    <ds:schemaRef ds:uri="45271e33-d65b-4fdb-83df-e33c3ee328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3F79A5-35B6-4E29-9189-D17F178B73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EF26D3-8E7A-4630-960A-AAC3552DACB6}">
  <ds:schemaRefs>
    <ds:schemaRef ds:uri="http://schemas.microsoft.com/office/2006/metadata/properties"/>
    <ds:schemaRef ds:uri="45271e33-d65b-4fdb-83df-e33c3ee32854"/>
    <ds:schemaRef ds:uri="http://purl.org/dc/terms/"/>
    <ds:schemaRef ds:uri="46bc01ff-faee-43f1-949a-29a91abcae44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5ae0adb3-8717-46ff-a4b9-d0edecfe40f3}" enabled="0" method="" siteId="{5ae0adb3-8717-46ff-a4b9-d0edecfe40f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637</TotalTime>
  <Words>1316</Words>
  <Application>Microsoft Office PowerPoint</Application>
  <PresentationFormat>Widescreen</PresentationFormat>
  <Paragraphs>241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Office-tema</vt:lpstr>
      <vt:lpstr>IDENTITET, SELVOPFATTELSE OG STIGMA</vt:lpstr>
      <vt:lpstr>PROGRAM</vt:lpstr>
      <vt:lpstr>HVAD ER IDENTITET?</vt:lpstr>
      <vt:lpstr>HVAD KAN PÅVIRKE IDENTITET?</vt:lpstr>
      <vt:lpstr>IDENTITET OG BIPOLAR LIDELSE</vt:lpstr>
      <vt:lpstr>       TANKER OM IDENTITET OG BIPOLAR LIDELSE </vt:lpstr>
      <vt:lpstr>PowerPoint Presentation</vt:lpstr>
      <vt:lpstr>SORG OG TAB</vt:lpstr>
      <vt:lpstr>TAB AF DET RASKE SELV</vt:lpstr>
      <vt:lpstr>SELVVÆRD OG BIPOLAR LIDELSE </vt:lpstr>
      <vt:lpstr>PowerPoint Presentation</vt:lpstr>
      <vt:lpstr>INDSIGT  – EN LØBENDE PROCES</vt:lpstr>
      <vt:lpstr>PowerPoint Presentation</vt:lpstr>
      <vt:lpstr>ACCEPT AF BIPOLAR LIDELSE </vt:lpstr>
      <vt:lpstr>PowerPoint Presentation</vt:lpstr>
      <vt:lpstr>STIGMATISERING</vt:lpstr>
      <vt:lpstr>PowerPoint Presentation</vt:lpstr>
      <vt:lpstr>ÅBENHED OG BIPOLAR LIDELSE</vt:lpstr>
      <vt:lpstr>PowerPoint Presentation</vt:lpstr>
      <vt:lpstr>TAK FOR I DAG</vt:lpstr>
      <vt:lpstr>PowerPoint Presentation</vt:lpstr>
      <vt:lpstr>FORHOLDET MELLEM PERSON OG BIPOLAR LIDELSE</vt:lpstr>
      <vt:lpstr>HVIS JEG TÆNKER, JEG ER MIN BIPOLAR LIDELSE…</vt:lpstr>
      <vt:lpstr>Litteratur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krista straarup</dc:creator>
  <cp:lastModifiedBy>Gudmunda Sirry Arnardottir</cp:lastModifiedBy>
  <cp:revision>55</cp:revision>
  <cp:lastPrinted>2025-10-25T19:47:36Z</cp:lastPrinted>
  <dcterms:created xsi:type="dcterms:W3CDTF">2025-08-04T20:34:07Z</dcterms:created>
  <dcterms:modified xsi:type="dcterms:W3CDTF">2025-11-20T11:18:37Z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0x010100169DFA4728C1E7498C051EA6321098C7</vt:lpwstr>
  </property>
  <property fmtid="{D5CDD505-2E9C-101B-9397-08002B2CF9AE}" pid="3" name="MediaServiceImageTags">
    <vt:lpwstr/>
  </property>
</Properties>
</file>