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473" r:id="rId5"/>
    <p:sldId id="859" r:id="rId6"/>
    <p:sldId id="907" r:id="rId7"/>
    <p:sldId id="933" r:id="rId8"/>
    <p:sldId id="922" r:id="rId9"/>
    <p:sldId id="923" r:id="rId10"/>
    <p:sldId id="579" r:id="rId11"/>
    <p:sldId id="883" r:id="rId12"/>
    <p:sldId id="1579" r:id="rId13"/>
    <p:sldId id="921" r:id="rId14"/>
    <p:sldId id="934" r:id="rId15"/>
    <p:sldId id="919" r:id="rId16"/>
    <p:sldId id="915" r:id="rId17"/>
    <p:sldId id="920" r:id="rId18"/>
    <p:sldId id="932" r:id="rId19"/>
    <p:sldId id="913" r:id="rId20"/>
    <p:sldId id="909" r:id="rId21"/>
    <p:sldId id="897" r:id="rId22"/>
    <p:sldId id="927" r:id="rId23"/>
    <p:sldId id="916" r:id="rId24"/>
    <p:sldId id="607" r:id="rId25"/>
    <p:sldId id="912" r:id="rId26"/>
    <p:sldId id="931" r:id="rId27"/>
    <p:sldId id="926" r:id="rId28"/>
    <p:sldId id="608" r:id="rId29"/>
    <p:sldId id="1581" r:id="rId30"/>
    <p:sldId id="866" r:id="rId31"/>
    <p:sldId id="868" r:id="rId32"/>
    <p:sldId id="430" r:id="rId33"/>
    <p:sldId id="869" r:id="rId3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606EC329-3057-47ED-982C-C1EEA5B4649F}">
          <p14:sldIdLst>
            <p14:sldId id="473"/>
            <p14:sldId id="859"/>
            <p14:sldId id="907"/>
            <p14:sldId id="933"/>
            <p14:sldId id="922"/>
            <p14:sldId id="923"/>
            <p14:sldId id="579"/>
            <p14:sldId id="883"/>
            <p14:sldId id="1579"/>
            <p14:sldId id="921"/>
            <p14:sldId id="934"/>
            <p14:sldId id="919"/>
            <p14:sldId id="915"/>
            <p14:sldId id="920"/>
            <p14:sldId id="932"/>
            <p14:sldId id="913"/>
            <p14:sldId id="909"/>
            <p14:sldId id="897"/>
            <p14:sldId id="927"/>
            <p14:sldId id="916"/>
            <p14:sldId id="607"/>
            <p14:sldId id="912"/>
            <p14:sldId id="931"/>
            <p14:sldId id="926"/>
            <p14:sldId id="608"/>
            <p14:sldId id="1581"/>
          </p14:sldIdLst>
        </p14:section>
        <p14:section name="Ikke-navngivet sektion" id="{6BAAE474-0C09-46D1-AD80-8EE29E04CE09}">
          <p14:sldIdLst>
            <p14:sldId id="866"/>
            <p14:sldId id="868"/>
            <p14:sldId id="430"/>
            <p14:sldId id="8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ED8"/>
    <a:srgbClr val="000000"/>
    <a:srgbClr val="0070C0"/>
    <a:srgbClr val="004D86"/>
    <a:srgbClr val="4D6390"/>
    <a:srgbClr val="4B6088"/>
    <a:srgbClr val="437BA0"/>
    <a:srgbClr val="4D99CC"/>
    <a:srgbClr val="49D9DC"/>
    <a:srgbClr val="5A9A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6B200-115F-4AF2-BA42-DBFB27F89040}" v="1" dt="2025-11-18T22:35:41.297"/>
    <p1510:client id="{1B2BF583-C4A0-4A8A-6638-5EBF1EEE7BDC}" v="21" dt="2025-11-20T12:25:09.038"/>
    <p1510:client id="{F47C3D80-9B74-FA33-B8F5-9725A427C8CB}" v="2" dt="2025-11-20T10:22:55.57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autoAdjust="0"/>
    <p:restoredTop sz="62518" autoAdjust="0"/>
  </p:normalViewPr>
  <p:slideViewPr>
    <p:cSldViewPr snapToGrid="0">
      <p:cViewPr varScale="1">
        <p:scale>
          <a:sx n="45" d="100"/>
          <a:sy n="45" d="100"/>
        </p:scale>
        <p:origin x="1236" y="54"/>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1B2BF583-C4A0-4A8A-6638-5EBF1EEE7BDC}"/>
    <pc:docChg chg="modSld">
      <pc:chgData name="Natacha Blauenfeldt Kyster" userId="S::natacha.blauenfeldt.kyster_regionh.dk#ext#@regionmidtjylland.onmicrosoft.com::00b98de2-31d0-42bb-8171-676b4d64317b" providerId="AD" clId="Web-{1B2BF583-C4A0-4A8A-6638-5EBF1EEE7BDC}" dt="2025-11-20T12:25:09.038" v="20" actId="20577"/>
      <pc:docMkLst>
        <pc:docMk/>
      </pc:docMkLst>
      <pc:sldChg chg="modSp">
        <pc:chgData name="Natacha Blauenfeldt Kyster" userId="S::natacha.blauenfeldt.kyster_regionh.dk#ext#@regionmidtjylland.onmicrosoft.com::00b98de2-31d0-42bb-8171-676b4d64317b" providerId="AD" clId="Web-{1B2BF583-C4A0-4A8A-6638-5EBF1EEE7BDC}" dt="2025-11-20T12:25:09.038" v="20" actId="20577"/>
        <pc:sldMkLst>
          <pc:docMk/>
          <pc:sldMk cId="1775539744" sldId="922"/>
        </pc:sldMkLst>
        <pc:spChg chg="mod">
          <ac:chgData name="Natacha Blauenfeldt Kyster" userId="S::natacha.blauenfeldt.kyster_regionh.dk#ext#@regionmidtjylland.onmicrosoft.com::00b98de2-31d0-42bb-8171-676b4d64317b" providerId="AD" clId="Web-{1B2BF583-C4A0-4A8A-6638-5EBF1EEE7BDC}" dt="2025-11-20T12:25:09.038" v="20" actId="20577"/>
          <ac:spMkLst>
            <pc:docMk/>
            <pc:sldMk cId="1775539744" sldId="922"/>
            <ac:spMk id="3" creationId="{FBBD37B0-F446-9008-CE60-A047EEFE89F9}"/>
          </ac:spMkLst>
        </pc:spChg>
      </pc:sldChg>
    </pc:docChg>
  </pc:docChgLst>
  <pc:docChgLst>
    <pc:chgData name="Natacha Blauenfeldt Kyster" userId="S::natacha.blauenfeldt.kyster_regionh.dk#ext#@regionmidtjylland.onmicrosoft.com::00b98de2-31d0-42bb-8171-676b4d64317b" providerId="AD" clId="Web-{F47C3D80-9B74-FA33-B8F5-9725A427C8CB}"/>
    <pc:docChg chg="modSld">
      <pc:chgData name="Natacha Blauenfeldt Kyster" userId="S::natacha.blauenfeldt.kyster_regionh.dk#ext#@regionmidtjylland.onmicrosoft.com::00b98de2-31d0-42bb-8171-676b4d64317b" providerId="AD" clId="Web-{F47C3D80-9B74-FA33-B8F5-9725A427C8CB}" dt="2025-11-20T10:22:55.571" v="1" actId="20577"/>
      <pc:docMkLst>
        <pc:docMk/>
      </pc:docMkLst>
      <pc:sldChg chg="modSp">
        <pc:chgData name="Natacha Blauenfeldt Kyster" userId="S::natacha.blauenfeldt.kyster_regionh.dk#ext#@regionmidtjylland.onmicrosoft.com::00b98de2-31d0-42bb-8171-676b4d64317b" providerId="AD" clId="Web-{F47C3D80-9B74-FA33-B8F5-9725A427C8CB}" dt="2025-11-20T10:22:55.571" v="1" actId="20577"/>
        <pc:sldMkLst>
          <pc:docMk/>
          <pc:sldMk cId="3354232769" sldId="907"/>
        </pc:sldMkLst>
        <pc:spChg chg="mod">
          <ac:chgData name="Natacha Blauenfeldt Kyster" userId="S::natacha.blauenfeldt.kyster_regionh.dk#ext#@regionmidtjylland.onmicrosoft.com::00b98de2-31d0-42bb-8171-676b4d64317b" providerId="AD" clId="Web-{F47C3D80-9B74-FA33-B8F5-9725A427C8CB}" dt="2025-11-20T10:22:55.571" v="1" actId="20577"/>
          <ac:spMkLst>
            <pc:docMk/>
            <pc:sldMk cId="3354232769" sldId="907"/>
            <ac:spMk id="3" creationId="{5875101B-92DA-8D44-CF77-E80C7830158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C9650-7D0E-BE4D-A5F2-42764DB3DB54}"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da-DK"/>
        </a:p>
      </dgm:t>
    </dgm:pt>
    <dgm:pt modelId="{036A9BDD-9190-294F-87C8-5392AFFEC7E6}">
      <dgm:prSet phldrT="[Tekst]" custT="1"/>
      <dgm:spPr/>
      <dgm:t>
        <a:bodyPr/>
        <a:lstStyle/>
        <a:p>
          <a:r>
            <a:rPr lang="da-DK" sz="1800" b="1" dirty="0"/>
            <a:t>Negative følelser: trist, nedtrykt</a:t>
          </a:r>
        </a:p>
      </dgm:t>
    </dgm:pt>
    <dgm:pt modelId="{3917ADDC-01B8-C14C-9B60-0824AA7815D6}" type="parTrans" cxnId="{75B7D40C-A5B5-B84E-880A-36F696B83880}">
      <dgm:prSet/>
      <dgm:spPr/>
      <dgm:t>
        <a:bodyPr/>
        <a:lstStyle/>
        <a:p>
          <a:endParaRPr lang="da-DK"/>
        </a:p>
      </dgm:t>
    </dgm:pt>
    <dgm:pt modelId="{9528156B-DF09-FE46-B216-01866A4C2962}" type="sibTrans" cxnId="{75B7D40C-A5B5-B84E-880A-36F696B83880}">
      <dgm:prSet/>
      <dgm:spPr>
        <a:solidFill>
          <a:schemeClr val="accent6">
            <a:lumMod val="75000"/>
          </a:schemeClr>
        </a:solidFill>
      </dgm:spPr>
      <dgm:t>
        <a:bodyPr/>
        <a:lstStyle/>
        <a:p>
          <a:endParaRPr lang="da-DK"/>
        </a:p>
      </dgm:t>
    </dgm:pt>
    <dgm:pt modelId="{B8C7CEE9-E10E-5647-8DEC-E80C291C27E8}">
      <dgm:prSet phldrT="[Tekst]" custT="1"/>
      <dgm:spPr/>
      <dgm:t>
        <a:bodyPr/>
        <a:lstStyle/>
        <a:p>
          <a:r>
            <a:rPr lang="da-DK" sz="1800" b="1" dirty="0"/>
            <a:t>Isolerer sig og  er passiv</a:t>
          </a:r>
        </a:p>
      </dgm:t>
    </dgm:pt>
    <dgm:pt modelId="{BF54B196-1514-2941-B88A-19847FF3817C}" type="parTrans" cxnId="{DACBE67A-4718-BB46-83DF-B0A6ECEC560A}">
      <dgm:prSet/>
      <dgm:spPr/>
      <dgm:t>
        <a:bodyPr/>
        <a:lstStyle/>
        <a:p>
          <a:endParaRPr lang="da-DK"/>
        </a:p>
      </dgm:t>
    </dgm:pt>
    <dgm:pt modelId="{9D36278E-DEA0-8345-A097-105648D2BCEB}" type="sibTrans" cxnId="{DACBE67A-4718-BB46-83DF-B0A6ECEC560A}">
      <dgm:prSet/>
      <dgm:spPr>
        <a:solidFill>
          <a:schemeClr val="accent6">
            <a:lumMod val="75000"/>
          </a:schemeClr>
        </a:solidFill>
      </dgm:spPr>
      <dgm:t>
        <a:bodyPr/>
        <a:lstStyle/>
        <a:p>
          <a:endParaRPr lang="da-DK"/>
        </a:p>
      </dgm:t>
    </dgm:pt>
    <dgm:pt modelId="{F904DE3C-F68A-8846-B07E-F84FE3531F3F}">
      <dgm:prSet phldrT="[Tekst]" custT="1"/>
      <dgm:spPr/>
      <dgm:t>
        <a:bodyPr/>
        <a:lstStyle/>
        <a:p>
          <a:r>
            <a:rPr lang="da-DK" sz="1800" b="1" dirty="0"/>
            <a:t>Søvnproblemer</a:t>
          </a:r>
        </a:p>
        <a:p>
          <a:r>
            <a:rPr lang="da-DK" sz="1800" b="1" dirty="0"/>
            <a:t>og  mangel på social kontakt</a:t>
          </a:r>
        </a:p>
      </dgm:t>
    </dgm:pt>
    <dgm:pt modelId="{144B0A55-D658-F645-8C33-3D9A3F83328B}" type="parTrans" cxnId="{6C47765C-27DA-7B4D-B072-DCEC71575929}">
      <dgm:prSet/>
      <dgm:spPr/>
      <dgm:t>
        <a:bodyPr/>
        <a:lstStyle/>
        <a:p>
          <a:endParaRPr lang="da-DK"/>
        </a:p>
      </dgm:t>
    </dgm:pt>
    <dgm:pt modelId="{F1157FF9-465C-7F44-9829-53B18C0AD3BE}" type="sibTrans" cxnId="{6C47765C-27DA-7B4D-B072-DCEC71575929}">
      <dgm:prSet/>
      <dgm:spPr>
        <a:solidFill>
          <a:schemeClr val="accent6">
            <a:lumMod val="75000"/>
          </a:schemeClr>
        </a:solidFill>
      </dgm:spPr>
      <dgm:t>
        <a:bodyPr/>
        <a:lstStyle/>
        <a:p>
          <a:endParaRPr lang="da-DK"/>
        </a:p>
      </dgm:t>
    </dgm:pt>
    <dgm:pt modelId="{8BDAB6B0-B6C4-F848-BF7F-9B7F7287ECDA}">
      <dgm:prSet phldrT="[Tekst]" custT="1"/>
      <dgm:spPr/>
      <dgm:t>
        <a:bodyPr/>
        <a:lstStyle/>
        <a:p>
          <a:r>
            <a:rPr lang="da-DK" sz="1800" b="1" dirty="0"/>
            <a:t>Mere tid til rumination</a:t>
          </a:r>
        </a:p>
      </dgm:t>
    </dgm:pt>
    <dgm:pt modelId="{FB2B73FD-4DE2-6746-91A2-4DA821585EA4}" type="parTrans" cxnId="{2C0369FC-370F-C44D-AFD5-93E2C10535D5}">
      <dgm:prSet/>
      <dgm:spPr/>
      <dgm:t>
        <a:bodyPr/>
        <a:lstStyle/>
        <a:p>
          <a:endParaRPr lang="da-DK"/>
        </a:p>
      </dgm:t>
    </dgm:pt>
    <dgm:pt modelId="{70F64F84-2DFE-3F49-99C5-19D8D9A9B624}" type="sibTrans" cxnId="{2C0369FC-370F-C44D-AFD5-93E2C10535D5}">
      <dgm:prSet/>
      <dgm:spPr>
        <a:solidFill>
          <a:schemeClr val="accent6">
            <a:lumMod val="75000"/>
          </a:schemeClr>
        </a:solidFill>
      </dgm:spPr>
      <dgm:t>
        <a:bodyPr/>
        <a:lstStyle/>
        <a:p>
          <a:endParaRPr lang="da-DK"/>
        </a:p>
      </dgm:t>
    </dgm:pt>
    <dgm:pt modelId="{79DAEE5D-1441-C44D-B7F4-39F36B564143}">
      <dgm:prSet phldrT="[Tekst]" custT="1"/>
      <dgm:spPr/>
      <dgm:t>
        <a:bodyPr/>
        <a:lstStyle/>
        <a:p>
          <a:r>
            <a:rPr lang="da-DK" sz="1800" b="1" dirty="0"/>
            <a:t>Negativ tanker: ingen gider mig</a:t>
          </a:r>
        </a:p>
      </dgm:t>
    </dgm:pt>
    <dgm:pt modelId="{22499B6A-619C-E84F-9D0A-020A02D1111E}" type="parTrans" cxnId="{38AC4B02-40A8-3B49-B3D2-CA8034EA4864}">
      <dgm:prSet/>
      <dgm:spPr/>
      <dgm:t>
        <a:bodyPr/>
        <a:lstStyle/>
        <a:p>
          <a:endParaRPr lang="da-DK"/>
        </a:p>
      </dgm:t>
    </dgm:pt>
    <dgm:pt modelId="{CBBDBFDC-52F6-F647-933C-76ED4C552B1F}" type="sibTrans" cxnId="{38AC4B02-40A8-3B49-B3D2-CA8034EA4864}">
      <dgm:prSet/>
      <dgm:spPr>
        <a:solidFill>
          <a:schemeClr val="accent6">
            <a:lumMod val="75000"/>
          </a:schemeClr>
        </a:solidFill>
      </dgm:spPr>
      <dgm:t>
        <a:bodyPr/>
        <a:lstStyle/>
        <a:p>
          <a:endParaRPr lang="da-DK"/>
        </a:p>
      </dgm:t>
    </dgm:pt>
    <dgm:pt modelId="{61662A1C-B451-864E-BE8E-9585838C70E2}" type="pres">
      <dgm:prSet presAssocID="{23DC9650-7D0E-BE4D-A5F2-42764DB3DB54}" presName="cycle" presStyleCnt="0">
        <dgm:presLayoutVars>
          <dgm:dir/>
          <dgm:resizeHandles val="exact"/>
        </dgm:presLayoutVars>
      </dgm:prSet>
      <dgm:spPr/>
    </dgm:pt>
    <dgm:pt modelId="{459925FC-82A1-8942-85E9-75EA0DC30AD6}" type="pres">
      <dgm:prSet presAssocID="{036A9BDD-9190-294F-87C8-5392AFFEC7E6}" presName="dummy" presStyleCnt="0"/>
      <dgm:spPr/>
    </dgm:pt>
    <dgm:pt modelId="{4A90986D-2362-1A48-8EF7-D7814AA8C4F7}" type="pres">
      <dgm:prSet presAssocID="{036A9BDD-9190-294F-87C8-5392AFFEC7E6}" presName="node" presStyleLbl="revTx" presStyleIdx="0" presStyleCnt="5" custRadScaleRad="91835" custRadScaleInc="12087">
        <dgm:presLayoutVars>
          <dgm:bulletEnabled val="1"/>
        </dgm:presLayoutVars>
      </dgm:prSet>
      <dgm:spPr/>
    </dgm:pt>
    <dgm:pt modelId="{93D50DA0-910E-394A-BCF3-821930E2970C}" type="pres">
      <dgm:prSet presAssocID="{9528156B-DF09-FE46-B216-01866A4C2962}" presName="sibTrans" presStyleLbl="node1" presStyleIdx="0" presStyleCnt="5" custLinFactNeighborX="-9890" custLinFactNeighborY="2742"/>
      <dgm:spPr/>
    </dgm:pt>
    <dgm:pt modelId="{A12DCD3D-9800-6C4C-B64D-4A8E26BAC347}" type="pres">
      <dgm:prSet presAssocID="{B8C7CEE9-E10E-5647-8DEC-E80C291C27E8}" presName="dummy" presStyleCnt="0"/>
      <dgm:spPr/>
    </dgm:pt>
    <dgm:pt modelId="{A87ED8E6-567D-8147-9225-368A7071965D}" type="pres">
      <dgm:prSet presAssocID="{B8C7CEE9-E10E-5647-8DEC-E80C291C27E8}" presName="node" presStyleLbl="revTx" presStyleIdx="1" presStyleCnt="5" custRadScaleRad="99443" custRadScaleInc="1646">
        <dgm:presLayoutVars>
          <dgm:bulletEnabled val="1"/>
        </dgm:presLayoutVars>
      </dgm:prSet>
      <dgm:spPr/>
    </dgm:pt>
    <dgm:pt modelId="{5B8A217C-A650-A645-A1D2-0B8105646A90}" type="pres">
      <dgm:prSet presAssocID="{9D36278E-DEA0-8345-A097-105648D2BCEB}" presName="sibTrans" presStyleLbl="node1" presStyleIdx="1" presStyleCnt="5" custLinFactNeighborX="-2851" custLinFactNeighborY="-7240"/>
      <dgm:spPr/>
    </dgm:pt>
    <dgm:pt modelId="{37FFC477-AF2B-7343-BBC0-C331AB6A2A8F}" type="pres">
      <dgm:prSet presAssocID="{F904DE3C-F68A-8846-B07E-F84FE3531F3F}" presName="dummy" presStyleCnt="0"/>
      <dgm:spPr/>
    </dgm:pt>
    <dgm:pt modelId="{7813252C-7F40-624A-AA50-BC405A5FD17D}" type="pres">
      <dgm:prSet presAssocID="{F904DE3C-F68A-8846-B07E-F84FE3531F3F}" presName="node" presStyleLbl="revTx" presStyleIdx="2" presStyleCnt="5" custScaleX="160939" custScaleY="67807" custRadScaleRad="109947" custRadScaleInc="0">
        <dgm:presLayoutVars>
          <dgm:bulletEnabled val="1"/>
        </dgm:presLayoutVars>
      </dgm:prSet>
      <dgm:spPr/>
    </dgm:pt>
    <dgm:pt modelId="{EE5705D8-988A-EE4D-8EDC-86A91CD85196}" type="pres">
      <dgm:prSet presAssocID="{F1157FF9-465C-7F44-9829-53B18C0AD3BE}" presName="sibTrans" presStyleLbl="node1" presStyleIdx="2" presStyleCnt="5" custScaleX="89992" custScaleY="112800" custLinFactNeighborX="4911" custLinFactNeighborY="-8872"/>
      <dgm:spPr/>
    </dgm:pt>
    <dgm:pt modelId="{5A971F6A-1B56-644E-AFC1-FB99906D2C8E}" type="pres">
      <dgm:prSet presAssocID="{8BDAB6B0-B6C4-F848-BF7F-9B7F7287ECDA}" presName="dummy" presStyleCnt="0"/>
      <dgm:spPr/>
    </dgm:pt>
    <dgm:pt modelId="{786AE9DE-EFC8-C14A-B6FC-4234C3594674}" type="pres">
      <dgm:prSet presAssocID="{8BDAB6B0-B6C4-F848-BF7F-9B7F7287ECDA}" presName="node" presStyleLbl="revTx" presStyleIdx="3" presStyleCnt="5" custRadScaleRad="106022" custRadScaleInc="3265">
        <dgm:presLayoutVars>
          <dgm:bulletEnabled val="1"/>
        </dgm:presLayoutVars>
      </dgm:prSet>
      <dgm:spPr/>
    </dgm:pt>
    <dgm:pt modelId="{BFE8C99B-5E22-B741-8BB6-6DC4B40D58FA}" type="pres">
      <dgm:prSet presAssocID="{70F64F84-2DFE-3F49-99C5-19D8D9A9B624}" presName="sibTrans" presStyleLbl="node1" presStyleIdx="3" presStyleCnt="5" custLinFactNeighborX="11852" custLinFactNeighborY="708"/>
      <dgm:spPr/>
    </dgm:pt>
    <dgm:pt modelId="{238FBC69-1EE0-D141-BC7D-65140FA47103}" type="pres">
      <dgm:prSet presAssocID="{79DAEE5D-1441-C44D-B7F4-39F36B564143}" presName="dummy" presStyleCnt="0"/>
      <dgm:spPr/>
    </dgm:pt>
    <dgm:pt modelId="{4ADDE5C7-A257-9E40-A7F2-8EF6D8A99663}" type="pres">
      <dgm:prSet presAssocID="{79DAEE5D-1441-C44D-B7F4-39F36B564143}" presName="node" presStyleLbl="revTx" presStyleIdx="4" presStyleCnt="5" custRadScaleRad="94176" custRadScaleInc="4186">
        <dgm:presLayoutVars>
          <dgm:bulletEnabled val="1"/>
        </dgm:presLayoutVars>
      </dgm:prSet>
      <dgm:spPr/>
    </dgm:pt>
    <dgm:pt modelId="{CEE990D5-7BA9-9C4C-844D-4A65BC8A1BA2}" type="pres">
      <dgm:prSet presAssocID="{CBBDBFDC-52F6-F647-933C-76ED4C552B1F}" presName="sibTrans" presStyleLbl="node1" presStyleIdx="4" presStyleCnt="5" custLinFactNeighborX="0" custLinFactNeighborY="12312"/>
      <dgm:spPr/>
    </dgm:pt>
  </dgm:ptLst>
  <dgm:cxnLst>
    <dgm:cxn modelId="{38AC4B02-40A8-3B49-B3D2-CA8034EA4864}" srcId="{23DC9650-7D0E-BE4D-A5F2-42764DB3DB54}" destId="{79DAEE5D-1441-C44D-B7F4-39F36B564143}" srcOrd="4" destOrd="0" parTransId="{22499B6A-619C-E84F-9D0A-020A02D1111E}" sibTransId="{CBBDBFDC-52F6-F647-933C-76ED4C552B1F}"/>
    <dgm:cxn modelId="{18571304-2308-E247-B85C-90B4394DDB89}" type="presOf" srcId="{B8C7CEE9-E10E-5647-8DEC-E80C291C27E8}" destId="{A87ED8E6-567D-8147-9225-368A7071965D}" srcOrd="0" destOrd="0" presId="urn:microsoft.com/office/officeart/2005/8/layout/cycle1"/>
    <dgm:cxn modelId="{75B7D40C-A5B5-B84E-880A-36F696B83880}" srcId="{23DC9650-7D0E-BE4D-A5F2-42764DB3DB54}" destId="{036A9BDD-9190-294F-87C8-5392AFFEC7E6}" srcOrd="0" destOrd="0" parTransId="{3917ADDC-01B8-C14C-9B60-0824AA7815D6}" sibTransId="{9528156B-DF09-FE46-B216-01866A4C2962}"/>
    <dgm:cxn modelId="{DBEB582C-83C1-F149-8B2F-32F994ED1204}" type="presOf" srcId="{70F64F84-2DFE-3F49-99C5-19D8D9A9B624}" destId="{BFE8C99B-5E22-B741-8BB6-6DC4B40D58FA}" srcOrd="0" destOrd="0" presId="urn:microsoft.com/office/officeart/2005/8/layout/cycle1"/>
    <dgm:cxn modelId="{6AB4982E-CAD3-544F-9468-7863E84BFC35}" type="presOf" srcId="{8BDAB6B0-B6C4-F848-BF7F-9B7F7287ECDA}" destId="{786AE9DE-EFC8-C14A-B6FC-4234C3594674}" srcOrd="0" destOrd="0" presId="urn:microsoft.com/office/officeart/2005/8/layout/cycle1"/>
    <dgm:cxn modelId="{CB775F5C-6F07-764B-A810-6CB2AD760DFA}" type="presOf" srcId="{F1157FF9-465C-7F44-9829-53B18C0AD3BE}" destId="{EE5705D8-988A-EE4D-8EDC-86A91CD85196}" srcOrd="0" destOrd="0" presId="urn:microsoft.com/office/officeart/2005/8/layout/cycle1"/>
    <dgm:cxn modelId="{6C47765C-27DA-7B4D-B072-DCEC71575929}" srcId="{23DC9650-7D0E-BE4D-A5F2-42764DB3DB54}" destId="{F904DE3C-F68A-8846-B07E-F84FE3531F3F}" srcOrd="2" destOrd="0" parTransId="{144B0A55-D658-F645-8C33-3D9A3F83328B}" sibTransId="{F1157FF9-465C-7F44-9829-53B18C0AD3BE}"/>
    <dgm:cxn modelId="{FEED3367-DFC6-814F-B560-75A132104082}" type="presOf" srcId="{23DC9650-7D0E-BE4D-A5F2-42764DB3DB54}" destId="{61662A1C-B451-864E-BE8E-9585838C70E2}" srcOrd="0" destOrd="0" presId="urn:microsoft.com/office/officeart/2005/8/layout/cycle1"/>
    <dgm:cxn modelId="{A674D34C-287E-AF42-A52D-523058794ACC}" type="presOf" srcId="{79DAEE5D-1441-C44D-B7F4-39F36B564143}" destId="{4ADDE5C7-A257-9E40-A7F2-8EF6D8A99663}" srcOrd="0" destOrd="0" presId="urn:microsoft.com/office/officeart/2005/8/layout/cycle1"/>
    <dgm:cxn modelId="{DACBE67A-4718-BB46-83DF-B0A6ECEC560A}" srcId="{23DC9650-7D0E-BE4D-A5F2-42764DB3DB54}" destId="{B8C7CEE9-E10E-5647-8DEC-E80C291C27E8}" srcOrd="1" destOrd="0" parTransId="{BF54B196-1514-2941-B88A-19847FF3817C}" sibTransId="{9D36278E-DEA0-8345-A097-105648D2BCEB}"/>
    <dgm:cxn modelId="{A360DF7E-AB1D-5C42-B14B-06A972138F27}" type="presOf" srcId="{036A9BDD-9190-294F-87C8-5392AFFEC7E6}" destId="{4A90986D-2362-1A48-8EF7-D7814AA8C4F7}" srcOrd="0" destOrd="0" presId="urn:microsoft.com/office/officeart/2005/8/layout/cycle1"/>
    <dgm:cxn modelId="{FC7768C0-A056-4A45-B08B-1590553A4D62}" type="presOf" srcId="{9D36278E-DEA0-8345-A097-105648D2BCEB}" destId="{5B8A217C-A650-A645-A1D2-0B8105646A90}" srcOrd="0" destOrd="0" presId="urn:microsoft.com/office/officeart/2005/8/layout/cycle1"/>
    <dgm:cxn modelId="{506C27D0-6E73-9E4F-A4AE-191E976BD1BB}" type="presOf" srcId="{F904DE3C-F68A-8846-B07E-F84FE3531F3F}" destId="{7813252C-7F40-624A-AA50-BC405A5FD17D}" srcOrd="0" destOrd="0" presId="urn:microsoft.com/office/officeart/2005/8/layout/cycle1"/>
    <dgm:cxn modelId="{D7B1FFE4-5C8D-D945-AC92-D3B770B32DC9}" type="presOf" srcId="{CBBDBFDC-52F6-F647-933C-76ED4C552B1F}" destId="{CEE990D5-7BA9-9C4C-844D-4A65BC8A1BA2}" srcOrd="0" destOrd="0" presId="urn:microsoft.com/office/officeart/2005/8/layout/cycle1"/>
    <dgm:cxn modelId="{C0C0F2E6-FF9D-1E42-9733-636F5690E2CF}" type="presOf" srcId="{9528156B-DF09-FE46-B216-01866A4C2962}" destId="{93D50DA0-910E-394A-BCF3-821930E2970C}" srcOrd="0" destOrd="0" presId="urn:microsoft.com/office/officeart/2005/8/layout/cycle1"/>
    <dgm:cxn modelId="{2C0369FC-370F-C44D-AFD5-93E2C10535D5}" srcId="{23DC9650-7D0E-BE4D-A5F2-42764DB3DB54}" destId="{8BDAB6B0-B6C4-F848-BF7F-9B7F7287ECDA}" srcOrd="3" destOrd="0" parTransId="{FB2B73FD-4DE2-6746-91A2-4DA821585EA4}" sibTransId="{70F64F84-2DFE-3F49-99C5-19D8D9A9B624}"/>
    <dgm:cxn modelId="{29582B72-6A48-CD4A-95B0-3624A8334AAE}" type="presParOf" srcId="{61662A1C-B451-864E-BE8E-9585838C70E2}" destId="{459925FC-82A1-8942-85E9-75EA0DC30AD6}" srcOrd="0" destOrd="0" presId="urn:microsoft.com/office/officeart/2005/8/layout/cycle1"/>
    <dgm:cxn modelId="{B4886E6B-E45C-6348-BC37-78DD9AB7A55D}" type="presParOf" srcId="{61662A1C-B451-864E-BE8E-9585838C70E2}" destId="{4A90986D-2362-1A48-8EF7-D7814AA8C4F7}" srcOrd="1" destOrd="0" presId="urn:microsoft.com/office/officeart/2005/8/layout/cycle1"/>
    <dgm:cxn modelId="{78E98BA8-D3A1-2248-AB81-4A7CA6942E6A}" type="presParOf" srcId="{61662A1C-B451-864E-BE8E-9585838C70E2}" destId="{93D50DA0-910E-394A-BCF3-821930E2970C}" srcOrd="2" destOrd="0" presId="urn:microsoft.com/office/officeart/2005/8/layout/cycle1"/>
    <dgm:cxn modelId="{1AEB9A5A-FB71-BE48-A2B3-20CAA4B51037}" type="presParOf" srcId="{61662A1C-B451-864E-BE8E-9585838C70E2}" destId="{A12DCD3D-9800-6C4C-B64D-4A8E26BAC347}" srcOrd="3" destOrd="0" presId="urn:microsoft.com/office/officeart/2005/8/layout/cycle1"/>
    <dgm:cxn modelId="{DC75E681-0645-8949-8A9F-331825BD9832}" type="presParOf" srcId="{61662A1C-B451-864E-BE8E-9585838C70E2}" destId="{A87ED8E6-567D-8147-9225-368A7071965D}" srcOrd="4" destOrd="0" presId="urn:microsoft.com/office/officeart/2005/8/layout/cycle1"/>
    <dgm:cxn modelId="{BA7BCD58-1742-3148-98F3-A9E4C21AE445}" type="presParOf" srcId="{61662A1C-B451-864E-BE8E-9585838C70E2}" destId="{5B8A217C-A650-A645-A1D2-0B8105646A90}" srcOrd="5" destOrd="0" presId="urn:microsoft.com/office/officeart/2005/8/layout/cycle1"/>
    <dgm:cxn modelId="{B8C5E373-DA4C-484D-9E91-D7919571F6D4}" type="presParOf" srcId="{61662A1C-B451-864E-BE8E-9585838C70E2}" destId="{37FFC477-AF2B-7343-BBC0-C331AB6A2A8F}" srcOrd="6" destOrd="0" presId="urn:microsoft.com/office/officeart/2005/8/layout/cycle1"/>
    <dgm:cxn modelId="{41D5D91A-FA9A-7848-BB63-81AD28622503}" type="presParOf" srcId="{61662A1C-B451-864E-BE8E-9585838C70E2}" destId="{7813252C-7F40-624A-AA50-BC405A5FD17D}" srcOrd="7" destOrd="0" presId="urn:microsoft.com/office/officeart/2005/8/layout/cycle1"/>
    <dgm:cxn modelId="{D9222E88-130E-CF40-9C18-7FB8656A0BF7}" type="presParOf" srcId="{61662A1C-B451-864E-BE8E-9585838C70E2}" destId="{EE5705D8-988A-EE4D-8EDC-86A91CD85196}" srcOrd="8" destOrd="0" presId="urn:microsoft.com/office/officeart/2005/8/layout/cycle1"/>
    <dgm:cxn modelId="{F7D8D562-012C-8D41-9519-A20AFCF9AB1E}" type="presParOf" srcId="{61662A1C-B451-864E-BE8E-9585838C70E2}" destId="{5A971F6A-1B56-644E-AFC1-FB99906D2C8E}" srcOrd="9" destOrd="0" presId="urn:microsoft.com/office/officeart/2005/8/layout/cycle1"/>
    <dgm:cxn modelId="{9BCB5E9E-5781-2C42-A8AD-BDBF692B575E}" type="presParOf" srcId="{61662A1C-B451-864E-BE8E-9585838C70E2}" destId="{786AE9DE-EFC8-C14A-B6FC-4234C3594674}" srcOrd="10" destOrd="0" presId="urn:microsoft.com/office/officeart/2005/8/layout/cycle1"/>
    <dgm:cxn modelId="{F269DF18-775B-DE44-9565-C74404EE607D}" type="presParOf" srcId="{61662A1C-B451-864E-BE8E-9585838C70E2}" destId="{BFE8C99B-5E22-B741-8BB6-6DC4B40D58FA}" srcOrd="11" destOrd="0" presId="urn:microsoft.com/office/officeart/2005/8/layout/cycle1"/>
    <dgm:cxn modelId="{D7147D76-0765-0C44-8CB1-5E98B29D8BD6}" type="presParOf" srcId="{61662A1C-B451-864E-BE8E-9585838C70E2}" destId="{238FBC69-1EE0-D141-BC7D-65140FA47103}" srcOrd="12" destOrd="0" presId="urn:microsoft.com/office/officeart/2005/8/layout/cycle1"/>
    <dgm:cxn modelId="{C524850B-2ECB-EE4D-BB0B-17FB35F1303E}" type="presParOf" srcId="{61662A1C-B451-864E-BE8E-9585838C70E2}" destId="{4ADDE5C7-A257-9E40-A7F2-8EF6D8A99663}" srcOrd="13" destOrd="0" presId="urn:microsoft.com/office/officeart/2005/8/layout/cycle1"/>
    <dgm:cxn modelId="{E0E7A8F0-D581-B342-B6E7-5F1EC354877B}" type="presParOf" srcId="{61662A1C-B451-864E-BE8E-9585838C70E2}" destId="{CEE990D5-7BA9-9C4C-844D-4A65BC8A1BA2}"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0986D-2362-1A48-8EF7-D7814AA8C4F7}">
      <dsp:nvSpPr>
        <dsp:cNvPr id="0" name=""/>
        <dsp:cNvSpPr/>
      </dsp:nvSpPr>
      <dsp:spPr>
        <a:xfrm>
          <a:off x="4744815" y="303843"/>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Negative følelser: trist, nedtrykt</a:t>
          </a:r>
        </a:p>
      </dsp:txBody>
      <dsp:txXfrm>
        <a:off x="4744815" y="303843"/>
        <a:ext cx="1141502" cy="1141502"/>
      </dsp:txXfrm>
    </dsp:sp>
    <dsp:sp modelId="{93D50DA0-910E-394A-BCF3-821930E2970C}">
      <dsp:nvSpPr>
        <dsp:cNvPr id="0" name=""/>
        <dsp:cNvSpPr/>
      </dsp:nvSpPr>
      <dsp:spPr>
        <a:xfrm>
          <a:off x="1667174" y="527137"/>
          <a:ext cx="4282231" cy="4282231"/>
        </a:xfrm>
        <a:prstGeom prst="circularArrow">
          <a:avLst>
            <a:gd name="adj1" fmla="val 5198"/>
            <a:gd name="adj2" fmla="val 335760"/>
            <a:gd name="adj3" fmla="val 20732211"/>
            <a:gd name="adj4" fmla="val 19465176"/>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A87ED8E6-567D-8147-9225-368A7071965D}">
      <dsp:nvSpPr>
        <dsp:cNvPr id="0" name=""/>
        <dsp:cNvSpPr/>
      </dsp:nvSpPr>
      <dsp:spPr>
        <a:xfrm>
          <a:off x="5441947" y="2257965"/>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Isolerer sig og  er passiv</a:t>
          </a:r>
        </a:p>
      </dsp:txBody>
      <dsp:txXfrm>
        <a:off x="5441947" y="2257965"/>
        <a:ext cx="1141502" cy="1141502"/>
      </dsp:txXfrm>
    </dsp:sp>
    <dsp:sp modelId="{5B8A217C-A650-A645-A1D2-0B8105646A90}">
      <dsp:nvSpPr>
        <dsp:cNvPr id="0" name=""/>
        <dsp:cNvSpPr/>
      </dsp:nvSpPr>
      <dsp:spPr>
        <a:xfrm>
          <a:off x="1809905" y="-23442"/>
          <a:ext cx="4282231" cy="4282231"/>
        </a:xfrm>
        <a:prstGeom prst="circularArrow">
          <a:avLst>
            <a:gd name="adj1" fmla="val 5198"/>
            <a:gd name="adj2" fmla="val 335760"/>
            <a:gd name="adj3" fmla="val 3018013"/>
            <a:gd name="adj4" fmla="val 1845669"/>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13252C-7F40-624A-AA50-BC405A5FD17D}">
      <dsp:nvSpPr>
        <dsp:cNvPr id="0" name=""/>
        <dsp:cNvSpPr/>
      </dsp:nvSpPr>
      <dsp:spPr>
        <a:xfrm>
          <a:off x="3301288" y="3838250"/>
          <a:ext cx="1837122" cy="774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Søvnproblemer</a:t>
          </a:r>
        </a:p>
        <a:p>
          <a:pPr marL="0" lvl="0" indent="0" algn="ctr" defTabSz="800100">
            <a:lnSpc>
              <a:spcPct val="90000"/>
            </a:lnSpc>
            <a:spcBef>
              <a:spcPct val="0"/>
            </a:spcBef>
            <a:spcAft>
              <a:spcPct val="35000"/>
            </a:spcAft>
            <a:buNone/>
          </a:pPr>
          <a:r>
            <a:rPr lang="da-DK" sz="1800" b="1" kern="1200" dirty="0"/>
            <a:t>og  mangel på social kontakt</a:t>
          </a:r>
        </a:p>
      </dsp:txBody>
      <dsp:txXfrm>
        <a:off x="3301288" y="3838250"/>
        <a:ext cx="1837122" cy="774018"/>
      </dsp:txXfrm>
    </dsp:sp>
    <dsp:sp modelId="{EE5705D8-988A-EE4D-8EDC-86A91CD85196}">
      <dsp:nvSpPr>
        <dsp:cNvPr id="0" name=""/>
        <dsp:cNvSpPr/>
      </dsp:nvSpPr>
      <dsp:spPr>
        <a:xfrm>
          <a:off x="2399990" y="-510353"/>
          <a:ext cx="3853665" cy="4830357"/>
        </a:xfrm>
        <a:prstGeom prst="circularArrow">
          <a:avLst>
            <a:gd name="adj1" fmla="val 5198"/>
            <a:gd name="adj2" fmla="val 335760"/>
            <a:gd name="adj3" fmla="val 8308844"/>
            <a:gd name="adj4" fmla="val 6924539"/>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786AE9DE-EFC8-C14A-B6FC-4234C3594674}">
      <dsp:nvSpPr>
        <dsp:cNvPr id="0" name=""/>
        <dsp:cNvSpPr/>
      </dsp:nvSpPr>
      <dsp:spPr>
        <a:xfrm>
          <a:off x="1724966" y="2257958"/>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Mere tid til rumination</a:t>
          </a:r>
        </a:p>
      </dsp:txBody>
      <dsp:txXfrm>
        <a:off x="1724966" y="2257958"/>
        <a:ext cx="1141502" cy="1141502"/>
      </dsp:txXfrm>
    </dsp:sp>
    <dsp:sp modelId="{BFE8C99B-5E22-B741-8BB6-6DC4B40D58FA}">
      <dsp:nvSpPr>
        <dsp:cNvPr id="0" name=""/>
        <dsp:cNvSpPr/>
      </dsp:nvSpPr>
      <dsp:spPr>
        <a:xfrm>
          <a:off x="2436803" y="511220"/>
          <a:ext cx="4282231" cy="4282231"/>
        </a:xfrm>
        <a:prstGeom prst="circularArrow">
          <a:avLst>
            <a:gd name="adj1" fmla="val 5198"/>
            <a:gd name="adj2" fmla="val 335760"/>
            <a:gd name="adj3" fmla="val 13016653"/>
            <a:gd name="adj4" fmla="val 11462816"/>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 modelId="{4ADDE5C7-A257-9E40-A7F2-8EF6D8A99663}">
      <dsp:nvSpPr>
        <dsp:cNvPr id="0" name=""/>
        <dsp:cNvSpPr/>
      </dsp:nvSpPr>
      <dsp:spPr>
        <a:xfrm>
          <a:off x="2622906" y="195929"/>
          <a:ext cx="1141502" cy="1141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a-DK" sz="1800" b="1" kern="1200" dirty="0"/>
            <a:t>Negativ tanker: ingen gider mig</a:t>
          </a:r>
        </a:p>
      </dsp:txBody>
      <dsp:txXfrm>
        <a:off x="2622906" y="195929"/>
        <a:ext cx="1141502" cy="1141502"/>
      </dsp:txXfrm>
    </dsp:sp>
    <dsp:sp modelId="{CEE990D5-7BA9-9C4C-844D-4A65BC8A1BA2}">
      <dsp:nvSpPr>
        <dsp:cNvPr id="0" name=""/>
        <dsp:cNvSpPr/>
      </dsp:nvSpPr>
      <dsp:spPr>
        <a:xfrm>
          <a:off x="1989495" y="752562"/>
          <a:ext cx="4282231" cy="4282231"/>
        </a:xfrm>
        <a:prstGeom prst="circularArrow">
          <a:avLst>
            <a:gd name="adj1" fmla="val 5198"/>
            <a:gd name="adj2" fmla="val 335760"/>
            <a:gd name="adj3" fmla="val 16995887"/>
            <a:gd name="adj4" fmla="val 15533234"/>
            <a:gd name="adj5" fmla="val 6064"/>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1893691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126010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594B-55BC-3444-8E88-647E552C2E9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480BD5B-5CF0-E8F6-760E-741BFB79855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2E98416-47EE-0E87-FB8A-3F0465032FB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BE7610E-8AE1-066E-02D1-0E297515F800}"/>
              </a:ext>
            </a:extLst>
          </p:cNvPr>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206710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a:t>Årstidsvariationen er forskellig fra pt. til pt.</a:t>
            </a:r>
          </a:p>
          <a:p>
            <a:pPr marL="228600" indent="-228600">
              <a:buAutoNum type="arabicPeriod"/>
            </a:pPr>
            <a:r>
              <a:rPr lang="da-DK" sz="1100" dirty="0"/>
              <a:t>forår – efterår (medio marts – omkring 1. september)</a:t>
            </a:r>
          </a:p>
          <a:p>
            <a:pPr marL="228600" indent="-228600">
              <a:buAutoNum type="arabicPeriod"/>
            </a:pPr>
            <a:r>
              <a:rPr lang="da-DK" sz="1100" dirty="0"/>
              <a:t>vinterdepression evt. med sommer </a:t>
            </a:r>
            <a:r>
              <a:rPr lang="da-DK" sz="1100" dirty="0" err="1"/>
              <a:t>hypomani</a:t>
            </a:r>
            <a:r>
              <a:rPr lang="da-DK" sz="1100" dirty="0"/>
              <a:t>/mani</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2393820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1639A-D559-4BF7-761A-8BF323DD292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E2A3706-A881-6A83-583B-D3536B27A5B4}"/>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B5EA843F-A07B-BDBE-48CD-705F3196133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B68959F-8C7E-3840-A6EA-9144AC0A41DC}"/>
              </a:ext>
            </a:extLst>
          </p:cNvPr>
          <p:cNvSpPr>
            <a:spLocks noGrp="1"/>
          </p:cNvSpPr>
          <p:nvPr>
            <p:ph type="sldNum" sz="quarter" idx="10"/>
          </p:nvPr>
        </p:nvSpPr>
        <p:spPr/>
        <p:txBody>
          <a:bodyPr/>
          <a:lstStyle/>
          <a:p>
            <a:fld id="{141A7869-108D-408C-94CC-6AF2DC16C9CC}" type="slidenum">
              <a:rPr lang="da-DK" smtClean="0"/>
              <a:t>13</a:t>
            </a:fld>
            <a:endParaRPr lang="da-DK"/>
          </a:p>
        </p:txBody>
      </p:sp>
    </p:spTree>
    <p:extLst>
      <p:ext uri="{BB962C8B-B14F-4D97-AF65-F5344CB8AC3E}">
        <p14:creationId xmlns:p14="http://schemas.microsoft.com/office/powerpoint/2010/main" val="2290149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319364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sz="1100" dirty="0"/>
              <a:t>Ændringer i adfærd er lettere at konkretisere fremfor ændringer i følelser og tænkning, fx tavshed eller manglende motion.</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125300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945D-E6A3-64C1-FA02-4CDAF0F5F72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F319EE-2670-18DC-690B-5651701638E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ACB63421-6741-24A3-AA75-CE935D0BFC5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A37BE30-4E96-F325-DD76-26AF10E1A780}"/>
              </a:ext>
            </a:extLst>
          </p:cNvPr>
          <p:cNvSpPr>
            <a:spLocks noGrp="1"/>
          </p:cNvSpPr>
          <p:nvPr>
            <p:ph type="sldNum" sz="quarter" idx="10"/>
          </p:nvPr>
        </p:nvSpPr>
        <p:spPr/>
        <p:txBody>
          <a:bodyPr/>
          <a:lstStyle/>
          <a:p>
            <a:fld id="{141A7869-108D-408C-94CC-6AF2DC16C9CC}" type="slidenum">
              <a:rPr lang="da-DK" smtClean="0"/>
              <a:t>16</a:t>
            </a:fld>
            <a:endParaRPr lang="da-DK"/>
          </a:p>
        </p:txBody>
      </p:sp>
    </p:spTree>
    <p:extLst>
      <p:ext uri="{BB962C8B-B14F-4D97-AF65-F5344CB8AC3E}">
        <p14:creationId xmlns:p14="http://schemas.microsoft.com/office/powerpoint/2010/main" val="362014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17</a:t>
            </a:fld>
            <a:endParaRPr lang="da-DK"/>
          </a:p>
        </p:txBody>
      </p:sp>
    </p:spTree>
    <p:extLst>
      <p:ext uri="{BB962C8B-B14F-4D97-AF65-F5344CB8AC3E}">
        <p14:creationId xmlns:p14="http://schemas.microsoft.com/office/powerpoint/2010/main" val="99935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188328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19</a:t>
            </a:fld>
            <a:endParaRPr lang="da-DK"/>
          </a:p>
        </p:txBody>
      </p:sp>
    </p:spTree>
    <p:extLst>
      <p:ext uri="{BB962C8B-B14F-4D97-AF65-F5344CB8AC3E}">
        <p14:creationId xmlns:p14="http://schemas.microsoft.com/office/powerpoint/2010/main" val="408240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444068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CF079-FC93-7CF3-4EF4-27835D2B1A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A6FE513-168B-19DF-24CC-F5DBB516CB6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C38F084-79FA-E0E4-AA5E-662E23EEDD3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E7BEB05-6B57-723F-807C-4EF38AF78972}"/>
              </a:ext>
            </a:extLst>
          </p:cNvPr>
          <p:cNvSpPr>
            <a:spLocks noGrp="1"/>
          </p:cNvSpPr>
          <p:nvPr>
            <p:ph type="sldNum" sz="quarter" idx="10"/>
          </p:nvPr>
        </p:nvSpPr>
        <p:spPr/>
        <p:txBody>
          <a:bodyPr/>
          <a:lstStyle/>
          <a:p>
            <a:fld id="{141A7869-108D-408C-94CC-6AF2DC16C9CC}" type="slidenum">
              <a:rPr lang="da-DK" smtClean="0"/>
              <a:t>20</a:t>
            </a:fld>
            <a:endParaRPr lang="da-DK"/>
          </a:p>
        </p:txBody>
      </p:sp>
    </p:spTree>
    <p:extLst>
      <p:ext uri="{BB962C8B-B14F-4D97-AF65-F5344CB8AC3E}">
        <p14:creationId xmlns:p14="http://schemas.microsoft.com/office/powerpoint/2010/main" val="99441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21</a:t>
            </a:fld>
            <a:endParaRPr lang="da-DK"/>
          </a:p>
        </p:txBody>
      </p:sp>
    </p:spTree>
    <p:extLst>
      <p:ext uri="{BB962C8B-B14F-4D97-AF65-F5344CB8AC3E}">
        <p14:creationId xmlns:p14="http://schemas.microsoft.com/office/powerpoint/2010/main" val="248168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23</a:t>
            </a:fld>
            <a:endParaRPr lang="da-DK"/>
          </a:p>
        </p:txBody>
      </p:sp>
    </p:spTree>
    <p:extLst>
      <p:ext uri="{BB962C8B-B14F-4D97-AF65-F5344CB8AC3E}">
        <p14:creationId xmlns:p14="http://schemas.microsoft.com/office/powerpoint/2010/main" val="3992285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D6A3D-7398-0C55-7FD3-A6576FF910F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7FC2201-32E0-1056-2B13-A20E6778BDDC}"/>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4135C278-5BCA-9F03-C9E9-FEE63873B16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EB7A7C38-8032-CE4B-92FE-0C0CA41899AF}"/>
              </a:ext>
            </a:extLst>
          </p:cNvPr>
          <p:cNvSpPr>
            <a:spLocks noGrp="1"/>
          </p:cNvSpPr>
          <p:nvPr>
            <p:ph type="sldNum" sz="quarter" idx="10"/>
          </p:nvPr>
        </p:nvSpPr>
        <p:spPr/>
        <p:txBody>
          <a:bodyPr/>
          <a:lstStyle/>
          <a:p>
            <a:fld id="{141A7869-108D-408C-94CC-6AF2DC16C9CC}" type="slidenum">
              <a:rPr lang="da-DK" smtClean="0"/>
              <a:t>24</a:t>
            </a:fld>
            <a:endParaRPr lang="da-DK"/>
          </a:p>
        </p:txBody>
      </p:sp>
    </p:spTree>
    <p:extLst>
      <p:ext uri="{BB962C8B-B14F-4D97-AF65-F5344CB8AC3E}">
        <p14:creationId xmlns:p14="http://schemas.microsoft.com/office/powerpoint/2010/main" val="3673468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25</a:t>
            </a:fld>
            <a:endParaRPr lang="da-DK"/>
          </a:p>
        </p:txBody>
      </p:sp>
    </p:spTree>
    <p:extLst>
      <p:ext uri="{BB962C8B-B14F-4D97-AF65-F5344CB8AC3E}">
        <p14:creationId xmlns:p14="http://schemas.microsoft.com/office/powerpoint/2010/main" val="352324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F9EC-B7E1-CB82-2FED-D10009A82F5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73E57A3-7D25-377D-8F9C-154DA37AD2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4B9EFBE-61D4-7B9B-B750-4F600742B55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D88E2B7-1CCC-22A1-413D-EAC2CAD51435}"/>
              </a:ext>
            </a:extLst>
          </p:cNvPr>
          <p:cNvSpPr>
            <a:spLocks noGrp="1"/>
          </p:cNvSpPr>
          <p:nvPr>
            <p:ph type="sldNum" sz="quarter" idx="5"/>
          </p:nvPr>
        </p:nvSpPr>
        <p:spPr/>
        <p:txBody>
          <a:bodyPr/>
          <a:lstStyle/>
          <a:p>
            <a:fld id="{82C58B56-B695-4381-BDD7-C7DFF851DD59}" type="slidenum">
              <a:rPr lang="da-DK" smtClean="0"/>
              <a:t>26</a:t>
            </a:fld>
            <a:endParaRPr lang="da-DK"/>
          </a:p>
        </p:txBody>
      </p:sp>
    </p:spTree>
    <p:extLst>
      <p:ext uri="{BB962C8B-B14F-4D97-AF65-F5344CB8AC3E}">
        <p14:creationId xmlns:p14="http://schemas.microsoft.com/office/powerpoint/2010/main" val="338604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27</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bilag og slides er en mulighed, hvis der er ekstra tid, eller hvis man ønsker at variere sessionen</a:t>
            </a:r>
            <a:r>
              <a:rPr lang="da-DK" baseline="0" dirty="0"/>
              <a:t> og bytte nogle slides ud med andre. </a:t>
            </a:r>
          </a:p>
          <a:p>
            <a:r>
              <a:rPr lang="da-DK" baseline="0" dirty="0"/>
              <a:t>De kan eventuelt udleveres som ekstra materiale til deltagerne. </a:t>
            </a:r>
            <a:endParaRPr lang="da-DK" dirty="0"/>
          </a:p>
          <a:p>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28</a:t>
            </a:fld>
            <a:endParaRPr lang="da-DK">
              <a:solidFill>
                <a:prstClr val="black"/>
              </a:solidFill>
            </a:endParaRPr>
          </a:p>
        </p:txBody>
      </p:sp>
    </p:spTree>
    <p:extLst>
      <p:ext uri="{BB962C8B-B14F-4D97-AF65-F5344CB8AC3E}">
        <p14:creationId xmlns:p14="http://schemas.microsoft.com/office/powerpoint/2010/main" val="88380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29</a:t>
            </a:fld>
            <a:endParaRPr lang="da-DK"/>
          </a:p>
        </p:txBody>
      </p:sp>
    </p:spTree>
    <p:extLst>
      <p:ext uri="{BB962C8B-B14F-4D97-AF65-F5344CB8AC3E}">
        <p14:creationId xmlns:p14="http://schemas.microsoft.com/office/powerpoint/2010/main" val="2960696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30</a:t>
            </a:fld>
            <a:endParaRPr lang="da-DK"/>
          </a:p>
        </p:txBody>
      </p:sp>
    </p:spTree>
    <p:extLst>
      <p:ext uri="{BB962C8B-B14F-4D97-AF65-F5344CB8AC3E}">
        <p14:creationId xmlns:p14="http://schemas.microsoft.com/office/powerpoint/2010/main" val="348428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Når patienten har udpeget de depressive episoder, vil man typisk bede om en uddybende beskrivelse. Klinikeren afgør ud fra patientens oplysninger og svar, hvorvidt episoderne opfylder kriterierne for depression.</a:t>
            </a:r>
            <a:endParaRPr lang="da-DK" altLang="da-DK" sz="1100" dirty="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ltLang="da-DK" sz="1100" dirty="0">
                <a:solidFill>
                  <a:schemeClr val="accent1">
                    <a:lumMod val="50000"/>
                  </a:schemeClr>
                </a:solidFill>
                <a:ea typeface="ＭＳ Ｐゴシック" charset="-128"/>
              </a:rPr>
              <a:t>Episodernes længde</a:t>
            </a:r>
            <a:r>
              <a:rPr lang="da-DK" altLang="da-DK" sz="1100" dirty="0">
                <a:ea typeface="ＭＳ Ｐゴシック" charset="-128"/>
              </a:rPr>
              <a:t>, symptomernes sværhedsgrad, og hvilken indvirkning de har eller har haft på patientens funktionsevne, (socialt, arbejds</a:t>
            </a:r>
            <a:r>
              <a:rPr lang="da-DK" altLang="da-DK" sz="1100" dirty="0">
                <a:solidFill>
                  <a:schemeClr val="accent1">
                    <a:lumMod val="50000"/>
                  </a:schemeClr>
                </a:solidFill>
                <a:ea typeface="ＭＳ Ｐゴシック" charset="-128"/>
              </a:rPr>
              <a:t>mæssigt</a:t>
            </a:r>
            <a:r>
              <a:rPr lang="da-DK" altLang="da-DK" sz="1100" dirty="0">
                <a:ea typeface="ＭＳ Ｐゴシック" charset="-128"/>
              </a:rPr>
              <a:t> eller </a:t>
            </a:r>
            <a:r>
              <a:rPr lang="da-DK" altLang="da-DK" sz="1100" dirty="0">
                <a:solidFill>
                  <a:schemeClr val="accent1">
                    <a:lumMod val="50000"/>
                  </a:schemeClr>
                </a:solidFill>
                <a:ea typeface="ＭＳ Ｐゴシック" charset="-128"/>
              </a:rPr>
              <a:t>ved</a:t>
            </a:r>
            <a:r>
              <a:rPr lang="da-DK" altLang="da-DK" sz="1100" dirty="0">
                <a:ea typeface="ＭＳ Ｐゴシック" charset="-128"/>
              </a:rPr>
              <a:t> </a:t>
            </a:r>
            <a:r>
              <a:rPr lang="da-DK" altLang="da-DK" sz="1100" dirty="0">
                <a:solidFill>
                  <a:schemeClr val="accent1">
                    <a:lumMod val="50000"/>
                  </a:schemeClr>
                </a:solidFill>
                <a:ea typeface="ＭＳ Ｐゴシック" charset="-128"/>
              </a:rPr>
              <a:t>varetagelse af </a:t>
            </a:r>
            <a:r>
              <a:rPr lang="da-DK" altLang="da-DK" sz="1100" dirty="0">
                <a:ea typeface="ＭＳ Ｐゴシック" charset="-128"/>
              </a:rPr>
              <a:t>almindelige </a:t>
            </a:r>
            <a:r>
              <a:rPr lang="da-DK" altLang="da-DK" sz="1100" dirty="0">
                <a:solidFill>
                  <a:schemeClr val="accent1">
                    <a:lumMod val="50000"/>
                  </a:schemeClr>
                </a:solidFill>
                <a:ea typeface="ＭＳ Ｐゴシック" charset="-128"/>
              </a:rPr>
              <a:t>daglige </a:t>
            </a:r>
            <a:r>
              <a:rPr lang="da-DK" altLang="da-DK" sz="1100" dirty="0">
                <a:ea typeface="ＭＳ Ｐゴシック" charset="-128"/>
              </a:rPr>
              <a:t>gøremål) beskrives.</a:t>
            </a:r>
          </a:p>
          <a:p>
            <a:pPr marL="0" indent="0">
              <a:buNone/>
            </a:pPr>
            <a:endParaRPr lang="da-DK" altLang="da-DK" sz="1100" dirty="0">
              <a:solidFill>
                <a:schemeClr val="tx1"/>
              </a:solidFill>
              <a:ea typeface="ＭＳ Ｐゴシック" charset="-128"/>
            </a:endParaRPr>
          </a:p>
          <a:p>
            <a:pPr marL="0" indent="0">
              <a:buNone/>
            </a:pPr>
            <a:r>
              <a:rPr lang="da-DK" altLang="da-DK" sz="1100" dirty="0">
                <a:solidFill>
                  <a:schemeClr val="tx1"/>
                </a:solidFill>
                <a:ea typeface="ＭＳ Ｐゴシック" charset="-128"/>
              </a:rPr>
              <a:t>Depression er forskellig fra sorg og </a:t>
            </a:r>
            <a:r>
              <a:rPr lang="da-DK" altLang="da-DK" sz="1100" dirty="0">
                <a:ea typeface="ＭＳ Ｐゴシック" charset="-128"/>
              </a:rPr>
              <a:t>almindelig tristhed</a:t>
            </a:r>
          </a:p>
          <a:p>
            <a:pPr marL="0" indent="0">
              <a:buNone/>
            </a:pPr>
            <a:endParaRPr lang="da-DK" altLang="da-DK" sz="1100" dirty="0">
              <a:ea typeface="ＭＳ Ｐゴシック" charset="-128"/>
            </a:endParaRPr>
          </a:p>
          <a:p>
            <a:pPr marL="171450" indent="-171450">
              <a:buFont typeface="Arial" panose="020B0604020202020204" pitchFamily="34" charset="0"/>
              <a:buChar char="•"/>
            </a:pPr>
            <a:r>
              <a:rPr lang="da-DK" altLang="da-DK" sz="1100" dirty="0">
                <a:ea typeface="ＭＳ Ｐゴシック" charset="-128"/>
              </a:rPr>
              <a:t>Den aktuelle tilstand vurderes ved gennem samtale at få beskrevet de tilstedeværende symptomer samt ved </a:t>
            </a:r>
            <a:r>
              <a:rPr lang="da-DK" altLang="da-DK" sz="1100" dirty="0">
                <a:solidFill>
                  <a:schemeClr val="tx1"/>
                </a:solidFill>
                <a:ea typeface="ＭＳ Ｐゴシック" charset="-128"/>
              </a:rPr>
              <a:t>observation af patientens fremtræden. Varighed af episoden oplyses. Indvirkning på funktionsniveau</a:t>
            </a:r>
            <a:r>
              <a:rPr lang="da-DK" altLang="da-DK" sz="1100" dirty="0">
                <a:ea typeface="ＭＳ Ｐゴシック" charset="-128"/>
              </a:rPr>
              <a:t> socialt, </a:t>
            </a:r>
            <a:r>
              <a:rPr lang="da-DK" altLang="da-DK" sz="1100" dirty="0">
                <a:solidFill>
                  <a:schemeClr val="tx1"/>
                </a:solidFill>
                <a:ea typeface="ＭＳ Ｐゴシック" charset="-128"/>
              </a:rPr>
              <a:t>arbejdsmæssigt eller ved varetagelse af almindelige daglige gøremål vurderes.</a:t>
            </a:r>
          </a:p>
          <a:p>
            <a:endParaRPr lang="da-DK" sz="1100"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416178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193017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17860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143967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da-DK"/>
              <a:t>Klinik for Mani og Depression</a:t>
            </a:r>
          </a:p>
        </p:txBody>
      </p:sp>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CA05F41-4DC2-7945-8E14-63650CD96AE1}" type="slidenum">
              <a:rPr lang="da-DK" altLang="da-DK"/>
              <a:pPr>
                <a:spcBef>
                  <a:spcPct val="0"/>
                </a:spcBef>
              </a:pPr>
              <a:t>7</a:t>
            </a:fld>
            <a:endParaRPr lang="da-DK" altLang="da-DK"/>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a-DK" altLang="da-DK">
              <a:ea typeface="ＭＳ Ｐゴシック" charset="-128"/>
            </a:endParaRPr>
          </a:p>
        </p:txBody>
      </p:sp>
    </p:spTree>
    <p:extLst>
      <p:ext uri="{BB962C8B-B14F-4D97-AF65-F5344CB8AC3E}">
        <p14:creationId xmlns:p14="http://schemas.microsoft.com/office/powerpoint/2010/main" val="1438554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8</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4100900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rugerguide">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CE629B00-050D-405D-9F06-055DE3B96A32}"/>
              </a:ext>
            </a:extLst>
          </p:cNvPr>
          <p:cNvSpPr>
            <a:spLocks noGrp="1"/>
          </p:cNvSpPr>
          <p:nvPr>
            <p:ph type="dt" sz="half" idx="10"/>
          </p:nvPr>
        </p:nvSpPr>
        <p:spPr/>
        <p:txBody>
          <a:bodyPr/>
          <a:lstStyle/>
          <a:p>
            <a:endParaRPr lang="da-DK" dirty="0"/>
          </a:p>
        </p:txBody>
      </p:sp>
      <p:sp>
        <p:nvSpPr>
          <p:cNvPr id="6" name="Footer Placeholder 5" hidden="1">
            <a:extLst>
              <a:ext uri="{FF2B5EF4-FFF2-40B4-BE49-F238E27FC236}">
                <a16:creationId xmlns:a16="http://schemas.microsoft.com/office/drawing/2014/main" id="{19C4AFBF-60E1-42EA-8753-75100198DE7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315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1422401" y="301625"/>
            <a:ext cx="10056284" cy="1436688"/>
          </a:xfrm>
        </p:spPr>
        <p:txBody>
          <a:bodyPr/>
          <a:lstStyle/>
          <a:p>
            <a:r>
              <a:rPr lang="da-DK"/>
              <a:t>Klik for at redigere titeltypografi i masteren</a:t>
            </a:r>
          </a:p>
        </p:txBody>
      </p:sp>
    </p:spTree>
    <p:extLst>
      <p:ext uri="{BB962C8B-B14F-4D97-AF65-F5344CB8AC3E}">
        <p14:creationId xmlns:p14="http://schemas.microsoft.com/office/powerpoint/2010/main" val="288491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 id="2147483666" r:id="rId11"/>
    <p:sldLayoutId id="2147483667" r:id="rId12"/>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pPr algn="ctr"/>
            <a:r>
              <a:rPr lang="da-DK" sz="3100" b="1"/>
              <a:t>DEPRESSION OG BLANDINGSTILSTANDE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3" name="Billede 2" descr="Et billede, der indeholder tegning, Børnekunst, illustration/afbildning, fugl&#10;&#10;Indhold genereret af kunstig intelligens kan være forkert.">
            <a:extLst>
              <a:ext uri="{FF2B5EF4-FFF2-40B4-BE49-F238E27FC236}">
                <a16:creationId xmlns:a16="http://schemas.microsoft.com/office/drawing/2014/main" id="{68446B9E-E788-E56D-7E32-009931807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EBD6-B48D-8301-DA69-6B60FBE342D0}"/>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93332387-D15F-C552-5A1C-EBA1B899B062}"/>
              </a:ext>
            </a:extLst>
          </p:cNvPr>
          <p:cNvGraphicFramePr>
            <a:graphicFrameLocks noGrp="1"/>
          </p:cNvGraphicFramePr>
          <p:nvPr>
            <p:ph idx="1"/>
            <p:extLst>
              <p:ext uri="{D42A27DB-BD31-4B8C-83A1-F6EECF244321}">
                <p14:modId xmlns:p14="http://schemas.microsoft.com/office/powerpoint/2010/main" val="834276311"/>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depression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sz="2000" kern="1200" dirty="0">
                        <a:solidFill>
                          <a:schemeClr val="dk1"/>
                        </a:solidFill>
                        <a:effectLst/>
                        <a:latin typeface="+mn-lt"/>
                        <a:ea typeface="+mn-ea"/>
                        <a:cs typeface="+mn-cs"/>
                      </a:endParaRPr>
                    </a:p>
                    <a:p>
                      <a:r>
                        <a:rPr lang="da-DK" sz="2000" kern="1200" dirty="0">
                          <a:solidFill>
                            <a:schemeClr val="dk1"/>
                          </a:solidFill>
                          <a:effectLst/>
                          <a:latin typeface="+mn-lt"/>
                          <a:ea typeface="+mn-ea"/>
                          <a:cs typeface="+mn-cs"/>
                        </a:rPr>
                        <a:t>Manglende aktivitet og struktur</a:t>
                      </a:r>
                    </a:p>
                    <a:p>
                      <a:r>
                        <a:rPr lang="da-DK" sz="2000" kern="1200" dirty="0">
                          <a:solidFill>
                            <a:schemeClr val="dk1"/>
                          </a:solidFill>
                          <a:effectLst/>
                          <a:latin typeface="+mn-lt"/>
                          <a:ea typeface="+mn-ea"/>
                          <a:cs typeface="+mn-cs"/>
                        </a:rPr>
                        <a:t>Oplevelse af afvisning og nederlag</a:t>
                      </a:r>
                    </a:p>
                    <a:p>
                      <a:r>
                        <a:rPr lang="da-DK" sz="2000" kern="1200" dirty="0">
                          <a:solidFill>
                            <a:schemeClr val="dk1"/>
                          </a:solidFill>
                          <a:effectLst/>
                          <a:latin typeface="+mn-lt"/>
                          <a:ea typeface="+mn-ea"/>
                          <a:cs typeface="+mn-cs"/>
                        </a:rPr>
                        <a:t>Kærestebrud</a:t>
                      </a:r>
                    </a:p>
                    <a:p>
                      <a:endParaRPr lang="da-DK" sz="1800" kern="1200" dirty="0">
                        <a:solidFill>
                          <a:schemeClr val="dk1"/>
                        </a:solidFill>
                        <a:effectLst/>
                        <a:latin typeface="+mn-lt"/>
                        <a:ea typeface="+mn-ea"/>
                        <a:cs typeface="+mn-cs"/>
                      </a:endParaRP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r>
                        <a:rPr lang="da-DK" dirty="0"/>
                        <a:t>S</a:t>
                      </a:r>
                      <a:r>
                        <a:rPr lang="da-DK" sz="2000" dirty="0"/>
                        <a:t>over 10-12 timer mod normalt 8 timer</a:t>
                      </a:r>
                    </a:p>
                    <a:p>
                      <a:r>
                        <a:rPr lang="da-DK" sz="2000" dirty="0"/>
                        <a:t>Meget træt hele tiden</a:t>
                      </a:r>
                    </a:p>
                    <a:p>
                      <a:r>
                        <a:rPr lang="da-DK" sz="2000" dirty="0"/>
                        <a:t>Mor siger jeg ser tom ud i øjnene</a:t>
                      </a:r>
                    </a:p>
                    <a:p>
                      <a:r>
                        <a:rPr lang="da-DK" sz="2000" dirty="0"/>
                        <a:t>Jeg svarer ikke på sms eller telefon hvad jeg normalt gør</a:t>
                      </a:r>
                    </a:p>
                    <a:p>
                      <a:r>
                        <a:rPr lang="da-DK" sz="2000" dirty="0"/>
                        <a:t>Mine tanker går langsommere og er mere </a:t>
                      </a:r>
                      <a:r>
                        <a:rPr lang="da-DK" sz="2000"/>
                        <a:t>negative end </a:t>
                      </a:r>
                      <a:r>
                        <a:rPr lang="da-DK" sz="2000" dirty="0"/>
                        <a:t>normalt</a:t>
                      </a: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2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Kontakte min behandler, hvis tegnene varer 4-5 dage i træk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Tale med nogen om min tilstand  fx  kontakte mor og  min veninde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000" kern="1200" dirty="0">
                          <a:solidFill>
                            <a:schemeClr val="dk1"/>
                          </a:solidFill>
                          <a:effectLst/>
                          <a:latin typeface="+mn-lt"/>
                          <a:ea typeface="+mn-ea"/>
                          <a:cs typeface="+mn-cs"/>
                        </a:rPr>
                        <a:t>Lave noget der er sjovt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200" dirty="0">
                        <a:solidFill>
                          <a:schemeClr val="dk1"/>
                        </a:solidFill>
                        <a:effectLst/>
                        <a:latin typeface="+mn-lt"/>
                        <a:ea typeface="+mn-ea"/>
                        <a:cs typeface="+mn-cs"/>
                      </a:endParaRP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94995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35D84-ABB3-9004-0875-BC7EFC96EA4B}"/>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599C5A76-F96F-8E76-91E0-657785304025}"/>
              </a:ext>
            </a:extLst>
          </p:cNvPr>
          <p:cNvGraphicFramePr>
            <a:graphicFrameLocks noGrp="1"/>
          </p:cNvGraphicFramePr>
          <p:nvPr>
            <p:ph idx="1"/>
            <p:extLst>
              <p:ext uri="{D42A27DB-BD31-4B8C-83A1-F6EECF244321}">
                <p14:modId xmlns:p14="http://schemas.microsoft.com/office/powerpoint/2010/main" val="220496424"/>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depression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endParaRPr lang="da-DK" dirty="0"/>
                    </a:p>
                    <a:p>
                      <a:r>
                        <a:rPr lang="da-DK"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200084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4E45E2-9265-4685-05BF-47EA831F1203}"/>
              </a:ext>
            </a:extLst>
          </p:cNvPr>
          <p:cNvSpPr>
            <a:spLocks noGrp="1"/>
          </p:cNvSpPr>
          <p:nvPr>
            <p:ph type="title"/>
          </p:nvPr>
        </p:nvSpPr>
        <p:spPr>
          <a:xfrm>
            <a:off x="838200" y="874059"/>
            <a:ext cx="11557000" cy="772351"/>
          </a:xfrm>
        </p:spPr>
        <p:txBody>
          <a:bodyPr>
            <a:noAutofit/>
          </a:bodyPr>
          <a:lstStyle/>
          <a:p>
            <a:br>
              <a:rPr lang="da-DK" sz="3200" b="1">
                <a:solidFill>
                  <a:schemeClr val="tx1"/>
                </a:solidFill>
              </a:rPr>
            </a:br>
            <a:r>
              <a:rPr lang="da-DK" sz="3200" b="1">
                <a:solidFill>
                  <a:schemeClr val="tx1"/>
                </a:solidFill>
              </a:rPr>
              <a:t>UDLØSENDE FAKTORER - TRIGGERE</a:t>
            </a:r>
            <a:br>
              <a:rPr lang="da-DK" sz="3200" b="1">
                <a:solidFill>
                  <a:schemeClr val="tx1"/>
                </a:solidFill>
              </a:rPr>
            </a:br>
            <a:endParaRPr lang="da-DK" sz="3200" b="1" dirty="0">
              <a:solidFill>
                <a:schemeClr val="tx1"/>
              </a:solidFill>
            </a:endParaRPr>
          </a:p>
        </p:txBody>
      </p:sp>
      <p:sp>
        <p:nvSpPr>
          <p:cNvPr id="3" name="Pladsholder til indhold 2">
            <a:extLst>
              <a:ext uri="{FF2B5EF4-FFF2-40B4-BE49-F238E27FC236}">
                <a16:creationId xmlns:a16="http://schemas.microsoft.com/office/drawing/2014/main" id="{7DEF0AA0-B184-0C88-C8B7-ED7E85C716AF}"/>
              </a:ext>
            </a:extLst>
          </p:cNvPr>
          <p:cNvSpPr>
            <a:spLocks noGrp="1"/>
          </p:cNvSpPr>
          <p:nvPr>
            <p:ph idx="1"/>
          </p:nvPr>
        </p:nvSpPr>
        <p:spPr/>
        <p:txBody>
          <a:bodyPr vert="horz" lIns="91440" tIns="45720" rIns="91440" bIns="45720" rtlCol="0" anchor="t">
            <a:normAutofit/>
          </a:bodyPr>
          <a:lstStyle/>
          <a:p>
            <a:pPr>
              <a:lnSpc>
                <a:spcPct val="80000"/>
              </a:lnSpc>
              <a:buFont typeface="Wingdings" charset="2"/>
              <a:buNone/>
            </a:pPr>
            <a:endParaRPr lang="da-DK" altLang="da-DK" dirty="0">
              <a:solidFill>
                <a:schemeClr val="tx1"/>
              </a:solidFill>
              <a:ea typeface="ＭＳ Ｐゴシック" charset="-128"/>
            </a:endParaRPr>
          </a:p>
          <a:p>
            <a:r>
              <a:rPr lang="da-DK" dirty="0">
                <a:solidFill>
                  <a:schemeClr val="tx1"/>
                </a:solidFill>
                <a:ea typeface="Calibri"/>
                <a:cs typeface="Calibri"/>
              </a:rPr>
              <a:t>Forstyrret døgnrytme</a:t>
            </a:r>
          </a:p>
          <a:p>
            <a:r>
              <a:rPr lang="da-DK">
                <a:solidFill>
                  <a:schemeClr val="tx1"/>
                </a:solidFill>
                <a:ea typeface="Calibri"/>
                <a:cs typeface="Calibri"/>
              </a:rPr>
              <a:t>Arbejds- og uddannelsesmæssigt eller følelsesmæssigt stress</a:t>
            </a:r>
          </a:p>
          <a:p>
            <a:r>
              <a:rPr lang="da-DK" dirty="0">
                <a:solidFill>
                  <a:schemeClr val="tx1"/>
                </a:solidFill>
                <a:ea typeface="Calibri"/>
                <a:cs typeface="Calibri"/>
              </a:rPr>
              <a:t>Negative begivenheder som tab, nederlag, afvisning og konflikter</a:t>
            </a:r>
          </a:p>
          <a:p>
            <a:r>
              <a:rPr lang="da-DK" dirty="0">
                <a:solidFill>
                  <a:schemeClr val="tx1"/>
                </a:solidFill>
                <a:ea typeface="Calibri"/>
                <a:cs typeface="Calibri"/>
              </a:rPr>
              <a:t>Årstidsvariation</a:t>
            </a:r>
          </a:p>
          <a:p>
            <a:r>
              <a:rPr lang="da-DK">
                <a:solidFill>
                  <a:schemeClr val="tx1"/>
                </a:solidFill>
                <a:ea typeface="Calibri"/>
                <a:cs typeface="Calibri"/>
              </a:rPr>
              <a:t>Fødsel</a:t>
            </a:r>
          </a:p>
          <a:p>
            <a:r>
              <a:rPr lang="da-DK" dirty="0">
                <a:solidFill>
                  <a:schemeClr val="tx1"/>
                </a:solidFill>
                <a:ea typeface="Calibri"/>
                <a:cs typeface="Calibri"/>
              </a:rPr>
              <a:t>Indtagelse af større mængder af alkohol eller stoffer </a:t>
            </a:r>
          </a:p>
          <a:p>
            <a:pPr marL="0" indent="0">
              <a:lnSpc>
                <a:spcPct val="80000"/>
              </a:lnSpc>
              <a:buNone/>
            </a:pPr>
            <a:endParaRPr lang="da-DK" altLang="da-DK" dirty="0">
              <a:solidFill>
                <a:schemeClr val="tx1"/>
              </a:solidFill>
              <a:ea typeface="ＭＳ Ｐゴシック" charset="-128"/>
              <a:cs typeface="Calibri"/>
            </a:endParaRPr>
          </a:p>
          <a:p>
            <a:endParaRPr lang="da-DK" dirty="0">
              <a:solidFill>
                <a:schemeClr val="tx1"/>
              </a:solidFill>
            </a:endParaRPr>
          </a:p>
        </p:txBody>
      </p:sp>
    </p:spTree>
    <p:extLst>
      <p:ext uri="{BB962C8B-B14F-4D97-AF65-F5344CB8AC3E}">
        <p14:creationId xmlns:p14="http://schemas.microsoft.com/office/powerpoint/2010/main" val="406271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127E-9E6A-F52B-EE27-EE5C0608A771}"/>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958DAEB-EBF8-94C6-9E7D-1C840AB091A0}"/>
              </a:ext>
            </a:extLst>
          </p:cNvPr>
          <p:cNvSpPr>
            <a:spLocks noGrp="1"/>
          </p:cNvSpPr>
          <p:nvPr>
            <p:ph idx="1"/>
          </p:nvPr>
        </p:nvSpPr>
        <p:spPr>
          <a:xfrm>
            <a:off x="3245068" y="2164397"/>
            <a:ext cx="8318083" cy="2539321"/>
          </a:xfrm>
        </p:spPr>
        <p:txBody>
          <a:bodyPr vert="horz" lIns="91440" tIns="45720" rIns="91440" bIns="45720" rtlCol="0" anchor="t">
            <a:normAutofit/>
          </a:bodyPr>
          <a:lstStyle/>
          <a:p>
            <a:pPr algn="ctr">
              <a:buNone/>
            </a:pPr>
            <a:r>
              <a:rPr lang="da-DK" dirty="0"/>
              <a:t>Hvad kan udløse/trigge depressive symptomer hos dig?</a:t>
            </a:r>
            <a:endParaRPr lang="en-US" dirty="0"/>
          </a:p>
          <a:p>
            <a:pPr marL="0" indent="0" algn="ctr">
              <a:buNone/>
            </a:pPr>
            <a:endParaRPr lang="da-DK" dirty="0">
              <a:ea typeface="Calibri"/>
              <a:cs typeface="Calibri"/>
            </a:endParaRPr>
          </a:p>
        </p:txBody>
      </p:sp>
      <p:sp>
        <p:nvSpPr>
          <p:cNvPr id="2" name="Pladsholder til slidenummer 1">
            <a:extLst>
              <a:ext uri="{FF2B5EF4-FFF2-40B4-BE49-F238E27FC236}">
                <a16:creationId xmlns:a16="http://schemas.microsoft.com/office/drawing/2014/main" id="{2C3608F8-769B-022C-ECF3-AEF95BADE2CF}"/>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13</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55C1B484-D6E3-A47C-8545-912193675AD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380777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80714-D9D7-C8A0-0D47-403201C83D89}"/>
            </a:ext>
          </a:extLst>
        </p:cNvPr>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0ECB045A-DF0B-B089-95EF-D2C1B1CB214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dirty="0"/>
          </a:p>
        </p:txBody>
      </p:sp>
      <p:sp>
        <p:nvSpPr>
          <p:cNvPr id="198658" name="Rectangle 2">
            <a:extLst>
              <a:ext uri="{FF2B5EF4-FFF2-40B4-BE49-F238E27FC236}">
                <a16:creationId xmlns:a16="http://schemas.microsoft.com/office/drawing/2014/main" id="{051088DF-551A-BF22-3C93-4083E61B06E2}"/>
              </a:ext>
            </a:extLst>
          </p:cNvPr>
          <p:cNvSpPr>
            <a:spLocks noGrp="1" noChangeArrowheads="1"/>
          </p:cNvSpPr>
          <p:nvPr>
            <p:ph type="title"/>
          </p:nvPr>
        </p:nvSpPr>
        <p:spPr/>
        <p:txBody>
          <a:bodyPr/>
          <a:lstStyle/>
          <a:p>
            <a:pPr eaLnBrk="1" hangingPunct="1">
              <a:defRPr/>
            </a:pPr>
            <a:r>
              <a:rPr lang="da-DK" sz="3200" b="1" dirty="0">
                <a:solidFill>
                  <a:schemeClr val="tx1"/>
                </a:solidFill>
              </a:rPr>
              <a:t>TYPISKE TIDLIGE TEGN</a:t>
            </a:r>
          </a:p>
        </p:txBody>
      </p:sp>
      <p:sp>
        <p:nvSpPr>
          <p:cNvPr id="198659" name="Rectangle 3">
            <a:extLst>
              <a:ext uri="{FF2B5EF4-FFF2-40B4-BE49-F238E27FC236}">
                <a16:creationId xmlns:a16="http://schemas.microsoft.com/office/drawing/2014/main" id="{5D4A3752-F79D-6FA2-6DFA-C146A6431C7E}"/>
              </a:ext>
            </a:extLst>
          </p:cNvPr>
          <p:cNvSpPr>
            <a:spLocks noGrp="1" noChangeArrowheads="1"/>
          </p:cNvSpPr>
          <p:nvPr>
            <p:ph type="body" idx="1"/>
          </p:nvPr>
        </p:nvSpPr>
        <p:spPr/>
        <p:txBody>
          <a:bodyPr/>
          <a:lstStyle/>
          <a:p>
            <a:pPr>
              <a:defRPr/>
            </a:pPr>
            <a:r>
              <a:rPr lang="da-DK" sz="2400" dirty="0">
                <a:solidFill>
                  <a:schemeClr val="tx1"/>
                </a:solidFill>
              </a:rPr>
              <a:t>Græder uden årsag</a:t>
            </a:r>
            <a:endParaRPr lang="da-DK" sz="2400" strike="sngStrike" dirty="0">
              <a:solidFill>
                <a:schemeClr val="tx1"/>
              </a:solidFill>
            </a:endParaRPr>
          </a:p>
          <a:p>
            <a:pPr>
              <a:defRPr/>
            </a:pPr>
            <a:r>
              <a:rPr lang="da-DK" sz="2400" dirty="0">
                <a:solidFill>
                  <a:schemeClr val="tx1"/>
                </a:solidFill>
              </a:rPr>
              <a:t>Tager ikke af sted til sin fritidsaktivitet pga. træthed </a:t>
            </a:r>
          </a:p>
          <a:p>
            <a:pPr>
              <a:defRPr/>
            </a:pPr>
            <a:r>
              <a:rPr lang="da-DK" sz="2400" dirty="0">
                <a:solidFill>
                  <a:schemeClr val="tx1"/>
                </a:solidFill>
              </a:rPr>
              <a:t>Kan ikke følge med i en almindelig samtale</a:t>
            </a:r>
          </a:p>
          <a:p>
            <a:pPr>
              <a:defRPr/>
            </a:pPr>
            <a:r>
              <a:rPr lang="da-DK" sz="2400" dirty="0">
                <a:solidFill>
                  <a:schemeClr val="tx1"/>
                </a:solidFill>
              </a:rPr>
              <a:t>Vågner tidligt om morgenen, mange opvågninger, sover længere end normalt og føler sig ikke udhvilet</a:t>
            </a:r>
          </a:p>
          <a:p>
            <a:pPr>
              <a:defRPr/>
            </a:pPr>
            <a:r>
              <a:rPr lang="da-DK" sz="2400" dirty="0">
                <a:solidFill>
                  <a:schemeClr val="tx1"/>
                </a:solidFill>
              </a:rPr>
              <a:t>Begynder at fokusere på negative ting</a:t>
            </a:r>
          </a:p>
          <a:p>
            <a:pPr>
              <a:defRPr/>
            </a:pPr>
            <a:r>
              <a:rPr lang="da-DK" sz="2400" dirty="0">
                <a:solidFill>
                  <a:schemeClr val="tx1"/>
                </a:solidFill>
              </a:rPr>
              <a:t>Udskyder opgaver </a:t>
            </a:r>
          </a:p>
          <a:p>
            <a:pPr>
              <a:defRPr/>
            </a:pPr>
            <a:r>
              <a:rPr lang="da-DK" sz="2400" dirty="0"/>
              <a:t>Mindre lyst</a:t>
            </a:r>
            <a:r>
              <a:rPr lang="da-DK" sz="2400" dirty="0">
                <a:solidFill>
                  <a:schemeClr val="tx1"/>
                </a:solidFill>
              </a:rPr>
              <a:t> til at deltage i sociale aktiviteter og melder afbud</a:t>
            </a:r>
          </a:p>
        </p:txBody>
      </p:sp>
      <p:sp>
        <p:nvSpPr>
          <p:cNvPr id="2" name="Pladsholder til slidenummer 1">
            <a:extLst>
              <a:ext uri="{FF2B5EF4-FFF2-40B4-BE49-F238E27FC236}">
                <a16:creationId xmlns:a16="http://schemas.microsoft.com/office/drawing/2014/main" id="{7F317630-0700-C336-7ABF-C541156166A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14</a:t>
            </a:fld>
            <a:endParaRPr lang="da-DK"/>
          </a:p>
        </p:txBody>
      </p:sp>
    </p:spTree>
    <p:extLst>
      <p:ext uri="{BB962C8B-B14F-4D97-AF65-F5344CB8AC3E}">
        <p14:creationId xmlns:p14="http://schemas.microsoft.com/office/powerpoint/2010/main" val="1789820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543E9-69C5-C2FA-7263-EE952D51A6B1}"/>
              </a:ext>
            </a:extLst>
          </p:cNvPr>
          <p:cNvSpPr>
            <a:spLocks noGrp="1"/>
          </p:cNvSpPr>
          <p:nvPr>
            <p:ph type="title"/>
          </p:nvPr>
        </p:nvSpPr>
        <p:spPr/>
        <p:txBody>
          <a:bodyPr>
            <a:normAutofit/>
          </a:bodyPr>
          <a:lstStyle/>
          <a:p>
            <a:r>
              <a:rPr lang="da-DK" sz="3200" b="1" kern="1200" dirty="0">
                <a:latin typeface="+mj-lt"/>
                <a:ea typeface="+mj-ea"/>
                <a:cs typeface="+mj-cs"/>
              </a:rPr>
              <a:t>TIDLIGE TEGN</a:t>
            </a:r>
            <a:endParaRPr lang="da-DK" sz="3200" dirty="0"/>
          </a:p>
        </p:txBody>
      </p:sp>
      <p:sp>
        <p:nvSpPr>
          <p:cNvPr id="3" name="Pladsholder til indhold 2">
            <a:extLst>
              <a:ext uri="{FF2B5EF4-FFF2-40B4-BE49-F238E27FC236}">
                <a16:creationId xmlns:a16="http://schemas.microsoft.com/office/drawing/2014/main" id="{FC30C7E8-BBFE-BB8B-4AA8-502FB5A940C4}"/>
              </a:ext>
            </a:extLst>
          </p:cNvPr>
          <p:cNvSpPr>
            <a:spLocks noGrp="1"/>
          </p:cNvSpPr>
          <p:nvPr>
            <p:ph idx="1"/>
          </p:nvPr>
        </p:nvSpPr>
        <p:spPr/>
        <p:txBody>
          <a:bodyPr vert="horz" lIns="91440" tIns="45720" rIns="91440" bIns="45720" rtlCol="0" anchor="t">
            <a:normAutofit/>
          </a:bodyPr>
          <a:lstStyle/>
          <a:p>
            <a:pPr marL="0" indent="0">
              <a:buNone/>
            </a:pPr>
            <a:r>
              <a:rPr lang="da-DK" dirty="0"/>
              <a:t>´</a:t>
            </a:r>
            <a:r>
              <a:rPr lang="da-DK" b="1" dirty="0"/>
              <a:t>Brugbare tidlige tegn er:</a:t>
            </a:r>
          </a:p>
          <a:p>
            <a:pPr lvl="1">
              <a:buFontTx/>
              <a:buChar char="-"/>
            </a:pPr>
            <a:r>
              <a:rPr lang="da-DK" dirty="0"/>
              <a:t>Specifikke</a:t>
            </a:r>
          </a:p>
          <a:p>
            <a:pPr lvl="1">
              <a:buFontTx/>
              <a:buChar char="-"/>
            </a:pPr>
            <a:r>
              <a:rPr lang="da-DK" dirty="0"/>
              <a:t>Til at adskille var din normale adfærd</a:t>
            </a:r>
          </a:p>
          <a:p>
            <a:pPr>
              <a:buFontTx/>
              <a:buChar char="-"/>
            </a:pPr>
            <a:endParaRPr lang="da-DK" sz="2400" dirty="0"/>
          </a:p>
          <a:p>
            <a:pPr marL="0" indent="0">
              <a:buNone/>
            </a:pPr>
            <a:endParaRPr lang="da-DK" sz="2400" dirty="0"/>
          </a:p>
          <a:p>
            <a:pPr marL="0" indent="0">
              <a:buNone/>
            </a:pPr>
            <a:r>
              <a:rPr lang="da-DK" sz="2400" dirty="0"/>
              <a:t>Ændringer i adfærd er lettere at konkretisere fremfor ændringer i følelser og tænkning</a:t>
            </a:r>
          </a:p>
        </p:txBody>
      </p:sp>
    </p:spTree>
    <p:extLst>
      <p:ext uri="{BB962C8B-B14F-4D97-AF65-F5344CB8AC3E}">
        <p14:creationId xmlns:p14="http://schemas.microsoft.com/office/powerpoint/2010/main" val="1297569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8EE6F-2FE8-5C33-F8F1-68D7DBB5E36C}"/>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0E58B97-BA63-06FC-BB6E-DDC4E74D3AB0}"/>
              </a:ext>
            </a:extLst>
          </p:cNvPr>
          <p:cNvSpPr>
            <a:spLocks noGrp="1"/>
          </p:cNvSpPr>
          <p:nvPr>
            <p:ph idx="1"/>
          </p:nvPr>
        </p:nvSpPr>
        <p:spPr>
          <a:xfrm>
            <a:off x="2395728" y="2395729"/>
            <a:ext cx="8287182" cy="2255438"/>
          </a:xfrm>
        </p:spPr>
        <p:txBody>
          <a:bodyPr/>
          <a:lstStyle/>
          <a:p>
            <a:pPr marL="0" indent="0" algn="ctr">
              <a:buNone/>
            </a:pPr>
            <a:r>
              <a:rPr lang="da-DK" dirty="0"/>
              <a:t>Prøv at udfyld skema med normal tilstand, depression og tidlige tegn</a:t>
            </a:r>
          </a:p>
        </p:txBody>
      </p:sp>
      <p:sp>
        <p:nvSpPr>
          <p:cNvPr id="2" name="Pladsholder til slidenummer 1">
            <a:extLst>
              <a:ext uri="{FF2B5EF4-FFF2-40B4-BE49-F238E27FC236}">
                <a16:creationId xmlns:a16="http://schemas.microsoft.com/office/drawing/2014/main" id="{A8857B54-6FE6-A963-0A95-D1A2DF48C51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dirty="0"/>
          </a:p>
        </p:txBody>
      </p:sp>
      <p:pic>
        <p:nvPicPr>
          <p:cNvPr id="7" name="Billede 3" descr="Et billede, der indeholder tegning, skitse, illustration/afbildning, tegneserie&#10;&#10;Indhold genereret af kunstig intelligens kan være forkert.">
            <a:extLst>
              <a:ext uri="{FF2B5EF4-FFF2-40B4-BE49-F238E27FC236}">
                <a16:creationId xmlns:a16="http://schemas.microsoft.com/office/drawing/2014/main" id="{E5A6C5E9-F526-1AC5-E144-823E16E416A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115365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21099-6121-2FB4-2F31-2570F90D2AE1}"/>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7956B41A-57DC-AFA0-2812-5AFFD266B8B3}"/>
              </a:ext>
            </a:extLst>
          </p:cNvPr>
          <p:cNvGraphicFramePr>
            <a:graphicFrameLocks noGrp="1"/>
          </p:cNvGraphicFramePr>
          <p:nvPr>
            <p:ph idx="1"/>
            <p:extLst>
              <p:ext uri="{D42A27DB-BD31-4B8C-83A1-F6EECF244321}">
                <p14:modId xmlns:p14="http://schemas.microsoft.com/office/powerpoint/2010/main" val="3075425630"/>
              </p:ext>
            </p:extLst>
          </p:nvPr>
        </p:nvGraphicFramePr>
        <p:xfrm>
          <a:off x="838200" y="1297622"/>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pPr algn="ctr"/>
                      <a:r>
                        <a:rPr lang="da-DK" b="1" dirty="0"/>
                        <a:t>KATEGORI </a:t>
                      </a:r>
                    </a:p>
                  </a:txBody>
                  <a:tcPr>
                    <a:solidFill>
                      <a:schemeClr val="accent6">
                        <a:lumMod val="75000"/>
                      </a:schemeClr>
                    </a:solidFill>
                  </a:tcPr>
                </a:tc>
                <a:tc>
                  <a:txBody>
                    <a:bodyPr/>
                    <a:lstStyle/>
                    <a:p>
                      <a:pPr algn="ctr"/>
                      <a:r>
                        <a:rPr lang="da-DK" b="1" dirty="0"/>
                        <a:t>NEUTRAL TILSTAND</a:t>
                      </a:r>
                    </a:p>
                  </a:txBody>
                  <a:tcPr>
                    <a:solidFill>
                      <a:schemeClr val="accent6">
                        <a:lumMod val="75000"/>
                      </a:schemeClr>
                    </a:solidFill>
                  </a:tcPr>
                </a:tc>
                <a:tc>
                  <a:txBody>
                    <a:bodyPr/>
                    <a:lstStyle/>
                    <a:p>
                      <a:pPr algn="ctr"/>
                      <a:r>
                        <a:rPr lang="da-DK" b="1" dirty="0"/>
                        <a:t>DEPRESSION</a:t>
                      </a:r>
                    </a:p>
                  </a:txBody>
                  <a:tcPr>
                    <a:solidFill>
                      <a:schemeClr val="accent6">
                        <a:lumMod val="75000"/>
                      </a:schemeClr>
                    </a:solidFill>
                  </a:tcPr>
                </a:tc>
                <a:tc>
                  <a:txBody>
                    <a:bodyPr/>
                    <a:lstStyle/>
                    <a:p>
                      <a:pPr algn="ctr"/>
                      <a:r>
                        <a:rPr lang="da-DK" b="1"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Humør/stemningsleje</a:t>
                      </a:r>
                    </a:p>
                  </a:txBody>
                  <a:tcP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50552353"/>
                  </a:ext>
                </a:extLst>
              </a:tr>
              <a:tr h="591097">
                <a:tc>
                  <a:txBody>
                    <a:bodyPr/>
                    <a:lstStyle/>
                    <a:p>
                      <a:r>
                        <a:rPr lang="da-DK" dirty="0"/>
                        <a:t>Holdning til mig selv</a:t>
                      </a:r>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extLst>
                  <a:ext uri="{0D108BD9-81ED-4DB2-BD59-A6C34878D82A}">
                    <a16:rowId xmlns:a16="http://schemas.microsoft.com/office/drawing/2014/main" val="3882961173"/>
                  </a:ext>
                </a:extLst>
              </a:tr>
              <a:tr h="591097">
                <a:tc>
                  <a:txBody>
                    <a:bodyPr/>
                    <a:lstStyle/>
                    <a:p>
                      <a:r>
                        <a:rPr lang="da-DK" dirty="0"/>
                        <a:t>Holdning til andre</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Søvnmønster</a:t>
                      </a:r>
                    </a:p>
                  </a:txBody>
                  <a:tcPr>
                    <a:solidFill>
                      <a:schemeClr val="accent6">
                        <a:lumMod val="20000"/>
                        <a:lumOff val="80000"/>
                      </a:schemeClr>
                    </a:solidFill>
                  </a:tcPr>
                </a:tc>
                <a:tc>
                  <a:txBody>
                    <a:bodyPr/>
                    <a:lstStyle/>
                    <a:p>
                      <a:endParaRPr lang="da-DK"/>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tc>
                  <a:txBody>
                    <a:bodyPr/>
                    <a:lstStyle/>
                    <a:p>
                      <a:endParaRPr lang="da-DK" dirty="0"/>
                    </a:p>
                  </a:txBody>
                  <a:tcPr>
                    <a:solidFill>
                      <a:schemeClr val="accent6">
                        <a:lumMod val="20000"/>
                        <a:lumOff val="80000"/>
                      </a:schemeClr>
                    </a:solidFill>
                  </a:tcPr>
                </a:tc>
                <a:extLst>
                  <a:ext uri="{0D108BD9-81ED-4DB2-BD59-A6C34878D82A}">
                    <a16:rowId xmlns:a16="http://schemas.microsoft.com/office/drawing/2014/main" val="1619717397"/>
                  </a:ext>
                </a:extLst>
              </a:tr>
              <a:tr h="591097">
                <a:tc>
                  <a:txBody>
                    <a:bodyPr/>
                    <a:lstStyle/>
                    <a:p>
                      <a:r>
                        <a:rPr lang="da-DK" dirty="0"/>
                        <a:t>Energi </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r>
                        <a:rPr lang="da-DK" dirty="0"/>
                        <a:t>Appetit/spisemønster</a:t>
                      </a:r>
                    </a:p>
                  </a:txBody>
                  <a:tcPr/>
                </a:tc>
                <a:tc>
                  <a:txBody>
                    <a:bodyPr/>
                    <a:lstStyle/>
                    <a:p>
                      <a:endParaRPr lang="da-DK" dirty="0"/>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Tree>
    <p:extLst>
      <p:ext uri="{BB962C8B-B14F-4D97-AF65-F5344CB8AC3E}">
        <p14:creationId xmlns:p14="http://schemas.microsoft.com/office/powerpoint/2010/main" val="211683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DECE8752-6267-05E8-DFB2-AF8EECB653E5}"/>
              </a:ext>
            </a:extLst>
          </p:cNvPr>
          <p:cNvGraphicFramePr>
            <a:graphicFrameLocks noGrp="1"/>
          </p:cNvGraphicFramePr>
          <p:nvPr>
            <p:ph idx="1"/>
            <p:extLst>
              <p:ext uri="{D42A27DB-BD31-4B8C-83A1-F6EECF244321}">
                <p14:modId xmlns:p14="http://schemas.microsoft.com/office/powerpoint/2010/main" val="3139671512"/>
              </p:ext>
            </p:extLst>
          </p:nvPr>
        </p:nvGraphicFramePr>
        <p:xfrm>
          <a:off x="838200" y="1454374"/>
          <a:ext cx="10515600" cy="413767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30216765"/>
                    </a:ext>
                  </a:extLst>
                </a:gridCol>
                <a:gridCol w="2628900">
                  <a:extLst>
                    <a:ext uri="{9D8B030D-6E8A-4147-A177-3AD203B41FA5}">
                      <a16:colId xmlns:a16="http://schemas.microsoft.com/office/drawing/2014/main" val="951517135"/>
                    </a:ext>
                  </a:extLst>
                </a:gridCol>
                <a:gridCol w="2628900">
                  <a:extLst>
                    <a:ext uri="{9D8B030D-6E8A-4147-A177-3AD203B41FA5}">
                      <a16:colId xmlns:a16="http://schemas.microsoft.com/office/drawing/2014/main" val="536781942"/>
                    </a:ext>
                  </a:extLst>
                </a:gridCol>
                <a:gridCol w="2628900">
                  <a:extLst>
                    <a:ext uri="{9D8B030D-6E8A-4147-A177-3AD203B41FA5}">
                      <a16:colId xmlns:a16="http://schemas.microsoft.com/office/drawing/2014/main" val="2828101657"/>
                    </a:ext>
                  </a:extLst>
                </a:gridCol>
              </a:tblGrid>
              <a:tr h="591097">
                <a:tc>
                  <a:txBody>
                    <a:bodyPr/>
                    <a:lstStyle/>
                    <a:p>
                      <a:pPr algn="ctr"/>
                      <a:r>
                        <a:rPr lang="da-DK" dirty="0"/>
                        <a:t>KATEGORI </a:t>
                      </a:r>
                    </a:p>
                  </a:txBody>
                  <a:tcPr>
                    <a:solidFill>
                      <a:schemeClr val="accent6">
                        <a:lumMod val="75000"/>
                      </a:schemeClr>
                    </a:solidFill>
                  </a:tcPr>
                </a:tc>
                <a:tc>
                  <a:txBody>
                    <a:bodyPr/>
                    <a:lstStyle/>
                    <a:p>
                      <a:pPr algn="ctr"/>
                      <a:r>
                        <a:rPr lang="da-DK" dirty="0"/>
                        <a:t>NEUTRAL TILSTAND</a:t>
                      </a:r>
                    </a:p>
                  </a:txBody>
                  <a:tcPr>
                    <a:solidFill>
                      <a:schemeClr val="accent6">
                        <a:lumMod val="75000"/>
                      </a:schemeClr>
                    </a:solidFill>
                  </a:tcPr>
                </a:tc>
                <a:tc>
                  <a:txBody>
                    <a:bodyPr/>
                    <a:lstStyle/>
                    <a:p>
                      <a:pPr algn="ctr"/>
                      <a:r>
                        <a:rPr lang="da-DK" dirty="0"/>
                        <a:t>DEPRESSION</a:t>
                      </a:r>
                    </a:p>
                  </a:txBody>
                  <a:tcPr>
                    <a:solidFill>
                      <a:schemeClr val="accent6">
                        <a:lumMod val="75000"/>
                      </a:schemeClr>
                    </a:solidFill>
                  </a:tcPr>
                </a:tc>
                <a:tc>
                  <a:txBody>
                    <a:bodyPr/>
                    <a:lstStyle/>
                    <a:p>
                      <a:pPr algn="ctr"/>
                      <a:r>
                        <a:rPr lang="da-DK" dirty="0"/>
                        <a:t>TIDLIGE TEGN</a:t>
                      </a:r>
                    </a:p>
                  </a:txBody>
                  <a:tcPr>
                    <a:solidFill>
                      <a:schemeClr val="accent6">
                        <a:lumMod val="75000"/>
                      </a:schemeClr>
                    </a:solidFill>
                  </a:tcPr>
                </a:tc>
                <a:extLst>
                  <a:ext uri="{0D108BD9-81ED-4DB2-BD59-A6C34878D82A}">
                    <a16:rowId xmlns:a16="http://schemas.microsoft.com/office/drawing/2014/main" val="2892032065"/>
                  </a:ext>
                </a:extLst>
              </a:tr>
              <a:tr h="591097">
                <a:tc>
                  <a:txBody>
                    <a:bodyPr/>
                    <a:lstStyle/>
                    <a:p>
                      <a:r>
                        <a:rPr lang="da-DK" dirty="0"/>
                        <a:t>Evne til koncentration</a:t>
                      </a:r>
                    </a:p>
                  </a:txBody>
                  <a:tcPr/>
                </a:tc>
                <a:tc>
                  <a:txBody>
                    <a:bodyPr/>
                    <a:lstStyle/>
                    <a:p>
                      <a:endParaRPr lang="da-DK"/>
                    </a:p>
                  </a:txBody>
                  <a:tcPr/>
                </a:tc>
                <a:tc>
                  <a:txBody>
                    <a:bodyPr/>
                    <a:lstStyle/>
                    <a:p>
                      <a:endParaRPr lang="da-DK" dirty="0"/>
                    </a:p>
                  </a:txBody>
                  <a:tcPr/>
                </a:tc>
                <a:tc>
                  <a:txBody>
                    <a:bodyPr/>
                    <a:lstStyle/>
                    <a:p>
                      <a:endParaRPr lang="da-DK"/>
                    </a:p>
                  </a:txBody>
                  <a:tcPr/>
                </a:tc>
                <a:extLst>
                  <a:ext uri="{0D108BD9-81ED-4DB2-BD59-A6C34878D82A}">
                    <a16:rowId xmlns:a16="http://schemas.microsoft.com/office/drawing/2014/main" val="250552353"/>
                  </a:ext>
                </a:extLst>
              </a:tr>
              <a:tr h="591097">
                <a:tc>
                  <a:txBody>
                    <a:bodyPr/>
                    <a:lstStyle/>
                    <a:p>
                      <a:r>
                        <a:rPr lang="da-DK" dirty="0"/>
                        <a:t>Tankernes tempo</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3882961173"/>
                  </a:ext>
                </a:extLst>
              </a:tr>
              <a:tr h="591097">
                <a:tc>
                  <a:txBody>
                    <a:bodyPr/>
                    <a:lstStyle/>
                    <a:p>
                      <a:r>
                        <a:rPr lang="da-DK" dirty="0"/>
                        <a:t>Sociale aktiviteter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4094639640"/>
                  </a:ext>
                </a:extLst>
              </a:tr>
              <a:tr h="591097">
                <a:tc>
                  <a:txBody>
                    <a:bodyPr/>
                    <a:lstStyle/>
                    <a:p>
                      <a:r>
                        <a:rPr lang="da-DK" dirty="0"/>
                        <a:t>Aktivitetsmønster</a:t>
                      </a:r>
                    </a:p>
                  </a:txBody>
                  <a:tcPr/>
                </a:tc>
                <a:tc>
                  <a:txBody>
                    <a:bodyPr/>
                    <a:lstStyle/>
                    <a:p>
                      <a:endParaRPr lang="da-DK"/>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1619717397"/>
                  </a:ext>
                </a:extLst>
              </a:tr>
              <a:tr h="591097">
                <a:tc>
                  <a:txBody>
                    <a:bodyPr/>
                    <a:lstStyle/>
                    <a:p>
                      <a:r>
                        <a:rPr lang="da-DK" dirty="0"/>
                        <a:t>Humoristisk sans </a:t>
                      </a:r>
                    </a:p>
                  </a:txBody>
                  <a:tcPr/>
                </a:tc>
                <a:tc>
                  <a:txBody>
                    <a:bodyPr/>
                    <a:lstStyle/>
                    <a:p>
                      <a:endParaRPr lang="da-DK" dirty="0"/>
                    </a:p>
                  </a:txBody>
                  <a:tcPr/>
                </a:tc>
                <a:tc>
                  <a:txBody>
                    <a:bodyPr/>
                    <a:lstStyle/>
                    <a:p>
                      <a:endParaRPr lang="da-DK"/>
                    </a:p>
                  </a:txBody>
                  <a:tcPr/>
                </a:tc>
                <a:tc>
                  <a:txBody>
                    <a:bodyPr/>
                    <a:lstStyle/>
                    <a:p>
                      <a:endParaRPr lang="da-DK"/>
                    </a:p>
                  </a:txBody>
                  <a:tcPr/>
                </a:tc>
                <a:extLst>
                  <a:ext uri="{0D108BD9-81ED-4DB2-BD59-A6C34878D82A}">
                    <a16:rowId xmlns:a16="http://schemas.microsoft.com/office/drawing/2014/main" val="2369248936"/>
                  </a:ext>
                </a:extLst>
              </a:tr>
              <a:tr h="591097">
                <a:tc>
                  <a:txBody>
                    <a:bodyPr/>
                    <a:lstStyle/>
                    <a:p>
                      <a:endParaRPr lang="da-DK" dirty="0"/>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4288417653"/>
                  </a:ext>
                </a:extLst>
              </a:tr>
            </a:tbl>
          </a:graphicData>
        </a:graphic>
      </p:graphicFrame>
    </p:spTree>
    <p:extLst>
      <p:ext uri="{BB962C8B-B14F-4D97-AF65-F5344CB8AC3E}">
        <p14:creationId xmlns:p14="http://schemas.microsoft.com/office/powerpoint/2010/main" val="194442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75643-E134-425E-6E83-DDC015361A97}"/>
              </a:ext>
            </a:extLst>
          </p:cNvPr>
          <p:cNvSpPr>
            <a:spLocks noGrp="1"/>
          </p:cNvSpPr>
          <p:nvPr>
            <p:ph type="title"/>
          </p:nvPr>
        </p:nvSpPr>
        <p:spPr>
          <a:xfrm>
            <a:off x="838200" y="873887"/>
            <a:ext cx="10515600" cy="772351"/>
          </a:xfrm>
        </p:spPr>
        <p:txBody>
          <a:bodyPr anchor="ctr">
            <a:normAutofit/>
          </a:bodyPr>
          <a:lstStyle/>
          <a:p>
            <a:r>
              <a:rPr lang="da-DK" sz="3200" b="1" dirty="0"/>
              <a:t>HANDLEPLAN</a:t>
            </a:r>
          </a:p>
        </p:txBody>
      </p:sp>
      <p:sp>
        <p:nvSpPr>
          <p:cNvPr id="8" name="Content Placeholder 3">
            <a:extLst>
              <a:ext uri="{FF2B5EF4-FFF2-40B4-BE49-F238E27FC236}">
                <a16:creationId xmlns:a16="http://schemas.microsoft.com/office/drawing/2014/main" id="{B91724BF-529A-EE42-F569-AED8E721D610}"/>
              </a:ext>
            </a:extLst>
          </p:cNvPr>
          <p:cNvSpPr>
            <a:spLocks noGrp="1"/>
          </p:cNvSpPr>
          <p:nvPr>
            <p:ph sz="half" idx="1"/>
          </p:nvPr>
        </p:nvSpPr>
        <p:spPr>
          <a:xfrm>
            <a:off x="914400" y="1646238"/>
            <a:ext cx="5181600" cy="4952682"/>
          </a:xfrm>
          <a:ln w="28575">
            <a:noFill/>
          </a:ln>
        </p:spPr>
        <p:txBody>
          <a:bodyPr vert="horz" lIns="91440" tIns="45720" rIns="91440" bIns="45720" rtlCol="0" anchor="t">
            <a:noAutofit/>
          </a:bodyPr>
          <a:lstStyle/>
          <a:p>
            <a:pPr marL="0" indent="0">
              <a:buNone/>
            </a:pPr>
            <a:r>
              <a:rPr lang="en-US" sz="2400" b="1" dirty="0"/>
              <a:t>KAN INDEHOLDE</a:t>
            </a:r>
            <a:endParaRPr lang="en-US" sz="2400" b="1" dirty="0">
              <a:ea typeface="Calibri"/>
              <a:cs typeface="Calibri"/>
            </a:endParaRPr>
          </a:p>
          <a:p>
            <a:pPr marL="0" indent="0">
              <a:buNone/>
            </a:pPr>
            <a:endParaRPr lang="en-US" sz="2400" b="1" dirty="0">
              <a:ea typeface="Calibri"/>
              <a:cs typeface="Calibri"/>
            </a:endParaRPr>
          </a:p>
          <a:p>
            <a:pPr marL="285750" indent="-285750"/>
            <a:r>
              <a:rPr lang="da-DK" sz="2000" dirty="0"/>
              <a:t>Medicinjustering</a:t>
            </a:r>
            <a:endParaRPr lang="da-DK" sz="2000" dirty="0">
              <a:ea typeface="Calibri" panose="020F0502020204030204"/>
              <a:cs typeface="Calibri" panose="020F0502020204030204"/>
            </a:endParaRPr>
          </a:p>
          <a:p>
            <a:pPr marL="285750" indent="-285750"/>
            <a:r>
              <a:rPr lang="da-DK" sz="2000" dirty="0"/>
              <a:t>Kontakt til behandler</a:t>
            </a:r>
            <a:endParaRPr lang="da-DK" sz="2000" dirty="0">
              <a:latin typeface="Calibri" panose="020F0502020204030204"/>
              <a:ea typeface="Calibri" panose="020F0502020204030204"/>
              <a:cs typeface="Calibri" panose="020F0502020204030204"/>
            </a:endParaRPr>
          </a:p>
          <a:p>
            <a:pPr marL="285750" indent="-285750"/>
            <a:r>
              <a:rPr lang="da-DK" sz="2000" dirty="0"/>
              <a:t>Lystbetonede aktiviteter</a:t>
            </a:r>
            <a:endParaRPr lang="da-DK" sz="2000" dirty="0">
              <a:latin typeface="Arial"/>
              <a:cs typeface="Arial"/>
            </a:endParaRPr>
          </a:p>
          <a:p>
            <a:pPr marL="285750" indent="-285750"/>
            <a:r>
              <a:rPr lang="da-DK" sz="2000" dirty="0"/>
              <a:t>Søge feedback hos andre – hvem?</a:t>
            </a:r>
            <a:endParaRPr lang="da-DK" sz="2000" dirty="0">
              <a:ea typeface="Calibri" panose="020F0502020204030204"/>
              <a:cs typeface="Calibri" panose="020F0502020204030204"/>
            </a:endParaRPr>
          </a:p>
          <a:p>
            <a:pPr marL="285750" indent="-285750"/>
            <a:r>
              <a:rPr lang="da-DK" sz="2000" dirty="0"/>
              <a:t>Modarbejde isolationstendens</a:t>
            </a:r>
            <a:endParaRPr lang="da-DK" sz="2000" dirty="0">
              <a:ea typeface="Calibri" panose="020F0502020204030204"/>
              <a:cs typeface="Calibri" panose="020F0502020204030204"/>
            </a:endParaRPr>
          </a:p>
          <a:p>
            <a:pPr marL="285750" indent="-285750"/>
            <a:r>
              <a:rPr lang="da-DK" sz="2000" dirty="0"/>
              <a:t>Afledning fra negative tanker</a:t>
            </a:r>
            <a:endParaRPr lang="da-DK" sz="2000" dirty="0">
              <a:ea typeface="Calibri" panose="020F0502020204030204"/>
              <a:cs typeface="Calibri" panose="020F0502020204030204"/>
            </a:endParaRPr>
          </a:p>
          <a:p>
            <a:pPr marL="285750" indent="-285750"/>
            <a:r>
              <a:rPr lang="da-DK" sz="2000" dirty="0"/>
              <a:t>Dele opgaver i mindre elementer</a:t>
            </a:r>
            <a:endParaRPr lang="da-DK" sz="2000" dirty="0">
              <a:ea typeface="Calibri" panose="020F0502020204030204"/>
              <a:cs typeface="Calibri" panose="020F0502020204030204"/>
            </a:endParaRPr>
          </a:p>
          <a:p>
            <a:pPr marL="285750" indent="-285750"/>
            <a:r>
              <a:rPr lang="da-DK" sz="2000" dirty="0"/>
              <a:t>Føre stemningsregistrering</a:t>
            </a:r>
            <a:endParaRPr lang="da-DK" sz="2000" dirty="0">
              <a:ea typeface="Calibri"/>
              <a:cs typeface="Calibri"/>
            </a:endParaRPr>
          </a:p>
          <a:p>
            <a:pPr lvl="1">
              <a:lnSpc>
                <a:spcPct val="150000"/>
              </a:lnSpc>
            </a:pPr>
            <a:endParaRPr lang="da-DK" altLang="da-DK" sz="2200" dirty="0">
              <a:ea typeface="Calibri"/>
              <a:cs typeface="Calibri"/>
            </a:endParaRPr>
          </a:p>
        </p:txBody>
      </p:sp>
      <p:sp>
        <p:nvSpPr>
          <p:cNvPr id="12" name="Rektangel: afrundede hjørner 4">
            <a:extLst>
              <a:ext uri="{FF2B5EF4-FFF2-40B4-BE49-F238E27FC236}">
                <a16:creationId xmlns:a16="http://schemas.microsoft.com/office/drawing/2014/main" id="{1572AA07-000F-25AF-7CD7-E41433E0D305}"/>
              </a:ext>
            </a:extLst>
          </p:cNvPr>
          <p:cNvSpPr txBox="1"/>
          <p:nvPr/>
        </p:nvSpPr>
        <p:spPr>
          <a:xfrm>
            <a:off x="7936025" y="3820260"/>
            <a:ext cx="2277200" cy="1578536"/>
          </a:xfrm>
          <a:prstGeom prst="leftArrow">
            <a:avLst/>
          </a:prstGeom>
          <a:solidFill>
            <a:schemeClr val="accent2">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a-DK" sz="2200" kern="1200" dirty="0">
                <a:solidFill>
                  <a:schemeClr val="tx1"/>
                </a:solidFill>
              </a:rPr>
              <a:t>Skal være realistisk</a:t>
            </a:r>
            <a:endParaRPr lang="en-US" sz="2200" kern="1200" dirty="0">
              <a:solidFill>
                <a:schemeClr val="tx1"/>
              </a:solidFill>
            </a:endParaRPr>
          </a:p>
        </p:txBody>
      </p:sp>
      <p:sp>
        <p:nvSpPr>
          <p:cNvPr id="4" name="Rektangel: afrundede hjørner 4">
            <a:extLst>
              <a:ext uri="{FF2B5EF4-FFF2-40B4-BE49-F238E27FC236}">
                <a16:creationId xmlns:a16="http://schemas.microsoft.com/office/drawing/2014/main" id="{D14EABDB-213C-1985-B90F-B784A446A56F}"/>
              </a:ext>
            </a:extLst>
          </p:cNvPr>
          <p:cNvSpPr txBox="1"/>
          <p:nvPr/>
        </p:nvSpPr>
        <p:spPr>
          <a:xfrm>
            <a:off x="6235103" y="1718052"/>
            <a:ext cx="2277200" cy="1578536"/>
          </a:xfrm>
          <a:prstGeom prst="leftArrow">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da-DK" sz="2200" dirty="0">
                <a:solidFill>
                  <a:schemeClr val="tx1"/>
                </a:solidFill>
              </a:rPr>
              <a:t>Skal være konkret</a:t>
            </a:r>
            <a:endParaRPr lang="da-DK" sz="2200" kern="1200" dirty="0">
              <a:solidFill>
                <a:schemeClr val="tx1"/>
              </a:solidFill>
              <a:ea typeface="Calibri"/>
              <a:cs typeface="Calibri"/>
            </a:endParaRPr>
          </a:p>
        </p:txBody>
      </p:sp>
    </p:spTree>
    <p:extLst>
      <p:ext uri="{BB962C8B-B14F-4D97-AF65-F5344CB8AC3E}">
        <p14:creationId xmlns:p14="http://schemas.microsoft.com/office/powerpoint/2010/main" val="333309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61637-F5B7-4973-85A0-307D383B392D}"/>
              </a:ext>
            </a:extLst>
          </p:cNvPr>
          <p:cNvSpPr>
            <a:spLocks noGrp="1"/>
          </p:cNvSpPr>
          <p:nvPr>
            <p:ph type="title"/>
          </p:nvPr>
        </p:nvSpPr>
        <p:spPr/>
        <p:txBody>
          <a:bodyPr>
            <a:normAutofit/>
          </a:bodyPr>
          <a:lstStyle/>
          <a:p>
            <a:r>
              <a:rPr lang="da-DK" sz="3200" b="1" dirty="0"/>
              <a:t>PROGRAM</a:t>
            </a:r>
          </a:p>
        </p:txBody>
      </p:sp>
      <p:sp>
        <p:nvSpPr>
          <p:cNvPr id="3" name="Pladsholder til indhold 2">
            <a:extLst>
              <a:ext uri="{FF2B5EF4-FFF2-40B4-BE49-F238E27FC236}">
                <a16:creationId xmlns:a16="http://schemas.microsoft.com/office/drawing/2014/main" id="{ECF7B87D-6DC1-4D9D-A0A2-F1EEA41D0BDB}"/>
              </a:ext>
            </a:extLst>
          </p:cNvPr>
          <p:cNvSpPr>
            <a:spLocks noGrp="1"/>
          </p:cNvSpPr>
          <p:nvPr>
            <p:ph idx="1"/>
          </p:nvPr>
        </p:nvSpPr>
        <p:spPr/>
        <p:txBody>
          <a:bodyPr>
            <a:normAutofit/>
          </a:bodyPr>
          <a:lstStyle/>
          <a:p>
            <a:r>
              <a:rPr lang="da-DK" dirty="0"/>
              <a:t>Symptomer ved depression</a:t>
            </a:r>
          </a:p>
          <a:p>
            <a:r>
              <a:rPr lang="da-DK" dirty="0"/>
              <a:t>Jeres erfaringer med depression</a:t>
            </a:r>
          </a:p>
          <a:p>
            <a:r>
              <a:rPr lang="da-DK" dirty="0"/>
              <a:t>Personlig forebyggelsesplan: depression</a:t>
            </a:r>
          </a:p>
          <a:p>
            <a:r>
              <a:rPr lang="da-DK" dirty="0"/>
              <a:t>Selvmordstanker</a:t>
            </a:r>
          </a:p>
          <a:p>
            <a:r>
              <a:rPr lang="da-DK" dirty="0"/>
              <a:t>Bipolare blandingstilstande</a:t>
            </a:r>
          </a:p>
          <a:p>
            <a:r>
              <a:rPr lang="da-DK" dirty="0"/>
              <a:t>Jeres erfaringer med blandingstilstande</a:t>
            </a:r>
          </a:p>
          <a:p>
            <a:r>
              <a:rPr lang="da-DK" dirty="0"/>
              <a:t>Personlig forebyggelsesplan: blandingstilstande</a:t>
            </a:r>
          </a:p>
          <a:p>
            <a:endParaRPr lang="da-DK" dirty="0"/>
          </a:p>
        </p:txBody>
      </p:sp>
      <p:sp>
        <p:nvSpPr>
          <p:cNvPr id="4" name="Pladsholder til sidefod 3">
            <a:extLst>
              <a:ext uri="{FF2B5EF4-FFF2-40B4-BE49-F238E27FC236}">
                <a16:creationId xmlns:a16="http://schemas.microsoft.com/office/drawing/2014/main" id="{581AE246-B45D-49CC-A077-23AAEE29052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5" name="Pladsholder til slidenummer 4">
            <a:extLst>
              <a:ext uri="{FF2B5EF4-FFF2-40B4-BE49-F238E27FC236}">
                <a16:creationId xmlns:a16="http://schemas.microsoft.com/office/drawing/2014/main" id="{51379608-1649-4531-B108-4770316B2E5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a:t>
            </a:fld>
            <a:endParaRPr lang="da-DK"/>
          </a:p>
        </p:txBody>
      </p:sp>
    </p:spTree>
    <p:extLst>
      <p:ext uri="{BB962C8B-B14F-4D97-AF65-F5344CB8AC3E}">
        <p14:creationId xmlns:p14="http://schemas.microsoft.com/office/powerpoint/2010/main" val="40061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71857-D017-154D-9391-78D589F33A6B}"/>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369D559-8E57-8E50-3208-C2FEFFF360C0}"/>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dirty="0"/>
          </a:p>
        </p:txBody>
      </p:sp>
      <p:sp>
        <p:nvSpPr>
          <p:cNvPr id="8" name="Pladsholder til indhold 7">
            <a:extLst>
              <a:ext uri="{FF2B5EF4-FFF2-40B4-BE49-F238E27FC236}">
                <a16:creationId xmlns:a16="http://schemas.microsoft.com/office/drawing/2014/main" id="{EFA9C56C-9C89-487B-3D67-B0CBAD2C223E}"/>
              </a:ext>
            </a:extLst>
          </p:cNvPr>
          <p:cNvSpPr>
            <a:spLocks noGrp="1"/>
          </p:cNvSpPr>
          <p:nvPr>
            <p:ph idx="1"/>
          </p:nvPr>
        </p:nvSpPr>
        <p:spPr/>
        <p:txBody>
          <a:bodyPr vert="horz" lIns="91440" tIns="45720" rIns="91440" bIns="45720" rtlCol="0" anchor="t">
            <a:normAutofit/>
          </a:bodyPr>
          <a:lstStyle/>
          <a:p>
            <a:endParaRPr lang="da-DK" dirty="0"/>
          </a:p>
          <a:p>
            <a:endParaRPr lang="da-DK" dirty="0"/>
          </a:p>
          <a:p>
            <a:pPr marL="0" indent="0" algn="ctr">
              <a:buNone/>
            </a:pPr>
            <a:r>
              <a:rPr lang="da-DK" dirty="0"/>
              <a:t>                        Hvad er hensigtsmæssig at gøre, hvis du udvikler tidlige </a:t>
            </a:r>
            <a:endParaRPr lang="da-DK" dirty="0">
              <a:ea typeface="Calibri"/>
              <a:cs typeface="Calibri"/>
            </a:endParaRPr>
          </a:p>
          <a:p>
            <a:pPr marL="0" indent="0" algn="ctr">
              <a:buNone/>
            </a:pPr>
            <a:r>
              <a:rPr lang="da-DK" dirty="0"/>
              <a:t>                        tegn eller symptomer på depression?</a:t>
            </a:r>
          </a:p>
        </p:txBody>
      </p:sp>
      <p:pic>
        <p:nvPicPr>
          <p:cNvPr id="5" name="Billede 4" descr="Et billede, der indeholder tegning, skitse, illustration/afbildning, tegneserie&#10;&#10;Indhold genereret af kunstig intelligens kan være forkert.">
            <a:extLst>
              <a:ext uri="{FF2B5EF4-FFF2-40B4-BE49-F238E27FC236}">
                <a16:creationId xmlns:a16="http://schemas.microsoft.com/office/drawing/2014/main" id="{F481C7C7-B7DE-1051-3ABA-4B7A86548C9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4162103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a-DK" sz="3200" b="1" dirty="0"/>
              <a:t> SELVMORDSTANKER</a:t>
            </a:r>
          </a:p>
        </p:txBody>
      </p:sp>
      <p:sp>
        <p:nvSpPr>
          <p:cNvPr id="3" name="Pladsholder til indhold 2"/>
          <p:cNvSpPr>
            <a:spLocks noGrp="1"/>
          </p:cNvSpPr>
          <p:nvPr>
            <p:ph idx="1"/>
          </p:nvPr>
        </p:nvSpPr>
        <p:spPr/>
        <p:txBody>
          <a:bodyPr vert="horz" lIns="91440" tIns="45720" rIns="91440" bIns="45720" rtlCol="0" anchor="t">
            <a:normAutofit/>
          </a:bodyPr>
          <a:lstStyle/>
          <a:p>
            <a:pPr>
              <a:defRPr/>
            </a:pPr>
            <a:r>
              <a:rPr lang="da-DK" dirty="0"/>
              <a:t>Selvmordstanker er et almindeligt symptom ved depression</a:t>
            </a:r>
            <a:endParaRPr lang="da-DK" dirty="0">
              <a:ea typeface="Calibri" panose="020F0502020204030204"/>
              <a:cs typeface="Calibri" panose="020F0502020204030204"/>
            </a:endParaRPr>
          </a:p>
          <a:p>
            <a:pPr>
              <a:defRPr/>
            </a:pPr>
            <a:endParaRPr lang="da-DK" dirty="0">
              <a:ea typeface="Calibri" panose="020F0502020204030204"/>
              <a:cs typeface="Calibri" panose="020F0502020204030204"/>
            </a:endParaRPr>
          </a:p>
          <a:p>
            <a:pPr>
              <a:defRPr/>
            </a:pPr>
            <a:r>
              <a:rPr lang="da-DK"/>
              <a:t>Vigtigt at have en plan for, hvad der skal ske, hvis selvmordstankerne tager til og blive pågående. </a:t>
            </a:r>
            <a:endParaRPr lang="da-DK" dirty="0">
              <a:ea typeface="Calibri"/>
              <a:cs typeface="Calibri"/>
            </a:endParaRPr>
          </a:p>
          <a:p>
            <a:pPr>
              <a:defRPr/>
            </a:pPr>
            <a:endParaRPr lang="da-DK" dirty="0">
              <a:ea typeface="Calibri"/>
              <a:cs typeface="Calibri"/>
            </a:endParaRPr>
          </a:p>
          <a:p>
            <a:pPr>
              <a:defRPr/>
            </a:pPr>
            <a:r>
              <a:rPr lang="da-DK" dirty="0"/>
              <a:t>Ved akut forværring evt. kontakt til skadestue eller anden hjælpeinstans</a:t>
            </a:r>
            <a:endParaRPr lang="da-DK" dirty="0">
              <a:ea typeface="Calibri" panose="020F0502020204030204"/>
              <a:cs typeface="Calibri" panose="020F0502020204030204"/>
            </a:endParaRPr>
          </a:p>
          <a:p>
            <a:pPr>
              <a:defRPr/>
            </a:pPr>
            <a:endParaRPr lang="da-DK" dirty="0">
              <a:ea typeface="Calibri" panose="020F0502020204030204"/>
              <a:cs typeface="Calibri" panose="020F0502020204030204"/>
            </a:endParaRPr>
          </a:p>
        </p:txBody>
      </p:sp>
      <p:sp>
        <p:nvSpPr>
          <p:cNvPr id="4" name="Pladsholder til sidefod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a:t>Klinik for Bipolar sygdomAUHPsykiatrien</a:t>
            </a:r>
          </a:p>
        </p:txBody>
      </p:sp>
      <p:sp>
        <p:nvSpPr>
          <p:cNvPr id="5" name="Pladsholder til slidenummer 4">
            <a:extLst>
              <a:ext uri="{FF2B5EF4-FFF2-40B4-BE49-F238E27FC236}">
                <a16:creationId xmlns:a16="http://schemas.microsoft.com/office/drawing/2014/main" id="{AA1816DC-0734-49DB-9C8B-C52B1F59B56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21</a:t>
            </a:fld>
            <a:endParaRPr lang="da-DK"/>
          </a:p>
        </p:txBody>
      </p:sp>
    </p:spTree>
    <p:extLst>
      <p:ext uri="{BB962C8B-B14F-4D97-AF65-F5344CB8AC3E}">
        <p14:creationId xmlns:p14="http://schemas.microsoft.com/office/powerpoint/2010/main" val="275411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A536F-7DDD-E4E8-B64D-4E29E197726B}"/>
              </a:ext>
            </a:extLst>
          </p:cNvPr>
          <p:cNvSpPr>
            <a:spLocks noGrp="1"/>
          </p:cNvSpPr>
          <p:nvPr>
            <p:ph type="title"/>
          </p:nvPr>
        </p:nvSpPr>
        <p:spPr>
          <a:xfrm>
            <a:off x="674801" y="518786"/>
            <a:ext cx="10056284" cy="1436688"/>
          </a:xfrm>
        </p:spPr>
        <p:txBody>
          <a:bodyPr>
            <a:normAutofit/>
          </a:bodyPr>
          <a:lstStyle/>
          <a:p>
            <a:r>
              <a:rPr lang="da-DK" altLang="da-DK" sz="3200" b="1" dirty="0">
                <a:latin typeface="+mn-lt"/>
              </a:rPr>
              <a:t>BIPOLARE BLANDINGSTILSTANDE </a:t>
            </a:r>
            <a:br>
              <a:rPr lang="da-DK" altLang="da-DK" sz="3200" b="1" dirty="0">
                <a:latin typeface="+mn-lt"/>
              </a:rPr>
            </a:br>
            <a:endParaRPr lang="da-DK" sz="3200" dirty="0"/>
          </a:p>
        </p:txBody>
      </p:sp>
      <p:cxnSp>
        <p:nvCxnSpPr>
          <p:cNvPr id="4" name="Lige forbindelse 3">
            <a:extLst>
              <a:ext uri="{FF2B5EF4-FFF2-40B4-BE49-F238E27FC236}">
                <a16:creationId xmlns:a16="http://schemas.microsoft.com/office/drawing/2014/main" id="{845B9601-A472-4C86-2487-E057C7F7EF15}"/>
              </a:ext>
            </a:extLst>
          </p:cNvPr>
          <p:cNvCxnSpPr>
            <a:cxnSpLocks/>
          </p:cNvCxnSpPr>
          <p:nvPr/>
        </p:nvCxnSpPr>
        <p:spPr>
          <a:xfrm>
            <a:off x="714751" y="3540155"/>
            <a:ext cx="32250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lede 16">
            <a:extLst>
              <a:ext uri="{FF2B5EF4-FFF2-40B4-BE49-F238E27FC236}">
                <a16:creationId xmlns:a16="http://schemas.microsoft.com/office/drawing/2014/main" id="{CC332110-10F2-B4A0-DA7B-BF2E563FB060}"/>
              </a:ext>
            </a:extLst>
          </p:cNvPr>
          <p:cNvPicPr>
            <a:picLocks noChangeAspect="1"/>
          </p:cNvPicPr>
          <p:nvPr/>
        </p:nvPicPr>
        <p:blipFill>
          <a:blip r:embed="rId2"/>
          <a:stretch>
            <a:fillRect/>
          </a:stretch>
        </p:blipFill>
        <p:spPr>
          <a:xfrm>
            <a:off x="832328" y="2793264"/>
            <a:ext cx="409632" cy="790685"/>
          </a:xfrm>
          <a:prstGeom prst="rect">
            <a:avLst/>
          </a:prstGeom>
          <a:ln>
            <a:noFill/>
          </a:ln>
        </p:spPr>
      </p:pic>
      <p:pic>
        <p:nvPicPr>
          <p:cNvPr id="19" name="Billede 18">
            <a:extLst>
              <a:ext uri="{FF2B5EF4-FFF2-40B4-BE49-F238E27FC236}">
                <a16:creationId xmlns:a16="http://schemas.microsoft.com/office/drawing/2014/main" id="{ADDCE0C9-D02D-A3DD-60D5-9F2A1A36A501}"/>
              </a:ext>
            </a:extLst>
          </p:cNvPr>
          <p:cNvPicPr>
            <a:picLocks noChangeAspect="1"/>
          </p:cNvPicPr>
          <p:nvPr/>
        </p:nvPicPr>
        <p:blipFill>
          <a:blip r:embed="rId3"/>
          <a:stretch>
            <a:fillRect/>
          </a:stretch>
        </p:blipFill>
        <p:spPr>
          <a:xfrm>
            <a:off x="1619053" y="3548779"/>
            <a:ext cx="485843" cy="638264"/>
          </a:xfrm>
          <a:prstGeom prst="rect">
            <a:avLst/>
          </a:prstGeom>
          <a:ln>
            <a:noFill/>
          </a:ln>
        </p:spPr>
      </p:pic>
      <p:pic>
        <p:nvPicPr>
          <p:cNvPr id="20" name="Billede 19">
            <a:extLst>
              <a:ext uri="{FF2B5EF4-FFF2-40B4-BE49-F238E27FC236}">
                <a16:creationId xmlns:a16="http://schemas.microsoft.com/office/drawing/2014/main" id="{9F13C326-E23A-C664-6DEE-7E4946B9554A}"/>
              </a:ext>
            </a:extLst>
          </p:cNvPr>
          <p:cNvPicPr>
            <a:picLocks noChangeAspect="1"/>
          </p:cNvPicPr>
          <p:nvPr/>
        </p:nvPicPr>
        <p:blipFill>
          <a:blip r:embed="rId3"/>
          <a:stretch>
            <a:fillRect/>
          </a:stretch>
        </p:blipFill>
        <p:spPr>
          <a:xfrm>
            <a:off x="1059652" y="3561607"/>
            <a:ext cx="485843" cy="638264"/>
          </a:xfrm>
          <a:prstGeom prst="rect">
            <a:avLst/>
          </a:prstGeom>
          <a:ln>
            <a:noFill/>
          </a:ln>
        </p:spPr>
      </p:pic>
      <p:pic>
        <p:nvPicPr>
          <p:cNvPr id="21" name="Billede 20">
            <a:extLst>
              <a:ext uri="{FF2B5EF4-FFF2-40B4-BE49-F238E27FC236}">
                <a16:creationId xmlns:a16="http://schemas.microsoft.com/office/drawing/2014/main" id="{B8B061B9-2EA3-8B4A-904C-15C9F039E1BB}"/>
              </a:ext>
            </a:extLst>
          </p:cNvPr>
          <p:cNvPicPr>
            <a:picLocks noChangeAspect="1"/>
          </p:cNvPicPr>
          <p:nvPr/>
        </p:nvPicPr>
        <p:blipFill>
          <a:blip r:embed="rId2"/>
          <a:stretch>
            <a:fillRect/>
          </a:stretch>
        </p:blipFill>
        <p:spPr>
          <a:xfrm>
            <a:off x="1372215" y="2786261"/>
            <a:ext cx="409632" cy="790685"/>
          </a:xfrm>
          <a:prstGeom prst="rect">
            <a:avLst/>
          </a:prstGeom>
          <a:ln>
            <a:noFill/>
          </a:ln>
        </p:spPr>
      </p:pic>
      <p:pic>
        <p:nvPicPr>
          <p:cNvPr id="25" name="Billede 24">
            <a:extLst>
              <a:ext uri="{FF2B5EF4-FFF2-40B4-BE49-F238E27FC236}">
                <a16:creationId xmlns:a16="http://schemas.microsoft.com/office/drawing/2014/main" id="{126BDD9D-8228-DBAF-F53D-A78C19919449}"/>
              </a:ext>
            </a:extLst>
          </p:cNvPr>
          <p:cNvPicPr>
            <a:picLocks noChangeAspect="1"/>
          </p:cNvPicPr>
          <p:nvPr/>
        </p:nvPicPr>
        <p:blipFill>
          <a:blip r:embed="rId4"/>
          <a:stretch>
            <a:fillRect/>
          </a:stretch>
        </p:blipFill>
        <p:spPr>
          <a:xfrm>
            <a:off x="3183018" y="3613899"/>
            <a:ext cx="533472" cy="432172"/>
          </a:xfrm>
          <a:prstGeom prst="rect">
            <a:avLst/>
          </a:prstGeom>
          <a:ln>
            <a:noFill/>
          </a:ln>
        </p:spPr>
      </p:pic>
      <p:pic>
        <p:nvPicPr>
          <p:cNvPr id="27" name="Billede 26">
            <a:extLst>
              <a:ext uri="{FF2B5EF4-FFF2-40B4-BE49-F238E27FC236}">
                <a16:creationId xmlns:a16="http://schemas.microsoft.com/office/drawing/2014/main" id="{88B5D37C-D434-9FD6-4EBD-6687D08C2E53}"/>
              </a:ext>
            </a:extLst>
          </p:cNvPr>
          <p:cNvPicPr>
            <a:picLocks noChangeAspect="1"/>
          </p:cNvPicPr>
          <p:nvPr/>
        </p:nvPicPr>
        <p:blipFill>
          <a:blip r:embed="rId4"/>
          <a:stretch>
            <a:fillRect/>
          </a:stretch>
        </p:blipFill>
        <p:spPr>
          <a:xfrm>
            <a:off x="2265584" y="3583949"/>
            <a:ext cx="533474" cy="438211"/>
          </a:xfrm>
          <a:prstGeom prst="rect">
            <a:avLst/>
          </a:prstGeom>
          <a:ln>
            <a:noFill/>
          </a:ln>
        </p:spPr>
      </p:pic>
      <p:pic>
        <p:nvPicPr>
          <p:cNvPr id="31" name="Billede 30">
            <a:extLst>
              <a:ext uri="{FF2B5EF4-FFF2-40B4-BE49-F238E27FC236}">
                <a16:creationId xmlns:a16="http://schemas.microsoft.com/office/drawing/2014/main" id="{24940066-5CBA-1D54-D05C-3C94C8255D13}"/>
              </a:ext>
            </a:extLst>
          </p:cNvPr>
          <p:cNvPicPr>
            <a:picLocks noChangeAspect="1"/>
          </p:cNvPicPr>
          <p:nvPr/>
        </p:nvPicPr>
        <p:blipFill>
          <a:blip r:embed="rId5"/>
          <a:stretch>
            <a:fillRect/>
          </a:stretch>
        </p:blipFill>
        <p:spPr>
          <a:xfrm>
            <a:off x="3118738" y="2970113"/>
            <a:ext cx="628738" cy="613836"/>
          </a:xfrm>
          <a:prstGeom prst="rect">
            <a:avLst/>
          </a:prstGeom>
          <a:ln>
            <a:noFill/>
          </a:ln>
        </p:spPr>
      </p:pic>
      <p:pic>
        <p:nvPicPr>
          <p:cNvPr id="29" name="Billede 28">
            <a:extLst>
              <a:ext uri="{FF2B5EF4-FFF2-40B4-BE49-F238E27FC236}">
                <a16:creationId xmlns:a16="http://schemas.microsoft.com/office/drawing/2014/main" id="{F39A94B7-6645-F83C-82D0-842284B56C74}"/>
              </a:ext>
            </a:extLst>
          </p:cNvPr>
          <p:cNvPicPr>
            <a:picLocks noChangeAspect="1"/>
          </p:cNvPicPr>
          <p:nvPr/>
        </p:nvPicPr>
        <p:blipFill>
          <a:blip r:embed="rId5"/>
          <a:stretch>
            <a:fillRect/>
          </a:stretch>
        </p:blipFill>
        <p:spPr>
          <a:xfrm>
            <a:off x="2219014" y="2914719"/>
            <a:ext cx="598660" cy="588646"/>
          </a:xfrm>
          <a:prstGeom prst="rect">
            <a:avLst/>
          </a:prstGeom>
          <a:ln>
            <a:noFill/>
          </a:ln>
        </p:spPr>
      </p:pic>
      <p:sp>
        <p:nvSpPr>
          <p:cNvPr id="11" name="Tekstfelt 10">
            <a:extLst>
              <a:ext uri="{FF2B5EF4-FFF2-40B4-BE49-F238E27FC236}">
                <a16:creationId xmlns:a16="http://schemas.microsoft.com/office/drawing/2014/main" id="{02C2EBD6-CC51-6A64-44D2-91749D4C238A}"/>
              </a:ext>
            </a:extLst>
          </p:cNvPr>
          <p:cNvSpPr txBox="1"/>
          <p:nvPr/>
        </p:nvSpPr>
        <p:spPr>
          <a:xfrm>
            <a:off x="5929625" y="1577853"/>
            <a:ext cx="4801459" cy="3139321"/>
          </a:xfrm>
          <a:prstGeom prst="rect">
            <a:avLst/>
          </a:prstGeom>
          <a:noFill/>
        </p:spPr>
        <p:txBody>
          <a:bodyPr wrap="square">
            <a:spAutoFit/>
          </a:bodyPr>
          <a:lstStyle/>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Hyppige, daglige  skift mellem maniske og depressive symptomer eller maniske og depressive symptomer forekommer samtidigt</a:t>
            </a:r>
          </a:p>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Kan optræde som selvstændige episoder eller som overgang mellem mani /</a:t>
            </a:r>
            <a:r>
              <a:rPr lang="da-DK" altLang="da-DK" sz="1800" dirty="0" err="1">
                <a:solidFill>
                  <a:schemeClr val="tx1"/>
                </a:solidFill>
                <a:ea typeface="ＭＳ Ｐゴシック" charset="-128"/>
              </a:rPr>
              <a:t>hypomani</a:t>
            </a:r>
            <a:r>
              <a:rPr lang="da-DK" altLang="da-DK" sz="1800" dirty="0">
                <a:solidFill>
                  <a:schemeClr val="tx1"/>
                </a:solidFill>
                <a:ea typeface="ＭＳ Ｐゴシック" charset="-128"/>
              </a:rPr>
              <a:t> og depression eller omvendt</a:t>
            </a:r>
          </a:p>
          <a:p>
            <a:pPr>
              <a:defRPr/>
            </a:pPr>
            <a:endParaRPr lang="da-DK" altLang="da-DK" sz="1800" dirty="0">
              <a:solidFill>
                <a:schemeClr val="tx1"/>
              </a:solidFill>
              <a:ea typeface="ＭＳ Ｐゴシック" charset="-128"/>
            </a:endParaRPr>
          </a:p>
          <a:p>
            <a:pPr>
              <a:defRPr/>
            </a:pPr>
            <a:r>
              <a:rPr lang="da-DK" altLang="da-DK" sz="1800" dirty="0">
                <a:solidFill>
                  <a:schemeClr val="tx1"/>
                </a:solidFill>
                <a:ea typeface="ＭＳ Ｐゴシック" charset="-128"/>
              </a:rPr>
              <a:t>For at stille diagnosen blandingstilstand skal symptomerne vare  mindst 2 uger</a:t>
            </a:r>
            <a:endParaRPr lang="da-DK" altLang="da-DK" sz="1050" dirty="0">
              <a:solidFill>
                <a:schemeClr val="tx1"/>
              </a:solidFill>
              <a:ea typeface="ＭＳ Ｐゴシック" charset="-128"/>
            </a:endParaRPr>
          </a:p>
        </p:txBody>
      </p:sp>
    </p:spTree>
    <p:extLst>
      <p:ext uri="{BB962C8B-B14F-4D97-AF65-F5344CB8AC3E}">
        <p14:creationId xmlns:p14="http://schemas.microsoft.com/office/powerpoint/2010/main" val="387885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E1D5-2F99-94FB-686F-E9BE6C1015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2E3E49-4A38-ED4D-1A0C-9628F4734A76}"/>
              </a:ext>
            </a:extLst>
          </p:cNvPr>
          <p:cNvSpPr>
            <a:spLocks noGrp="1"/>
          </p:cNvSpPr>
          <p:nvPr>
            <p:ph type="title"/>
          </p:nvPr>
        </p:nvSpPr>
        <p:spPr/>
        <p:txBody>
          <a:bodyPr>
            <a:normAutofit/>
          </a:bodyPr>
          <a:lstStyle/>
          <a:p>
            <a:r>
              <a:rPr lang="da-DK" altLang="da-DK" sz="3200" b="1" dirty="0">
                <a:solidFill>
                  <a:schemeClr val="tx1"/>
                </a:solidFill>
                <a:ea typeface="ＭＳ Ｐゴシック" panose="020B0600070205080204" pitchFamily="34" charset="-128"/>
              </a:rPr>
              <a:t>BIPOLARE BLANDINGSTILSTANDE - FORTSAT</a:t>
            </a:r>
            <a:endParaRPr lang="da-DK" sz="3200" b="1" dirty="0">
              <a:solidFill>
                <a:schemeClr val="tx1"/>
              </a:solidFill>
            </a:endParaRPr>
          </a:p>
        </p:txBody>
      </p:sp>
      <p:sp>
        <p:nvSpPr>
          <p:cNvPr id="8" name="Rectangle 2">
            <a:extLst>
              <a:ext uri="{FF2B5EF4-FFF2-40B4-BE49-F238E27FC236}">
                <a16:creationId xmlns:a16="http://schemas.microsoft.com/office/drawing/2014/main" id="{7B4A91EC-A90D-B551-E4BB-A773C8E8CED9}"/>
              </a:ext>
            </a:extLst>
          </p:cNvPr>
          <p:cNvSpPr txBox="1">
            <a:spLocks noChangeArrowheads="1"/>
          </p:cNvSpPr>
          <p:nvPr/>
        </p:nvSpPr>
        <p:spPr>
          <a:xfrm>
            <a:off x="4859726" y="1569404"/>
            <a:ext cx="6526370" cy="4603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da-DK" altLang="da-DK" sz="2400" dirty="0">
              <a:solidFill>
                <a:schemeClr val="tx1"/>
              </a:solidFill>
              <a:ea typeface="ＭＳ Ｐゴシック" charset="-128"/>
            </a:endParaRPr>
          </a:p>
          <a:p>
            <a:pPr>
              <a:defRPr/>
            </a:pPr>
            <a:r>
              <a:rPr lang="da-DK" sz="2400" dirty="0">
                <a:solidFill>
                  <a:schemeClr val="tx1"/>
                </a:solidFill>
                <a:ea typeface="Calibri"/>
              </a:rPr>
              <a:t>Mange forskellige fremtrædelsesformer</a:t>
            </a:r>
            <a:endParaRPr lang="da-DK" sz="2400" dirty="0">
              <a:solidFill>
                <a:schemeClr val="tx1"/>
              </a:solidFill>
              <a:ea typeface="Calibri"/>
              <a:cs typeface="Calibri"/>
            </a:endParaRPr>
          </a:p>
          <a:p>
            <a:pPr marL="0" indent="0">
              <a:buNone/>
              <a:defRPr/>
            </a:pPr>
            <a:endParaRPr lang="da-DK" sz="2400" dirty="0">
              <a:solidFill>
                <a:schemeClr val="tx1"/>
              </a:solidFill>
              <a:ea typeface="Calibri"/>
              <a:cs typeface="Calibri"/>
            </a:endParaRPr>
          </a:p>
          <a:p>
            <a:pPr>
              <a:defRPr/>
            </a:pPr>
            <a:r>
              <a:rPr lang="da-DK" sz="2400" dirty="0">
                <a:solidFill>
                  <a:schemeClr val="tx1"/>
                </a:solidFill>
                <a:ea typeface="Calibri"/>
              </a:rPr>
              <a:t>Kan ledsages af angst og udtalt forstyrrelse af opmærksomheden</a:t>
            </a:r>
            <a:endParaRPr lang="da-DK" dirty="0">
              <a:solidFill>
                <a:schemeClr val="tx1"/>
              </a:solidFill>
              <a:ea typeface="Calibri"/>
            </a:endParaRPr>
          </a:p>
          <a:p>
            <a:pPr marL="0" indent="0">
              <a:buNone/>
              <a:defRPr/>
            </a:pPr>
            <a:endParaRPr lang="da-DK" sz="2400" dirty="0">
              <a:solidFill>
                <a:schemeClr val="tx1"/>
              </a:solidFill>
              <a:ea typeface="Calibri"/>
              <a:cs typeface="Calibri" panose="020F0502020204030204"/>
            </a:endParaRPr>
          </a:p>
          <a:p>
            <a:pPr>
              <a:defRPr/>
            </a:pPr>
            <a:r>
              <a:rPr lang="da-DK" sz="2400" dirty="0">
                <a:solidFill>
                  <a:schemeClr val="tx1"/>
                </a:solidFill>
                <a:ea typeface="Calibri"/>
              </a:rPr>
              <a:t>Ved blandingstilstande kan der ofte være psykotiske symptomer</a:t>
            </a:r>
            <a:endParaRPr lang="da-DK" dirty="0">
              <a:solidFill>
                <a:schemeClr val="tx1"/>
              </a:solidFill>
              <a:ea typeface="Calibri"/>
              <a:cs typeface="Calibri"/>
            </a:endParaRPr>
          </a:p>
          <a:p>
            <a:pPr>
              <a:defRPr/>
            </a:pPr>
            <a:endParaRPr lang="da-DK" altLang="da-DK" sz="2400" dirty="0">
              <a:solidFill>
                <a:schemeClr val="tx1"/>
              </a:solidFill>
              <a:ea typeface="ＭＳ Ｐゴシック" charset="-128"/>
              <a:cs typeface="Calibri"/>
            </a:endParaRPr>
          </a:p>
        </p:txBody>
      </p:sp>
      <p:pic>
        <p:nvPicPr>
          <p:cNvPr id="3" name="Billede 2" descr="Et billede, der indeholder tegning, Børnekunst, illustration/afbildning, fugl&#10;&#10;Indhold genereret af kunstig intelligens kan være forkert.">
            <a:extLst>
              <a:ext uri="{FF2B5EF4-FFF2-40B4-BE49-F238E27FC236}">
                <a16:creationId xmlns:a16="http://schemas.microsoft.com/office/drawing/2014/main" id="{E5B3F15F-093C-6FD3-53BE-838CE5E22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2042964"/>
            <a:ext cx="3434887" cy="3434887"/>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62769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06D62-AEE6-DDD2-FEB1-7CCE0C784CBB}"/>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EAA8FF7-ADC8-F168-3112-FA08626E860D}"/>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24</a:t>
            </a:fld>
            <a:endParaRPr lang="da-DK" dirty="0"/>
          </a:p>
        </p:txBody>
      </p:sp>
      <p:sp>
        <p:nvSpPr>
          <p:cNvPr id="8" name="Pladsholder til indhold 7">
            <a:extLst>
              <a:ext uri="{FF2B5EF4-FFF2-40B4-BE49-F238E27FC236}">
                <a16:creationId xmlns:a16="http://schemas.microsoft.com/office/drawing/2014/main" id="{B8C2D97B-7501-C5ED-4832-C7A472D5C28C}"/>
              </a:ext>
            </a:extLst>
          </p:cNvPr>
          <p:cNvSpPr>
            <a:spLocks noGrp="1"/>
          </p:cNvSpPr>
          <p:nvPr>
            <p:ph idx="1"/>
          </p:nvPr>
        </p:nvSpPr>
        <p:spPr>
          <a:xfrm>
            <a:off x="2919984" y="2405707"/>
            <a:ext cx="8921496" cy="2591504"/>
          </a:xfrm>
        </p:spPr>
        <p:txBody>
          <a:bodyPr vert="horz" lIns="91440" tIns="45720" rIns="91440" bIns="45720" rtlCol="0" anchor="t">
            <a:normAutofit/>
          </a:bodyPr>
          <a:lstStyle/>
          <a:p>
            <a:pPr marL="0" indent="0">
              <a:buNone/>
            </a:pPr>
            <a:r>
              <a:rPr lang="da-DK" dirty="0"/>
              <a:t>Har du oplevet at være i en blandingstilstand?</a:t>
            </a:r>
            <a:endParaRPr lang="da-DK" dirty="0">
              <a:ea typeface="Calibri" panose="020F0502020204030204"/>
              <a:cs typeface="Calibri" panose="020F0502020204030204"/>
            </a:endParaRPr>
          </a:p>
          <a:p>
            <a:pPr marL="0" indent="0">
              <a:buNone/>
            </a:pPr>
            <a:endParaRPr lang="da-DK" dirty="0"/>
          </a:p>
          <a:p>
            <a:pPr marL="0" indent="0">
              <a:buNone/>
            </a:pPr>
            <a:r>
              <a:rPr lang="da-DK" dirty="0"/>
              <a:t>Hvis ja – kan du beskrive dine erfaringer med  at være i den tilstand?</a:t>
            </a:r>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52F77F2F-82AE-EA86-4877-6275086473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306184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noAutofit/>
          </a:bodyPr>
          <a:lstStyle/>
          <a:p>
            <a:r>
              <a:rPr lang="da-DK" altLang="da-DK" sz="3200" b="1" dirty="0">
                <a:solidFill>
                  <a:schemeClr val="tx1"/>
                </a:solidFill>
              </a:rPr>
              <a:t>FOREBYGGELSESPLAN -  BLANDINGSTILSTAND</a:t>
            </a:r>
          </a:p>
        </p:txBody>
      </p:sp>
      <p:sp>
        <p:nvSpPr>
          <p:cNvPr id="3891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normAutofit/>
          </a:bodyPr>
          <a:lstStyle/>
          <a:p>
            <a:endParaRPr lang="da-DK" altLang="da-DK" dirty="0">
              <a:effectLst/>
            </a:endParaRPr>
          </a:p>
          <a:p>
            <a:r>
              <a:rPr lang="da-DK" altLang="da-DK" dirty="0">
                <a:effectLst/>
              </a:rPr>
              <a:t>I praksis vil mange af de faktorer, der kan udløse en mani, </a:t>
            </a:r>
            <a:r>
              <a:rPr lang="da-DK" altLang="da-DK" dirty="0" err="1">
                <a:effectLst/>
              </a:rPr>
              <a:t>hypoman</a:t>
            </a:r>
            <a:r>
              <a:rPr lang="da-DK" altLang="da-DK" dirty="0" err="1"/>
              <a:t>i</a:t>
            </a:r>
            <a:r>
              <a:rPr lang="da-DK" altLang="da-DK" dirty="0">
                <a:effectLst/>
              </a:rPr>
              <a:t> eller depression også kunne udløse en blandingstilstand</a:t>
            </a:r>
          </a:p>
          <a:p>
            <a:endParaRPr lang="da-DK" altLang="da-DK" dirty="0"/>
          </a:p>
          <a:p>
            <a:r>
              <a:rPr lang="da-DK" altLang="da-DK" dirty="0"/>
              <a:t>Handleplanen ved tidlige tegn på blandingstilstande kan indeholde elementer af handleplanen ved tidlige tegn på depression og mani/</a:t>
            </a:r>
            <a:r>
              <a:rPr lang="da-DK" altLang="da-DK" dirty="0" err="1"/>
              <a:t>hypomani</a:t>
            </a:r>
            <a:endParaRPr lang="da-DK" altLang="da-DK" dirty="0"/>
          </a:p>
          <a:p>
            <a:endParaRPr lang="da-DK" altLang="da-DK" dirty="0"/>
          </a:p>
          <a:p>
            <a:r>
              <a:rPr lang="da-DK" altLang="da-DK" dirty="0"/>
              <a:t>Ofte nødvendigt med løbende regulering af stimuli og aktiviteter. </a:t>
            </a:r>
            <a:endParaRPr lang="da-DK" altLang="da-DK" dirty="0">
              <a:effectLst/>
            </a:endParaRPr>
          </a:p>
        </p:txBody>
      </p:sp>
      <p:sp>
        <p:nvSpPr>
          <p:cNvPr id="2" name="Pladsholder til sidefod 1">
            <a:extLst>
              <a:ext uri="{FF2B5EF4-FFF2-40B4-BE49-F238E27FC236}">
                <a16:creationId xmlns:a16="http://schemas.microsoft.com/office/drawing/2014/main" id="{6C457C44-AAF6-48B0-A81C-82A43EF6923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a:t>Klinik for Bipolar sygdomAUHPsykiatrien</a:t>
            </a:r>
          </a:p>
        </p:txBody>
      </p:sp>
      <p:sp>
        <p:nvSpPr>
          <p:cNvPr id="3" name="Pladsholder til slidenummer 2">
            <a:extLst>
              <a:ext uri="{FF2B5EF4-FFF2-40B4-BE49-F238E27FC236}">
                <a16:creationId xmlns:a16="http://schemas.microsoft.com/office/drawing/2014/main" id="{367C22CB-A273-40E7-8582-789FA070696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25</a:t>
            </a:fld>
            <a:endParaRPr lang="da-DK"/>
          </a:p>
        </p:txBody>
      </p:sp>
    </p:spTree>
    <p:extLst>
      <p:ext uri="{BB962C8B-B14F-4D97-AF65-F5344CB8AC3E}">
        <p14:creationId xmlns:p14="http://schemas.microsoft.com/office/powerpoint/2010/main" val="4116357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2AB4-22CA-0245-523D-84B5AE2EF767}"/>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AE79C0B7-686A-3368-6F98-ABDBE4CA9948}"/>
              </a:ext>
            </a:extLst>
          </p:cNvPr>
          <p:cNvGraphicFramePr>
            <a:graphicFrameLocks noGrp="1"/>
          </p:cNvGraphicFramePr>
          <p:nvPr>
            <p:ph idx="1"/>
            <p:extLst>
              <p:ext uri="{D42A27DB-BD31-4B8C-83A1-F6EECF244321}">
                <p14:modId xmlns:p14="http://schemas.microsoft.com/office/powerpoint/2010/main" val="1865566164"/>
              </p:ext>
            </p:extLst>
          </p:nvPr>
        </p:nvGraphicFramePr>
        <p:xfrm>
          <a:off x="110612" y="98323"/>
          <a:ext cx="12008131" cy="6661354"/>
        </p:xfrm>
        <a:graphic>
          <a:graphicData uri="http://schemas.openxmlformats.org/drawingml/2006/table">
            <a:tbl>
              <a:tblPr firstRow="1" bandRow="1">
                <a:tableStyleId>{5C22544A-7EE6-4342-B048-85BDC9FD1C3A}</a:tableStyleId>
              </a:tblPr>
              <a:tblGrid>
                <a:gridCol w="3902140">
                  <a:extLst>
                    <a:ext uri="{9D8B030D-6E8A-4147-A177-3AD203B41FA5}">
                      <a16:colId xmlns:a16="http://schemas.microsoft.com/office/drawing/2014/main" val="2228222275"/>
                    </a:ext>
                  </a:extLst>
                </a:gridCol>
                <a:gridCol w="3902140">
                  <a:extLst>
                    <a:ext uri="{9D8B030D-6E8A-4147-A177-3AD203B41FA5}">
                      <a16:colId xmlns:a16="http://schemas.microsoft.com/office/drawing/2014/main" val="2258705658"/>
                    </a:ext>
                  </a:extLst>
                </a:gridCol>
                <a:gridCol w="4203851">
                  <a:extLst>
                    <a:ext uri="{9D8B030D-6E8A-4147-A177-3AD203B41FA5}">
                      <a16:colId xmlns:a16="http://schemas.microsoft.com/office/drawing/2014/main" val="4267208873"/>
                    </a:ext>
                  </a:extLst>
                </a:gridCol>
              </a:tblGrid>
              <a:tr h="1492241">
                <a:tc>
                  <a:txBody>
                    <a:bodyPr/>
                    <a:lstStyle/>
                    <a:p>
                      <a:pPr algn="ctr"/>
                      <a:r>
                        <a:rPr lang="da-DK" sz="2800" b="0" baseline="0" dirty="0">
                          <a:solidFill>
                            <a:schemeClr val="tx1"/>
                          </a:solidFill>
                        </a:rPr>
                        <a:t>Mine triggere ved blandingstilstande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da-DK" sz="2800" b="0" baseline="0" dirty="0">
                          <a:solidFill>
                            <a:schemeClr val="tx1"/>
                          </a:solidFill>
                        </a:rPr>
                        <a:t>Mine tidlige tegn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da-DK" sz="2800" b="0" baseline="0" dirty="0">
                          <a:solidFill>
                            <a:schemeClr val="tx1"/>
                          </a:solidFill>
                        </a:rPr>
                        <a:t>Min handleplan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50426678"/>
                  </a:ext>
                </a:extLst>
              </a:tr>
              <a:tr h="5169113">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p>
                      <a:endParaRPr lang="da-DK" dirty="0"/>
                    </a:p>
                    <a:p>
                      <a:r>
                        <a:rPr lang="da-DK"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8675914"/>
                  </a:ext>
                </a:extLst>
              </a:tr>
            </a:tbl>
          </a:graphicData>
        </a:graphic>
      </p:graphicFrame>
    </p:spTree>
    <p:extLst>
      <p:ext uri="{BB962C8B-B14F-4D97-AF65-F5344CB8AC3E}">
        <p14:creationId xmlns:p14="http://schemas.microsoft.com/office/powerpoint/2010/main" val="336905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27</a:t>
            </a:fld>
            <a:endParaRPr lang="da-DK" dirty="0"/>
          </a:p>
        </p:txBody>
      </p:sp>
      <p:pic>
        <p:nvPicPr>
          <p:cNvPr id="7" name="Content Placeholder 6">
            <a:extLst>
              <a:ext uri="{FF2B5EF4-FFF2-40B4-BE49-F238E27FC236}">
                <a16:creationId xmlns:a16="http://schemas.microsoft.com/office/drawing/2014/main" id="{76380BEB-9097-BB9C-583A-A2F3A8761553}"/>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28</a:t>
            </a:fld>
            <a:endParaRPr lang="da-DK" dirty="0"/>
          </a:p>
        </p:txBody>
      </p:sp>
    </p:spTree>
    <p:extLst>
      <p:ext uri="{BB962C8B-B14F-4D97-AF65-F5344CB8AC3E}">
        <p14:creationId xmlns:p14="http://schemas.microsoft.com/office/powerpoint/2010/main" val="3084338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26E89812-80AE-4D18-9671-2CFCB5EF8371}"/>
              </a:ext>
            </a:extLst>
          </p:cNvPr>
          <p:cNvSpPr>
            <a:spLocks noGrp="1"/>
          </p:cNvSpPr>
          <p:nvPr>
            <p:ph type="dt" sz="half" idx="10"/>
          </p:nvPr>
        </p:nvSpPr>
        <p:spPr>
          <a:xfrm>
            <a:off x="440196" y="7110440"/>
            <a:ext cx="0" cy="0"/>
          </a:xfrm>
        </p:spPr>
        <p:txBody>
          <a:bodyPr/>
          <a:lstStyle/>
          <a:p>
            <a:pPr algn="r">
              <a:defRPr/>
            </a:pPr>
            <a:endParaRPr lang="da-DK" sz="100" dirty="0">
              <a:noFill/>
              <a:latin typeface="Arial"/>
            </a:endParaRPr>
          </a:p>
        </p:txBody>
      </p:sp>
      <p:sp>
        <p:nvSpPr>
          <p:cNvPr id="6" name="Pladsholder til sidefod 5">
            <a:extLst>
              <a:ext uri="{FF2B5EF4-FFF2-40B4-BE49-F238E27FC236}">
                <a16:creationId xmlns:a16="http://schemas.microsoft.com/office/drawing/2014/main" id="{4A5A50A3-CCF5-43DF-8D32-A9C0A084DFC9}"/>
              </a:ext>
            </a:extLst>
          </p:cNvPr>
          <p:cNvSpPr>
            <a:spLocks noGrp="1"/>
          </p:cNvSpPr>
          <p:nvPr>
            <p:ph type="ftr" sz="quarter" idx="11"/>
          </p:nvPr>
        </p:nvSpPr>
        <p:spPr>
          <a:xfrm>
            <a:off x="440196" y="7110440"/>
            <a:ext cx="0" cy="0"/>
          </a:xfrm>
        </p:spPr>
        <p:txBody>
          <a:bodyPr/>
          <a:lstStyle/>
          <a:p>
            <a:pPr algn="l">
              <a:defRPr/>
            </a:pPr>
            <a:endParaRPr lang="en-GB" sz="100">
              <a:noFill/>
              <a:latin typeface="Arial"/>
            </a:endParaRPr>
          </a:p>
        </p:txBody>
      </p:sp>
      <p:sp>
        <p:nvSpPr>
          <p:cNvPr id="7" name="Pladsholder til slidenummer 6">
            <a:extLst>
              <a:ext uri="{FF2B5EF4-FFF2-40B4-BE49-F238E27FC236}">
                <a16:creationId xmlns:a16="http://schemas.microsoft.com/office/drawing/2014/main" id="{4AAF5F55-2309-4EB7-8B84-7BF077B9F49C}"/>
              </a:ext>
            </a:extLst>
          </p:cNvPr>
          <p:cNvSpPr>
            <a:spLocks noGrp="1"/>
          </p:cNvSpPr>
          <p:nvPr>
            <p:ph type="sldNum" sz="quarter" idx="4294967295"/>
          </p:nvPr>
        </p:nvSpPr>
        <p:spPr>
          <a:xfrm>
            <a:off x="9983788" y="6403975"/>
            <a:ext cx="684212" cy="217488"/>
          </a:xfrm>
        </p:spPr>
        <p:txBody>
          <a:bodyPr/>
          <a:lstStyle/>
          <a:p>
            <a:pPr algn="ctr">
              <a:defRPr/>
            </a:pPr>
            <a:fld id="{0DAB5548-7253-48D6-B95B-F3D312A72220}" type="slidenum">
              <a:rPr lang="da-DK" sz="900" b="1">
                <a:solidFill>
                  <a:srgbClr val="FFFFFF"/>
                </a:solidFill>
                <a:latin typeface="Arial"/>
              </a:rPr>
              <a:pPr algn="ctr">
                <a:defRPr/>
              </a:pPr>
              <a:t>29</a:t>
            </a:fld>
            <a:endParaRPr lang="da-DK" sz="900" b="1" dirty="0">
              <a:solidFill>
                <a:srgbClr val="FFFFFF"/>
              </a:solidFill>
              <a:latin typeface="Arial"/>
            </a:endParaRPr>
          </a:p>
        </p:txBody>
      </p:sp>
      <p:graphicFrame>
        <p:nvGraphicFramePr>
          <p:cNvPr id="8" name="Tabel 7">
            <a:extLst>
              <a:ext uri="{FF2B5EF4-FFF2-40B4-BE49-F238E27FC236}">
                <a16:creationId xmlns:a16="http://schemas.microsoft.com/office/drawing/2014/main" id="{0AB6E05F-2A88-4385-A8E6-241D9D16AA7D}"/>
              </a:ext>
            </a:extLst>
          </p:cNvPr>
          <p:cNvGraphicFramePr>
            <a:graphicFrameLocks noGrp="1"/>
          </p:cNvGraphicFramePr>
          <p:nvPr/>
        </p:nvGraphicFramePr>
        <p:xfrm>
          <a:off x="840344" y="685744"/>
          <a:ext cx="7416411" cy="5213568"/>
        </p:xfrm>
        <a:graphic>
          <a:graphicData uri="http://schemas.openxmlformats.org/drawingml/2006/table">
            <a:tbl>
              <a:tblPr firstRow="1" bandRow="1">
                <a:tableStyleId>{5C22544A-7EE6-4342-B048-85BDC9FD1C3A}</a:tableStyleId>
              </a:tblPr>
              <a:tblGrid>
                <a:gridCol w="7416411">
                  <a:extLst>
                    <a:ext uri="{9D8B030D-6E8A-4147-A177-3AD203B41FA5}">
                      <a16:colId xmlns:a16="http://schemas.microsoft.com/office/drawing/2014/main" val="1751476452"/>
                    </a:ext>
                  </a:extLst>
                </a:gridCol>
              </a:tblGrid>
              <a:tr h="1008112">
                <a:tc>
                  <a:txBody>
                    <a:bodyPr/>
                    <a:lstStyle/>
                    <a:p>
                      <a:r>
                        <a:rPr lang="da-DK" sz="1600" b="0" kern="1200" dirty="0">
                          <a:solidFill>
                            <a:schemeClr val="tx1"/>
                          </a:solidFill>
                          <a:effectLst/>
                          <a:latin typeface="+mn-lt"/>
                          <a:ea typeface="+mn-ea"/>
                          <a:cs typeface="+mn-cs"/>
                        </a:rPr>
                        <a:t>Jeg kan ikke overkomme alt det, jeg har planlagt. Jeg har lyst til at melde afbud. Venter med at svare sms. Trykker </a:t>
                      </a:r>
                      <a:r>
                        <a:rPr lang="da-DK" sz="1600" b="0" kern="1200" dirty="0" err="1">
                          <a:solidFill>
                            <a:schemeClr val="tx1"/>
                          </a:solidFill>
                          <a:effectLst/>
                          <a:latin typeface="+mn-lt"/>
                          <a:ea typeface="+mn-ea"/>
                          <a:cs typeface="+mn-cs"/>
                        </a:rPr>
                        <a:t>snooze</a:t>
                      </a:r>
                      <a:r>
                        <a:rPr lang="da-DK" sz="1600" b="0" kern="1200" dirty="0">
                          <a:solidFill>
                            <a:schemeClr val="tx1"/>
                          </a:solidFill>
                          <a:effectLst/>
                          <a:latin typeface="+mn-lt"/>
                          <a:ea typeface="+mn-ea"/>
                          <a:cs typeface="+mn-cs"/>
                        </a:rPr>
                        <a:t> om morgenen og tager bussen i stedet for cyklen. Jeg køber pizza.  </a:t>
                      </a:r>
                    </a:p>
                    <a:p>
                      <a:endParaRPr lang="da-DK" sz="1600" b="0"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399166"/>
                  </a:ext>
                </a:extLst>
              </a:tr>
              <a:tr h="1296144">
                <a:tc>
                  <a:txBody>
                    <a:bodyPr/>
                    <a:lstStyle/>
                    <a:p>
                      <a:endParaRPr lang="da-DK" sz="1600" kern="1200" dirty="0">
                        <a:solidFill>
                          <a:schemeClr val="tx1"/>
                        </a:solidFill>
                        <a:effectLst/>
                        <a:latin typeface="+mn-lt"/>
                        <a:ea typeface="+mn-ea"/>
                        <a:cs typeface="+mn-cs"/>
                      </a:endParaRPr>
                    </a:p>
                    <a:p>
                      <a:r>
                        <a:rPr lang="da-DK" sz="1600" kern="1200" dirty="0">
                          <a:solidFill>
                            <a:schemeClr val="tx1"/>
                          </a:solidFill>
                          <a:effectLst/>
                          <a:latin typeface="+mn-lt"/>
                          <a:ea typeface="+mn-ea"/>
                          <a:cs typeface="+mn-cs"/>
                        </a:rPr>
                        <a:t>Jeg sover mere. Har ikke lyst til så meget. Jeg ser mere Netflix. Synes, det er hårdt at komme gennem dagen. Klarer kun det mest nødvendige. Jeg har svært ved at koncentrere mig. Har ingen lyst til sex. Jeg er en dårlig kæreste og en dårlig ven(inde).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685562"/>
                  </a:ext>
                </a:extLst>
              </a:tr>
              <a:tr h="1296144">
                <a:tc>
                  <a:txBody>
                    <a:bodyPr/>
                    <a:lstStyle/>
                    <a:p>
                      <a:endParaRPr lang="da-DK" sz="1600" kern="1200" dirty="0">
                        <a:solidFill>
                          <a:schemeClr val="tx1"/>
                        </a:solidFill>
                        <a:effectLst/>
                        <a:latin typeface="+mn-lt"/>
                        <a:ea typeface="+mn-ea"/>
                        <a:cs typeface="+mn-cs"/>
                      </a:endParaRPr>
                    </a:p>
                    <a:p>
                      <a:r>
                        <a:rPr lang="da-DK" sz="1600" kern="1200" dirty="0">
                          <a:solidFill>
                            <a:schemeClr val="tx1"/>
                          </a:solidFill>
                          <a:effectLst/>
                          <a:latin typeface="+mn-lt"/>
                          <a:ea typeface="+mn-ea"/>
                          <a:cs typeface="+mn-cs"/>
                        </a:rPr>
                        <a:t>Jeg orker ikke noget. Melder afbud og svarer ikke min telefon. Ligger i min seng hele dagen. Tror aldrig jeg får det bedre igen. Jeg har ikke fortjent det. Mine tanker kører i ring. Jeg et dårligt menneske. Jeg har selvmordstanker.  </a:t>
                      </a:r>
                    </a:p>
                    <a:p>
                      <a:endParaRPr lang="da-DK" sz="1600" kern="1200" dirty="0">
                        <a:solidFill>
                          <a:schemeClr val="tx1"/>
                        </a:solidFill>
                        <a:effectLst/>
                        <a:latin typeface="+mn-lt"/>
                        <a:ea typeface="+mn-ea"/>
                        <a:cs typeface="+mn-cs"/>
                      </a:endParaRPr>
                    </a:p>
                    <a:p>
                      <a:endParaRPr lang="da-DK" sz="160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9221"/>
                  </a:ext>
                </a:extLst>
              </a:tr>
              <a:tr h="129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kern="1200" dirty="0">
                          <a:solidFill>
                            <a:schemeClr val="tx1"/>
                          </a:solidFill>
                          <a:effectLst/>
                          <a:latin typeface="+mn-lt"/>
                          <a:ea typeface="+mn-ea"/>
                          <a:cs typeface="+mn-cs"/>
                        </a:rPr>
                        <a:t>Jeg spiser ikke. Orker heller ikke at drikke. Alt er sort. Jeg har ikke fortjent at leve. Er begyndt at tænke på hvordan jeg kan skade mig selv.  Er bange. Jeg bliver overvåget. Det er fordi, jeg er så dårligt et menneske. </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80977837"/>
                  </a:ext>
                </a:extLst>
              </a:tr>
            </a:tbl>
          </a:graphicData>
        </a:graphic>
      </p:graphicFrame>
      <p:sp>
        <p:nvSpPr>
          <p:cNvPr id="11" name="Rektangel 10">
            <a:extLst>
              <a:ext uri="{FF2B5EF4-FFF2-40B4-BE49-F238E27FC236}">
                <a16:creationId xmlns:a16="http://schemas.microsoft.com/office/drawing/2014/main" id="{B5EE5033-0F8C-4DC6-B70F-4F208B9FB9CF}"/>
              </a:ext>
            </a:extLst>
          </p:cNvPr>
          <p:cNvSpPr/>
          <p:nvPr/>
        </p:nvSpPr>
        <p:spPr>
          <a:xfrm rot="10800000">
            <a:off x="8229045" y="3061531"/>
            <a:ext cx="2160000" cy="1505780"/>
          </a:xfrm>
          <a:prstGeom prst="rect">
            <a:avLst/>
          </a:prstGeom>
          <a:solidFill>
            <a:srgbClr val="004D86">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a:solidFill>
                <a:srgbClr val="FFFFFF"/>
              </a:solidFill>
              <a:latin typeface="Arial"/>
            </a:endParaRPr>
          </a:p>
        </p:txBody>
      </p:sp>
      <p:grpSp>
        <p:nvGrpSpPr>
          <p:cNvPr id="4" name="Gruppe 3">
            <a:extLst>
              <a:ext uri="{FF2B5EF4-FFF2-40B4-BE49-F238E27FC236}">
                <a16:creationId xmlns:a16="http://schemas.microsoft.com/office/drawing/2014/main" id="{68192774-F98C-4EAB-9F62-B4E435890D6B}"/>
              </a:ext>
            </a:extLst>
          </p:cNvPr>
          <p:cNvGrpSpPr/>
          <p:nvPr/>
        </p:nvGrpSpPr>
        <p:grpSpPr>
          <a:xfrm>
            <a:off x="8229827" y="578971"/>
            <a:ext cx="2160000" cy="1227423"/>
            <a:chOff x="3114448" y="1819837"/>
            <a:chExt cx="3458494" cy="1227423"/>
          </a:xfrm>
        </p:grpSpPr>
        <p:sp>
          <p:nvSpPr>
            <p:cNvPr id="2" name="Rektangel 1">
              <a:extLst>
                <a:ext uri="{FF2B5EF4-FFF2-40B4-BE49-F238E27FC236}">
                  <a16:creationId xmlns:a16="http://schemas.microsoft.com/office/drawing/2014/main" id="{BC45C5DA-71BF-41FC-A6DB-7C648FA8D5A8}"/>
                </a:ext>
              </a:extLst>
            </p:cNvPr>
            <p:cNvSpPr/>
            <p:nvPr/>
          </p:nvSpPr>
          <p:spPr>
            <a:xfrm flipV="1">
              <a:off x="3114448" y="1819837"/>
              <a:ext cx="3458494" cy="1155944"/>
            </a:xfrm>
            <a:prstGeom prst="rect">
              <a:avLst/>
            </a:prstGeom>
            <a:solidFill>
              <a:srgbClr val="02CED8">
                <a:alpha val="6588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err="1">
                <a:solidFill>
                  <a:srgbClr val="FFFFFF"/>
                </a:solidFill>
              </a:endParaRPr>
            </a:p>
          </p:txBody>
        </p:sp>
        <p:sp>
          <p:nvSpPr>
            <p:cNvPr id="3" name="Tekstfelt 2">
              <a:extLst>
                <a:ext uri="{FF2B5EF4-FFF2-40B4-BE49-F238E27FC236}">
                  <a16:creationId xmlns:a16="http://schemas.microsoft.com/office/drawing/2014/main" id="{BC10F589-FE69-480F-A5C2-AA447CF3A2D6}"/>
                </a:ext>
              </a:extLst>
            </p:cNvPr>
            <p:cNvSpPr txBox="1"/>
            <p:nvPr/>
          </p:nvSpPr>
          <p:spPr>
            <a:xfrm>
              <a:off x="3338602" y="2172928"/>
              <a:ext cx="3096344" cy="874332"/>
            </a:xfrm>
            <a:prstGeom prst="rect">
              <a:avLst/>
            </a:prstGeom>
            <a:noFill/>
          </p:spPr>
          <p:txBody>
            <a:bodyPr wrap="square" lIns="0" tIns="0" rIns="0" bIns="0" rtlCol="0">
              <a:noAutofit/>
            </a:bodyPr>
            <a:lstStyle/>
            <a:p>
              <a:pPr algn="ctr">
                <a:defRPr/>
              </a:pPr>
              <a:r>
                <a:rPr lang="da-DK" sz="1600" b="1" dirty="0">
                  <a:solidFill>
                    <a:srgbClr val="333333"/>
                  </a:solidFill>
                </a:rPr>
                <a:t>ADVARSELSSIGNALER</a:t>
              </a:r>
            </a:p>
            <a:p>
              <a:pPr>
                <a:defRPr/>
              </a:pPr>
              <a:endParaRPr lang="da-DK" sz="1600" dirty="0" err="1">
                <a:solidFill>
                  <a:srgbClr val="FFFFFF"/>
                </a:solidFill>
              </a:endParaRPr>
            </a:p>
          </p:txBody>
        </p:sp>
      </p:grpSp>
      <p:grpSp>
        <p:nvGrpSpPr>
          <p:cNvPr id="15" name="Gruppe 14">
            <a:extLst>
              <a:ext uri="{FF2B5EF4-FFF2-40B4-BE49-F238E27FC236}">
                <a16:creationId xmlns:a16="http://schemas.microsoft.com/office/drawing/2014/main" id="{A883FABA-3C94-482F-A1E8-DC937666C7E9}"/>
              </a:ext>
            </a:extLst>
          </p:cNvPr>
          <p:cNvGrpSpPr/>
          <p:nvPr/>
        </p:nvGrpSpPr>
        <p:grpSpPr>
          <a:xfrm>
            <a:off x="8229045" y="1727320"/>
            <a:ext cx="2160000" cy="1835436"/>
            <a:chOff x="6005361" y="1561931"/>
            <a:chExt cx="2700300" cy="1488482"/>
          </a:xfrm>
        </p:grpSpPr>
        <p:sp>
          <p:nvSpPr>
            <p:cNvPr id="10" name="Rektangel 9">
              <a:extLst>
                <a:ext uri="{FF2B5EF4-FFF2-40B4-BE49-F238E27FC236}">
                  <a16:creationId xmlns:a16="http://schemas.microsoft.com/office/drawing/2014/main" id="{DA862EFE-1B00-4FB5-BF55-1A2E60DCFE4A}"/>
                </a:ext>
              </a:extLst>
            </p:cNvPr>
            <p:cNvSpPr/>
            <p:nvPr/>
          </p:nvSpPr>
          <p:spPr>
            <a:xfrm rot="10800000">
              <a:off x="6005361" y="1561931"/>
              <a:ext cx="2700300" cy="1080211"/>
            </a:xfrm>
            <a:prstGeom prst="rect">
              <a:avLst/>
            </a:prstGeom>
            <a:solidFill>
              <a:srgbClr val="0070C0">
                <a:alpha val="6117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600" dirty="0">
                <a:solidFill>
                  <a:srgbClr val="FFFFFF"/>
                </a:solidFill>
              </a:endParaRPr>
            </a:p>
          </p:txBody>
        </p:sp>
        <p:sp>
          <p:nvSpPr>
            <p:cNvPr id="14" name="Tekstfelt 13">
              <a:extLst>
                <a:ext uri="{FF2B5EF4-FFF2-40B4-BE49-F238E27FC236}">
                  <a16:creationId xmlns:a16="http://schemas.microsoft.com/office/drawing/2014/main" id="{8BAD6FDB-5C08-4EBD-9A93-378588566E17}"/>
                </a:ext>
              </a:extLst>
            </p:cNvPr>
            <p:cNvSpPr txBox="1"/>
            <p:nvPr/>
          </p:nvSpPr>
          <p:spPr>
            <a:xfrm>
              <a:off x="6158275" y="2019441"/>
              <a:ext cx="2448272" cy="1030972"/>
            </a:xfrm>
            <a:prstGeom prst="rect">
              <a:avLst/>
            </a:prstGeom>
            <a:noFill/>
            <a:ln>
              <a:noFill/>
            </a:ln>
          </p:spPr>
          <p:txBody>
            <a:bodyPr wrap="square" lIns="0" tIns="0" rIns="0" bIns="0" rtlCol="0">
              <a:noAutofit/>
            </a:bodyPr>
            <a:lstStyle/>
            <a:p>
              <a:pPr algn="ctr">
                <a:defRPr/>
              </a:pPr>
              <a:r>
                <a:rPr lang="da-DK" sz="1600" b="1" dirty="0">
                  <a:solidFill>
                    <a:srgbClr val="333333"/>
                  </a:solidFill>
                </a:rPr>
                <a:t>LET TIL MODERAT DEPRESSION</a:t>
              </a:r>
            </a:p>
            <a:p>
              <a:pPr algn="ctr">
                <a:defRPr/>
              </a:pPr>
              <a:endParaRPr lang="da-DK" sz="1600" dirty="0" err="1">
                <a:solidFill>
                  <a:srgbClr val="FFFFFF"/>
                </a:solidFill>
              </a:endParaRPr>
            </a:p>
          </p:txBody>
        </p:sp>
      </p:grpSp>
      <p:sp>
        <p:nvSpPr>
          <p:cNvPr id="16" name="Tekstfelt 15">
            <a:extLst>
              <a:ext uri="{FF2B5EF4-FFF2-40B4-BE49-F238E27FC236}">
                <a16:creationId xmlns:a16="http://schemas.microsoft.com/office/drawing/2014/main" id="{7F2BCA71-731E-4A0A-8DA1-FBE979F3EB7D}"/>
              </a:ext>
            </a:extLst>
          </p:cNvPr>
          <p:cNvSpPr txBox="1"/>
          <p:nvPr/>
        </p:nvSpPr>
        <p:spPr>
          <a:xfrm>
            <a:off x="8257537" y="3522225"/>
            <a:ext cx="2160000" cy="630510"/>
          </a:xfrm>
          <a:prstGeom prst="rect">
            <a:avLst/>
          </a:prstGeom>
          <a:noFill/>
          <a:ln>
            <a:noFill/>
          </a:ln>
        </p:spPr>
        <p:txBody>
          <a:bodyPr wrap="square" lIns="0" tIns="0" rIns="0" bIns="0" rtlCol="0">
            <a:noAutofit/>
          </a:bodyPr>
          <a:lstStyle/>
          <a:p>
            <a:pPr algn="ctr">
              <a:defRPr/>
            </a:pPr>
            <a:r>
              <a:rPr lang="da-DK" sz="1600" b="1" dirty="0">
                <a:solidFill>
                  <a:srgbClr val="333333"/>
                </a:solidFill>
              </a:rPr>
              <a:t>MODERAT TIL SVÆR DEPRESSION</a:t>
            </a:r>
          </a:p>
          <a:p>
            <a:pPr algn="ctr">
              <a:defRPr/>
            </a:pPr>
            <a:endParaRPr lang="da-DK" sz="1600" dirty="0" err="1">
              <a:solidFill>
                <a:srgbClr val="FFFFFF"/>
              </a:solidFill>
            </a:endParaRPr>
          </a:p>
        </p:txBody>
      </p:sp>
      <p:sp>
        <p:nvSpPr>
          <p:cNvPr id="17" name="Tekstfelt 16">
            <a:extLst>
              <a:ext uri="{FF2B5EF4-FFF2-40B4-BE49-F238E27FC236}">
                <a16:creationId xmlns:a16="http://schemas.microsoft.com/office/drawing/2014/main" id="{B59CEAD3-91FA-4C0A-AF76-4E7BB9732DB8}"/>
              </a:ext>
            </a:extLst>
          </p:cNvPr>
          <p:cNvSpPr txBox="1"/>
          <p:nvPr/>
        </p:nvSpPr>
        <p:spPr>
          <a:xfrm>
            <a:off x="6067718" y="5424288"/>
            <a:ext cx="1309516" cy="1085737"/>
          </a:xfrm>
          <a:prstGeom prst="flowChartMerge">
            <a:avLst/>
          </a:prstGeom>
          <a:noFill/>
          <a:ln>
            <a:noFill/>
          </a:ln>
        </p:spPr>
        <p:txBody>
          <a:bodyPr wrap="square" lIns="0" tIns="0" rIns="0" bIns="0" rtlCol="0">
            <a:noAutofit/>
          </a:bodyPr>
          <a:lstStyle/>
          <a:p>
            <a:pPr algn="ctr">
              <a:defRPr/>
            </a:pPr>
            <a:endParaRPr lang="da-DK" sz="1400" b="1" dirty="0">
              <a:solidFill>
                <a:srgbClr val="333333"/>
              </a:solidFill>
              <a:latin typeface="Arial"/>
            </a:endParaRPr>
          </a:p>
        </p:txBody>
      </p:sp>
      <p:sp>
        <p:nvSpPr>
          <p:cNvPr id="20" name="Ligebenet trekant 19">
            <a:extLst>
              <a:ext uri="{FF2B5EF4-FFF2-40B4-BE49-F238E27FC236}">
                <a16:creationId xmlns:a16="http://schemas.microsoft.com/office/drawing/2014/main" id="{6016184A-4F3F-4965-8CFB-D94905DA261F}"/>
              </a:ext>
            </a:extLst>
          </p:cNvPr>
          <p:cNvSpPr/>
          <p:nvPr/>
        </p:nvSpPr>
        <p:spPr>
          <a:xfrm rot="10800000">
            <a:off x="7771537" y="4562182"/>
            <a:ext cx="3132000" cy="1332000"/>
          </a:xfrm>
          <a:prstGeom prst="triangle">
            <a:avLst/>
          </a:prstGeom>
          <a:solidFill>
            <a:srgbClr val="4D6390">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a-DK" sz="1800" b="1" dirty="0">
              <a:solidFill>
                <a:srgbClr val="333333"/>
              </a:solidFill>
              <a:latin typeface="Arial"/>
            </a:endParaRPr>
          </a:p>
        </p:txBody>
      </p:sp>
      <p:sp>
        <p:nvSpPr>
          <p:cNvPr id="19" name="Tekstfelt 18">
            <a:extLst>
              <a:ext uri="{FF2B5EF4-FFF2-40B4-BE49-F238E27FC236}">
                <a16:creationId xmlns:a16="http://schemas.microsoft.com/office/drawing/2014/main" id="{81A2E2C6-A02C-7111-4B7F-01B5EFFF44E0}"/>
              </a:ext>
            </a:extLst>
          </p:cNvPr>
          <p:cNvSpPr txBox="1"/>
          <p:nvPr/>
        </p:nvSpPr>
        <p:spPr>
          <a:xfrm>
            <a:off x="8771257" y="4764423"/>
            <a:ext cx="1646280" cy="584775"/>
          </a:xfrm>
          <a:prstGeom prst="rect">
            <a:avLst/>
          </a:prstGeom>
          <a:noFill/>
        </p:spPr>
        <p:txBody>
          <a:bodyPr wrap="square" rtlCol="0">
            <a:spAutoFit/>
          </a:bodyPr>
          <a:lstStyle/>
          <a:p>
            <a:r>
              <a:rPr lang="da-DK" sz="1600" b="1" dirty="0"/>
              <a:t>PSYKOTISK </a:t>
            </a:r>
          </a:p>
          <a:p>
            <a:r>
              <a:rPr lang="da-DK" sz="1600" b="1" dirty="0"/>
              <a:t>DEPRESSION</a:t>
            </a:r>
          </a:p>
        </p:txBody>
      </p:sp>
    </p:spTree>
    <p:extLst>
      <p:ext uri="{BB962C8B-B14F-4D97-AF65-F5344CB8AC3E}">
        <p14:creationId xmlns:p14="http://schemas.microsoft.com/office/powerpoint/2010/main" val="38445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B1000-9ED7-FBAA-B108-4550A5E64B14}"/>
              </a:ext>
            </a:extLst>
          </p:cNvPr>
          <p:cNvSpPr>
            <a:spLocks noGrp="1"/>
          </p:cNvSpPr>
          <p:nvPr>
            <p:ph type="title"/>
          </p:nvPr>
        </p:nvSpPr>
        <p:spPr/>
        <p:txBody>
          <a:bodyPr>
            <a:normAutofit/>
          </a:bodyPr>
          <a:lstStyle/>
          <a:p>
            <a:r>
              <a:rPr lang="da-DK" sz="3200" b="1" dirty="0"/>
              <a:t>DIAGNOSTIK</a:t>
            </a:r>
          </a:p>
        </p:txBody>
      </p:sp>
      <p:sp>
        <p:nvSpPr>
          <p:cNvPr id="3" name="Pladsholder til indhold 2">
            <a:extLst>
              <a:ext uri="{FF2B5EF4-FFF2-40B4-BE49-F238E27FC236}">
                <a16:creationId xmlns:a16="http://schemas.microsoft.com/office/drawing/2014/main" id="{5875101B-92DA-8D44-CF77-E80C78301583}"/>
              </a:ext>
            </a:extLst>
          </p:cNvPr>
          <p:cNvSpPr>
            <a:spLocks noGrp="1"/>
          </p:cNvSpPr>
          <p:nvPr>
            <p:ph idx="1"/>
          </p:nvPr>
        </p:nvSpPr>
        <p:spPr/>
        <p:txBody>
          <a:bodyPr vert="horz" lIns="91440" tIns="45720" rIns="91440" bIns="45720" rtlCol="0" anchor="t">
            <a:normAutofit/>
          </a:bodyPr>
          <a:lstStyle/>
          <a:p>
            <a:pPr marL="0" indent="0">
              <a:buNone/>
            </a:pPr>
            <a:endParaRPr lang="da-DK" altLang="da-DK" dirty="0">
              <a:solidFill>
                <a:schemeClr val="tx1"/>
              </a:solidFill>
              <a:ea typeface="ＭＳ Ｐゴシック" charset="-128"/>
            </a:endParaRPr>
          </a:p>
          <a:p>
            <a:r>
              <a:rPr lang="da-DK" dirty="0">
                <a:ea typeface="Calibri"/>
                <a:cs typeface="Calibri"/>
              </a:rPr>
              <a:t>De grundlæggende symptomer ved bipolar depression er betydelige ændringer i stemningsleje og energiniveau, der afviger fra personens vanlige tilstand</a:t>
            </a:r>
          </a:p>
          <a:p>
            <a:endParaRPr lang="da-DK" dirty="0">
              <a:solidFill>
                <a:schemeClr val="tx1"/>
              </a:solidFill>
              <a:latin typeface="Arial"/>
              <a:cs typeface="Arial"/>
            </a:endParaRPr>
          </a:p>
          <a:p>
            <a:r>
              <a:rPr lang="da-DK" dirty="0">
                <a:solidFill>
                  <a:schemeClr val="tx1"/>
                </a:solidFill>
                <a:ea typeface="Calibri"/>
                <a:cs typeface="Calibri"/>
              </a:rPr>
              <a:t>Depression er forskellig fra sorg og almindelig tristhed</a:t>
            </a:r>
          </a:p>
          <a:p>
            <a:endParaRPr lang="da-DK" dirty="0">
              <a:solidFill>
                <a:schemeClr val="tx1"/>
              </a:solidFill>
              <a:latin typeface="Arial"/>
              <a:cs typeface="Arial"/>
            </a:endParaRPr>
          </a:p>
          <a:p>
            <a:r>
              <a:rPr lang="da-DK" dirty="0">
                <a:solidFill>
                  <a:schemeClr val="tx1"/>
                </a:solidFill>
                <a:ea typeface="Calibri"/>
                <a:cs typeface="Calibri"/>
              </a:rPr>
              <a:t>Gennem samtale og observation undersøges, hvilke symptomer der aktuelt er til stede eller tidligere har været det. </a:t>
            </a:r>
          </a:p>
          <a:p>
            <a:pPr marL="0" indent="0">
              <a:buNone/>
            </a:pPr>
            <a:endParaRPr lang="da-DK" dirty="0">
              <a:solidFill>
                <a:schemeClr val="tx1"/>
              </a:solidFill>
              <a:ea typeface="Calibri"/>
              <a:cs typeface="Calibri"/>
            </a:endParaRPr>
          </a:p>
        </p:txBody>
      </p:sp>
    </p:spTree>
    <p:extLst>
      <p:ext uri="{BB962C8B-B14F-4D97-AF65-F5344CB8AC3E}">
        <p14:creationId xmlns:p14="http://schemas.microsoft.com/office/powerpoint/2010/main" val="335423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EAE4D-9550-F6BD-C071-702C36035039}"/>
            </a:ext>
          </a:extLst>
        </p:cNvPr>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54404454-62B0-AE0E-C5C3-8390485737DE}"/>
              </a:ext>
            </a:extLst>
          </p:cNvPr>
          <p:cNvGraphicFramePr>
            <a:graphicFrameLocks noGrp="1"/>
          </p:cNvGraphicFramePr>
          <p:nvPr>
            <p:ph idx="1"/>
            <p:extLst>
              <p:ext uri="{D42A27DB-BD31-4B8C-83A1-F6EECF244321}">
                <p14:modId xmlns:p14="http://schemas.microsoft.com/office/powerpoint/2010/main" val="2967004930"/>
              </p:ext>
            </p:extLst>
          </p:nvPr>
        </p:nvGraphicFramePr>
        <p:xfrm>
          <a:off x="1771100" y="1553037"/>
          <a:ext cx="8439700" cy="461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372" name="Pladsholder til diasnummer 15">
            <a:extLst>
              <a:ext uri="{FF2B5EF4-FFF2-40B4-BE49-F238E27FC236}">
                <a16:creationId xmlns:a16="http://schemas.microsoft.com/office/drawing/2014/main" id="{2DC029A2-71B3-BF72-C1DE-2FC3D37EA3FC}"/>
              </a:ext>
            </a:extLst>
          </p:cNvPr>
          <p:cNvSpPr>
            <a:spLocks noGrp="1"/>
          </p:cNvSpPr>
          <p:nvPr>
            <p:ph type="sldNum" sz="quarter" idx="12"/>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482F3C8A-1EBA-F347-92B3-72ECE37CB976}" type="slidenum">
              <a:rPr lang="da-DK" sz="1600" smtClean="0"/>
              <a:pPr>
                <a:spcBef>
                  <a:spcPct val="0"/>
                </a:spcBef>
                <a:buFontTx/>
                <a:buNone/>
              </a:pPr>
              <a:t>30</a:t>
            </a:fld>
            <a:endParaRPr lang="da-DK" altLang="da-DK" sz="1600">
              <a:solidFill>
                <a:srgbClr val="1F497D"/>
              </a:solidFill>
              <a:latin typeface="Arial" charset="0"/>
            </a:endParaRPr>
          </a:p>
        </p:txBody>
      </p:sp>
      <p:sp>
        <p:nvSpPr>
          <p:cNvPr id="58373" name="Tekstboks 4">
            <a:extLst>
              <a:ext uri="{FF2B5EF4-FFF2-40B4-BE49-F238E27FC236}">
                <a16:creationId xmlns:a16="http://schemas.microsoft.com/office/drawing/2014/main" id="{6B156E93-02C4-ACC8-93EA-85F7468158F3}"/>
              </a:ext>
            </a:extLst>
          </p:cNvPr>
          <p:cNvSpPr txBox="1">
            <a:spLocks noChangeArrowheads="1"/>
          </p:cNvSpPr>
          <p:nvPr/>
        </p:nvSpPr>
        <p:spPr bwMode="auto">
          <a:xfrm>
            <a:off x="4432300" y="1341438"/>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da-DK" altLang="da-DK" sz="1600">
              <a:solidFill>
                <a:srgbClr val="000000"/>
              </a:solidFill>
              <a:latin typeface="Arial" charset="0"/>
            </a:endParaRPr>
          </a:p>
        </p:txBody>
      </p:sp>
      <p:sp>
        <p:nvSpPr>
          <p:cNvPr id="8" name="Oval billedforklaring 7">
            <a:extLst>
              <a:ext uri="{FF2B5EF4-FFF2-40B4-BE49-F238E27FC236}">
                <a16:creationId xmlns:a16="http://schemas.microsoft.com/office/drawing/2014/main" id="{368E37D8-28A5-AA96-2979-5BAEF632E027}"/>
              </a:ext>
            </a:extLst>
          </p:cNvPr>
          <p:cNvSpPr/>
          <p:nvPr/>
        </p:nvSpPr>
        <p:spPr>
          <a:xfrm>
            <a:off x="9104182" y="2968919"/>
            <a:ext cx="2880000" cy="1440000"/>
          </a:xfrm>
          <a:prstGeom prst="wedgeEllipseCallout">
            <a:avLst>
              <a:gd name="adj1" fmla="val -50263"/>
              <a:gd name="adj2" fmla="val 40421"/>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Aktivitetsplanlægning og gradueret opgaveløsning</a:t>
            </a:r>
          </a:p>
        </p:txBody>
      </p:sp>
      <p:sp>
        <p:nvSpPr>
          <p:cNvPr id="13" name="Oval billedforklaring 12">
            <a:extLst>
              <a:ext uri="{FF2B5EF4-FFF2-40B4-BE49-F238E27FC236}">
                <a16:creationId xmlns:a16="http://schemas.microsoft.com/office/drawing/2014/main" id="{690D8716-48BD-C8AD-4C47-AB084BDB5A69}"/>
              </a:ext>
            </a:extLst>
          </p:cNvPr>
          <p:cNvSpPr/>
          <p:nvPr/>
        </p:nvSpPr>
        <p:spPr>
          <a:xfrm>
            <a:off x="2209800" y="113037"/>
            <a:ext cx="2880000" cy="1440000"/>
          </a:xfrm>
          <a:prstGeom prst="wedgeEllipseCallout">
            <a:avLst>
              <a:gd name="adj1" fmla="val 25349"/>
              <a:gd name="adj2" fmla="val 62500"/>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a-DK" sz="1600" dirty="0">
                <a:solidFill>
                  <a:sysClr val="windowText" lastClr="000000"/>
                </a:solidFill>
              </a:rPr>
              <a:t>Udfordring  af negative tanker</a:t>
            </a:r>
          </a:p>
        </p:txBody>
      </p:sp>
      <p:sp>
        <p:nvSpPr>
          <p:cNvPr id="18" name="Oval billedforklaring 17">
            <a:extLst>
              <a:ext uri="{FF2B5EF4-FFF2-40B4-BE49-F238E27FC236}">
                <a16:creationId xmlns:a16="http://schemas.microsoft.com/office/drawing/2014/main" id="{2C45527D-2385-AF33-A4A4-0D4410D2940B}"/>
              </a:ext>
            </a:extLst>
          </p:cNvPr>
          <p:cNvSpPr/>
          <p:nvPr/>
        </p:nvSpPr>
        <p:spPr>
          <a:xfrm>
            <a:off x="207818" y="2462324"/>
            <a:ext cx="3291169" cy="1440000"/>
          </a:xfrm>
          <a:prstGeom prst="wedgeEllipseCallout">
            <a:avLst>
              <a:gd name="adj1" fmla="val 45064"/>
              <a:gd name="adj2" fmla="val 43743"/>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Afledning, </a:t>
            </a:r>
          </a:p>
          <a:p>
            <a:pPr algn="ctr" eaLnBrk="1" hangingPunct="1">
              <a:defRPr/>
            </a:pPr>
            <a:r>
              <a:rPr lang="da-DK" altLang="da-DK" sz="1600" dirty="0">
                <a:solidFill>
                  <a:sysClr val="windowText" lastClr="000000"/>
                </a:solidFill>
                <a:latin typeface="Calibri" charset="0"/>
              </a:rPr>
              <a:t>opmærksomhedstræning,  mindfulness,</a:t>
            </a:r>
          </a:p>
          <a:p>
            <a:pPr algn="ctr" eaLnBrk="1" hangingPunct="1">
              <a:defRPr/>
            </a:pPr>
            <a:r>
              <a:rPr lang="da-DK" altLang="da-DK" sz="1600" dirty="0">
                <a:solidFill>
                  <a:sysClr val="windowText" lastClr="000000"/>
                </a:solidFill>
                <a:latin typeface="Calibri" charset="0"/>
              </a:rPr>
              <a:t>problemløsning hvis relevant</a:t>
            </a:r>
          </a:p>
        </p:txBody>
      </p:sp>
      <p:sp>
        <p:nvSpPr>
          <p:cNvPr id="19" name="Oval billedforklaring 18">
            <a:extLst>
              <a:ext uri="{FF2B5EF4-FFF2-40B4-BE49-F238E27FC236}">
                <a16:creationId xmlns:a16="http://schemas.microsoft.com/office/drawing/2014/main" id="{F3D03115-7974-0D1E-D843-D23101B6F401}"/>
              </a:ext>
            </a:extLst>
          </p:cNvPr>
          <p:cNvSpPr/>
          <p:nvPr/>
        </p:nvSpPr>
        <p:spPr>
          <a:xfrm>
            <a:off x="7540900" y="214070"/>
            <a:ext cx="2880000" cy="1440000"/>
          </a:xfrm>
          <a:prstGeom prst="wedgeEllipseCallout">
            <a:avLst>
              <a:gd name="adj1" fmla="val -26041"/>
              <a:gd name="adj2" fmla="val 68719"/>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Planlægning af nærende aktiviteter</a:t>
            </a:r>
          </a:p>
        </p:txBody>
      </p:sp>
      <p:sp>
        <p:nvSpPr>
          <p:cNvPr id="15" name="Oval billedforklaring 14">
            <a:extLst>
              <a:ext uri="{FF2B5EF4-FFF2-40B4-BE49-F238E27FC236}">
                <a16:creationId xmlns:a16="http://schemas.microsoft.com/office/drawing/2014/main" id="{540593BA-A228-A4A1-2ADF-2002C2C798C1}"/>
              </a:ext>
            </a:extLst>
          </p:cNvPr>
          <p:cNvSpPr/>
          <p:nvPr/>
        </p:nvSpPr>
        <p:spPr>
          <a:xfrm>
            <a:off x="2209800" y="5304963"/>
            <a:ext cx="2880000" cy="1440000"/>
          </a:xfrm>
          <a:prstGeom prst="wedgeEllipseCallout">
            <a:avLst>
              <a:gd name="adj1" fmla="val 52726"/>
              <a:gd name="adj2" fmla="val -37045"/>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da-DK" altLang="da-DK" sz="1600" dirty="0">
                <a:solidFill>
                  <a:sysClr val="windowText" lastClr="000000"/>
                </a:solidFill>
                <a:latin typeface="Calibri" charset="0"/>
              </a:rPr>
              <a:t>God søvnhygiejne, sociale aktiviteter og støtte</a:t>
            </a:r>
          </a:p>
        </p:txBody>
      </p:sp>
    </p:spTree>
    <p:extLst>
      <p:ext uri="{BB962C8B-B14F-4D97-AF65-F5344CB8AC3E}">
        <p14:creationId xmlns:p14="http://schemas.microsoft.com/office/powerpoint/2010/main" val="135398773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5">
            <a:extLst>
              <a:ext uri="{FF2B5EF4-FFF2-40B4-BE49-F238E27FC236}">
                <a16:creationId xmlns:a16="http://schemas.microsoft.com/office/drawing/2014/main" id="{475FB936-B5EB-A8A3-9D79-3D8C25DF9833}"/>
              </a:ext>
            </a:extLst>
          </p:cNvPr>
          <p:cNvCxnSpPr>
            <a:cxnSpLocks/>
          </p:cNvCxnSpPr>
          <p:nvPr/>
        </p:nvCxnSpPr>
        <p:spPr>
          <a:xfrm>
            <a:off x="1579418" y="1479665"/>
            <a:ext cx="0" cy="5180799"/>
          </a:xfrm>
          <a:prstGeom prst="straightConnector1">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Pladsholder til indhold 7">
            <a:extLst>
              <a:ext uri="{FF2B5EF4-FFF2-40B4-BE49-F238E27FC236}">
                <a16:creationId xmlns:a16="http://schemas.microsoft.com/office/drawing/2014/main" id="{7B1453CF-C253-5130-C400-6862D69247BB}"/>
              </a:ext>
            </a:extLst>
          </p:cNvPr>
          <p:cNvGraphicFramePr>
            <a:graphicFrameLocks/>
          </p:cNvGraphicFramePr>
          <p:nvPr/>
        </p:nvGraphicFramePr>
        <p:xfrm>
          <a:off x="1593273" y="1479665"/>
          <a:ext cx="9426634" cy="4921135"/>
        </p:xfrm>
        <a:graphic>
          <a:graphicData uri="http://schemas.openxmlformats.org/drawingml/2006/table">
            <a:tbl>
              <a:tblPr firstRow="1" bandRow="1">
                <a:tableStyleId>{2D5ABB26-0587-4C30-8999-92F81FD0307C}</a:tableStyleId>
              </a:tblPr>
              <a:tblGrid>
                <a:gridCol w="1628717">
                  <a:extLst>
                    <a:ext uri="{9D8B030D-6E8A-4147-A177-3AD203B41FA5}">
                      <a16:colId xmlns:a16="http://schemas.microsoft.com/office/drawing/2014/main" val="2903966042"/>
                    </a:ext>
                  </a:extLst>
                </a:gridCol>
                <a:gridCol w="1730873">
                  <a:extLst>
                    <a:ext uri="{9D8B030D-6E8A-4147-A177-3AD203B41FA5}">
                      <a16:colId xmlns:a16="http://schemas.microsoft.com/office/drawing/2014/main" val="1115010977"/>
                    </a:ext>
                  </a:extLst>
                </a:gridCol>
                <a:gridCol w="6067044">
                  <a:extLst>
                    <a:ext uri="{9D8B030D-6E8A-4147-A177-3AD203B41FA5}">
                      <a16:colId xmlns:a16="http://schemas.microsoft.com/office/drawing/2014/main" val="1187578411"/>
                    </a:ext>
                  </a:extLst>
                </a:gridCol>
              </a:tblGrid>
              <a:tr h="1517584">
                <a:tc>
                  <a:txBody>
                    <a:bodyPr/>
                    <a:lstStyle/>
                    <a:p>
                      <a:r>
                        <a:rPr lang="da-DK" sz="2400" b="0" dirty="0">
                          <a:solidFill>
                            <a:schemeClr val="tx1"/>
                          </a:solidFill>
                        </a:rPr>
                        <a:t>Kerne symptomer</a:t>
                      </a:r>
                    </a:p>
                  </a:txBody>
                  <a:tcPr>
                    <a:solidFill>
                      <a:schemeClr val="accent6">
                        <a:lumMod val="60000"/>
                        <a:lumOff val="40000"/>
                      </a:schemeClr>
                    </a:solidFill>
                  </a:tcPr>
                </a:tc>
                <a:tc gridSpan="2">
                  <a:txBody>
                    <a:bodyPr/>
                    <a:lstStyle/>
                    <a:p>
                      <a:pPr marL="342900" indent="-342900">
                        <a:lnSpc>
                          <a:spcPct val="150000"/>
                        </a:lnSpc>
                        <a:buFont typeface="Arial" panose="020B0604020202020204" pitchFamily="34" charset="0"/>
                        <a:buChar char="•"/>
                      </a:pPr>
                      <a:r>
                        <a:rPr lang="da-DK" sz="2000" dirty="0">
                          <a:solidFill>
                            <a:schemeClr val="tx1"/>
                          </a:solidFill>
                        </a:rPr>
                        <a:t>Tristhed og manglede evne til at føle noget             </a:t>
                      </a:r>
                    </a:p>
                    <a:p>
                      <a:pPr marL="342900" indent="-342900">
                        <a:lnSpc>
                          <a:spcPct val="150000"/>
                        </a:lnSpc>
                        <a:buFont typeface="Arial" panose="020B0604020202020204" pitchFamily="34" charset="0"/>
                        <a:buChar char="•"/>
                      </a:pPr>
                      <a:r>
                        <a:rPr lang="da-DK" sz="2000" dirty="0">
                          <a:solidFill>
                            <a:schemeClr val="tx1"/>
                          </a:solidFill>
                        </a:rPr>
                        <a:t>Nedsat lyst og interesse</a:t>
                      </a:r>
                    </a:p>
                    <a:p>
                      <a:pPr marL="342900" indent="-342900">
                        <a:lnSpc>
                          <a:spcPct val="150000"/>
                        </a:lnSpc>
                        <a:buFont typeface="Arial" panose="020B0604020202020204" pitchFamily="34" charset="0"/>
                        <a:buChar char="•"/>
                      </a:pPr>
                      <a:r>
                        <a:rPr lang="da-DK" sz="2000" dirty="0">
                          <a:solidFill>
                            <a:schemeClr val="tx1"/>
                          </a:solidFill>
                        </a:rPr>
                        <a:t>Nedsat energi og træthed </a:t>
                      </a:r>
                    </a:p>
                  </a:txBody>
                  <a:tcPr/>
                </a:tc>
                <a:tc hMerge="1">
                  <a:txBody>
                    <a:bodyPr/>
                    <a:lstStyle/>
                    <a:p>
                      <a:endParaRPr lang="da-DK" dirty="0"/>
                    </a:p>
                  </a:txBody>
                  <a:tcPr/>
                </a:tc>
                <a:extLst>
                  <a:ext uri="{0D108BD9-81ED-4DB2-BD59-A6C34878D82A}">
                    <a16:rowId xmlns:a16="http://schemas.microsoft.com/office/drawing/2014/main" val="2028423039"/>
                  </a:ext>
                </a:extLst>
              </a:tr>
              <a:tr h="3403551">
                <a:tc>
                  <a:txBody>
                    <a:bodyPr/>
                    <a:lstStyle/>
                    <a:p>
                      <a:endParaRPr lang="da-DK" dirty="0">
                        <a:solidFill>
                          <a:schemeClr val="tx1"/>
                        </a:solidFill>
                      </a:endParaRPr>
                    </a:p>
                  </a:txBody>
                  <a:tcPr/>
                </a:tc>
                <a:tc>
                  <a:txBody>
                    <a:bodyPr/>
                    <a:lstStyle/>
                    <a:p>
                      <a:r>
                        <a:rPr lang="da-DK" sz="2400" b="0" dirty="0">
                          <a:solidFill>
                            <a:schemeClr val="tx1"/>
                          </a:solidFill>
                        </a:rPr>
                        <a:t>Ledsage symptomer</a:t>
                      </a:r>
                    </a:p>
                  </a:txBody>
                  <a:tcPr>
                    <a:solidFill>
                      <a:schemeClr val="accent2">
                        <a:lumMod val="40000"/>
                        <a:lumOff val="60000"/>
                      </a:schemeClr>
                    </a:solidFill>
                  </a:tcPr>
                </a:tc>
                <a:tc>
                  <a:txBody>
                    <a:bodyPr/>
                    <a:lstStyle/>
                    <a:p>
                      <a:pPr marL="285750" indent="-285750">
                        <a:lnSpc>
                          <a:spcPct val="150000"/>
                        </a:lnSpc>
                        <a:buFont typeface="Arial" panose="020B0604020202020204" pitchFamily="34" charset="0"/>
                        <a:buChar char="•"/>
                      </a:pPr>
                      <a:r>
                        <a:rPr lang="da-DK" sz="1800" dirty="0"/>
                        <a:t>Nedsat selvtillid </a:t>
                      </a:r>
                    </a:p>
                    <a:p>
                      <a:pPr marL="285750" indent="-285750">
                        <a:lnSpc>
                          <a:spcPct val="150000"/>
                        </a:lnSpc>
                        <a:buFont typeface="Arial" panose="020B0604020202020204" pitchFamily="34" charset="0"/>
                        <a:buChar char="•"/>
                      </a:pPr>
                      <a:r>
                        <a:rPr lang="da-DK" sz="1800" dirty="0"/>
                        <a:t>Selvbebrejdelse </a:t>
                      </a:r>
                    </a:p>
                    <a:p>
                      <a:pPr marL="285750" indent="-285750">
                        <a:lnSpc>
                          <a:spcPct val="150000"/>
                        </a:lnSpc>
                        <a:buFont typeface="Arial" panose="020B0604020202020204" pitchFamily="34" charset="0"/>
                        <a:buChar char="•"/>
                      </a:pPr>
                      <a:r>
                        <a:rPr lang="da-DK" sz="1800" dirty="0"/>
                        <a:t>Selvmordstanker</a:t>
                      </a:r>
                    </a:p>
                    <a:p>
                      <a:pPr marL="285750" indent="-285750">
                        <a:lnSpc>
                          <a:spcPct val="150000"/>
                        </a:lnSpc>
                        <a:buFont typeface="Arial" panose="020B0604020202020204" pitchFamily="34" charset="0"/>
                        <a:buChar char="•"/>
                      </a:pPr>
                      <a:r>
                        <a:rPr lang="da-DK" sz="1800" dirty="0"/>
                        <a:t>Nedsat koncentration og tankebesvær</a:t>
                      </a:r>
                    </a:p>
                    <a:p>
                      <a:pPr marL="285750" indent="-285750">
                        <a:lnSpc>
                          <a:spcPct val="150000"/>
                        </a:lnSpc>
                        <a:buFont typeface="Arial" panose="020B0604020202020204" pitchFamily="34" charset="0"/>
                        <a:buChar char="•"/>
                      </a:pPr>
                      <a:r>
                        <a:rPr lang="da-DK" sz="1800" dirty="0"/>
                        <a:t>Hæmning eller uro</a:t>
                      </a:r>
                    </a:p>
                    <a:p>
                      <a:pPr marL="285750" indent="-285750">
                        <a:lnSpc>
                          <a:spcPct val="150000"/>
                        </a:lnSpc>
                        <a:buFont typeface="Arial" panose="020B0604020202020204" pitchFamily="34" charset="0"/>
                        <a:buChar char="•"/>
                      </a:pPr>
                      <a:r>
                        <a:rPr lang="da-DK" sz="1800" dirty="0"/>
                        <a:t>Søvnforstyrrelser</a:t>
                      </a:r>
                    </a:p>
                    <a:p>
                      <a:pPr marL="285750" indent="-285750">
                        <a:lnSpc>
                          <a:spcPct val="150000"/>
                        </a:lnSpc>
                        <a:buFont typeface="Arial" panose="020B0604020202020204" pitchFamily="34" charset="0"/>
                        <a:buChar char="•"/>
                      </a:pPr>
                      <a:r>
                        <a:rPr lang="da-DK" sz="1800" dirty="0"/>
                        <a:t>Ændringer i appetit</a:t>
                      </a:r>
                    </a:p>
                  </a:txBody>
                  <a:tcPr/>
                </a:tc>
                <a:extLst>
                  <a:ext uri="{0D108BD9-81ED-4DB2-BD59-A6C34878D82A}">
                    <a16:rowId xmlns:a16="http://schemas.microsoft.com/office/drawing/2014/main" val="703312383"/>
                  </a:ext>
                </a:extLst>
              </a:tr>
            </a:tbl>
          </a:graphicData>
        </a:graphic>
      </p:graphicFrame>
      <p:sp>
        <p:nvSpPr>
          <p:cNvPr id="5" name="Rektangel: afrundede hjørner 4">
            <a:extLst>
              <a:ext uri="{FF2B5EF4-FFF2-40B4-BE49-F238E27FC236}">
                <a16:creationId xmlns:a16="http://schemas.microsoft.com/office/drawing/2014/main" id="{4613D1DA-4CF4-71A3-1F9C-46C2AD2A2710}"/>
              </a:ext>
            </a:extLst>
          </p:cNvPr>
          <p:cNvSpPr/>
          <p:nvPr/>
        </p:nvSpPr>
        <p:spPr>
          <a:xfrm>
            <a:off x="348385" y="3845408"/>
            <a:ext cx="2980534" cy="2461913"/>
          </a:xfrm>
          <a:prstGeom prst="roundRect">
            <a:avLst/>
          </a:prstGeom>
          <a:solidFill>
            <a:srgbClr val="C2DEE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85750" indent="-285750">
              <a:lnSpc>
                <a:spcPct val="80000"/>
              </a:lnSpc>
              <a:buFont typeface="Arial" panose="020B0604020202020204" pitchFamily="34" charset="0"/>
              <a:buChar char="•"/>
              <a:defRPr/>
            </a:pPr>
            <a:r>
              <a:rPr lang="da-DK" altLang="da-DK" sz="1600" dirty="0">
                <a:solidFill>
                  <a:schemeClr val="tx1"/>
                </a:solidFill>
              </a:rPr>
              <a:t>Mindst 14 dage med symptomer</a:t>
            </a:r>
          </a:p>
          <a:p>
            <a:pPr marL="285750" indent="-285750">
              <a:lnSpc>
                <a:spcPct val="80000"/>
              </a:lnSpc>
              <a:buFont typeface="Arial" panose="020B0604020202020204" pitchFamily="34" charset="0"/>
              <a:buChar char="•"/>
              <a:defRPr/>
            </a:pPr>
            <a:endParaRPr lang="da-DK" altLang="da-DK" sz="1600" dirty="0">
              <a:solidFill>
                <a:schemeClr val="tx1"/>
              </a:solidFill>
            </a:endParaRPr>
          </a:p>
          <a:p>
            <a:pPr marL="285750" indent="-285750">
              <a:lnSpc>
                <a:spcPct val="80000"/>
              </a:lnSpc>
              <a:buFont typeface="Arial" panose="020B0604020202020204" pitchFamily="34" charset="0"/>
              <a:buChar char="•"/>
              <a:defRPr/>
            </a:pPr>
            <a:r>
              <a:rPr lang="da-DK" altLang="da-DK" sz="1600" dirty="0">
                <a:solidFill>
                  <a:schemeClr val="tx1"/>
                </a:solidFill>
              </a:rPr>
              <a:t>Inddeles i let, moderat eller svær depression efter symptomernes antal og sværhedsgrad</a:t>
            </a:r>
          </a:p>
          <a:p>
            <a:pPr marL="285750" indent="-285750">
              <a:lnSpc>
                <a:spcPct val="80000"/>
              </a:lnSpc>
              <a:buFont typeface="Arial" panose="020B0604020202020204" pitchFamily="34" charset="0"/>
              <a:buChar char="•"/>
              <a:defRPr/>
            </a:pPr>
            <a:endParaRPr lang="da-DK" altLang="da-DK" sz="1600" dirty="0">
              <a:solidFill>
                <a:schemeClr val="tx1"/>
              </a:solidFill>
            </a:endParaRPr>
          </a:p>
          <a:p>
            <a:pPr marL="285750" indent="-285750">
              <a:lnSpc>
                <a:spcPct val="80000"/>
              </a:lnSpc>
              <a:buFont typeface="Arial" panose="020B0604020202020204" pitchFamily="34" charset="0"/>
              <a:buChar char="•"/>
              <a:defRPr/>
            </a:pPr>
            <a:r>
              <a:rPr lang="da-DK" altLang="da-DK" sz="1600" dirty="0">
                <a:solidFill>
                  <a:schemeClr val="tx1"/>
                </a:solidFill>
              </a:rPr>
              <a:t>Ved svær depression ses af og til psykotiske symptomer</a:t>
            </a:r>
          </a:p>
        </p:txBody>
      </p:sp>
      <p:sp>
        <p:nvSpPr>
          <p:cNvPr id="7" name="Titel 6">
            <a:extLst>
              <a:ext uri="{FF2B5EF4-FFF2-40B4-BE49-F238E27FC236}">
                <a16:creationId xmlns:a16="http://schemas.microsoft.com/office/drawing/2014/main" id="{B7A2F8D2-BF02-E0D5-31B6-B9EC3B81E28B}"/>
              </a:ext>
            </a:extLst>
          </p:cNvPr>
          <p:cNvSpPr>
            <a:spLocks noGrp="1"/>
          </p:cNvSpPr>
          <p:nvPr>
            <p:ph type="title"/>
          </p:nvPr>
        </p:nvSpPr>
        <p:spPr>
          <a:xfrm>
            <a:off x="838200" y="764991"/>
            <a:ext cx="10515600" cy="772351"/>
          </a:xfrm>
        </p:spPr>
        <p:txBody>
          <a:bodyPr>
            <a:normAutofit/>
          </a:bodyPr>
          <a:lstStyle/>
          <a:p>
            <a:r>
              <a:rPr lang="da-DK" sz="3200" b="1" dirty="0">
                <a:solidFill>
                  <a:schemeClr val="tx1"/>
                </a:solidFill>
              </a:rPr>
              <a:t>DEPRESSION</a:t>
            </a:r>
          </a:p>
        </p:txBody>
      </p:sp>
    </p:spTree>
    <p:extLst>
      <p:ext uri="{BB962C8B-B14F-4D97-AF65-F5344CB8AC3E}">
        <p14:creationId xmlns:p14="http://schemas.microsoft.com/office/powerpoint/2010/main" val="7052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FC4FCA-42E4-0146-96E4-82975E2966CE}"/>
              </a:ext>
            </a:extLst>
          </p:cNvPr>
          <p:cNvSpPr>
            <a:spLocks noGrp="1"/>
          </p:cNvSpPr>
          <p:nvPr>
            <p:ph type="title"/>
          </p:nvPr>
        </p:nvSpPr>
        <p:spPr/>
        <p:txBody>
          <a:bodyPr>
            <a:normAutofit/>
          </a:bodyPr>
          <a:lstStyle/>
          <a:p>
            <a:r>
              <a:rPr lang="da-DK" sz="3200" b="1" dirty="0"/>
              <a:t>HYPPIGE SYMPTOMER VED BIPOLAR DEPRESSION</a:t>
            </a:r>
          </a:p>
        </p:txBody>
      </p:sp>
      <p:sp>
        <p:nvSpPr>
          <p:cNvPr id="3" name="Pladsholder til indhold 2">
            <a:extLst>
              <a:ext uri="{FF2B5EF4-FFF2-40B4-BE49-F238E27FC236}">
                <a16:creationId xmlns:a16="http://schemas.microsoft.com/office/drawing/2014/main" id="{FBBD37B0-F446-9008-CE60-A047EEFE89F9}"/>
              </a:ext>
            </a:extLst>
          </p:cNvPr>
          <p:cNvSpPr>
            <a:spLocks noGrp="1"/>
          </p:cNvSpPr>
          <p:nvPr>
            <p:ph idx="1"/>
          </p:nvPr>
        </p:nvSpPr>
        <p:spPr/>
        <p:txBody>
          <a:bodyPr vert="horz" lIns="91440" tIns="45720" rIns="91440" bIns="45720" rtlCol="0" anchor="t">
            <a:normAutofit lnSpcReduction="10000"/>
          </a:bodyPr>
          <a:lstStyle/>
          <a:p>
            <a:r>
              <a:rPr lang="da-DK" altLang="da-DK" dirty="0">
                <a:cs typeface="Tahoma" panose="020B0604030504040204" pitchFamily="34" charset="0"/>
              </a:rPr>
              <a:t> Man sover alt for meget, men bliver alligevel ikke udhvilet</a:t>
            </a:r>
          </a:p>
          <a:p>
            <a:endParaRPr lang="da-DK" altLang="da-DK" dirty="0">
              <a:cs typeface="Tahoma" panose="020B0604030504040204" pitchFamily="34" charset="0"/>
            </a:endParaRPr>
          </a:p>
          <a:p>
            <a:r>
              <a:rPr lang="da-DK" altLang="da-DK" dirty="0">
                <a:cs typeface="Tahoma" panose="020B0604030504040204" pitchFamily="34" charset="0"/>
              </a:rPr>
              <a:t> Man er træt og udmattet hele tiden - orker ingenting</a:t>
            </a:r>
          </a:p>
          <a:p>
            <a:endParaRPr lang="da-DK" altLang="da-DK" dirty="0">
              <a:cs typeface="Tahoma" panose="020B0604030504040204" pitchFamily="34" charset="0"/>
            </a:endParaRPr>
          </a:p>
          <a:p>
            <a:r>
              <a:rPr lang="da-DK" altLang="da-DK" dirty="0">
                <a:cs typeface="Tahoma" panose="020B0604030504040204" pitchFamily="34" charset="0"/>
              </a:rPr>
              <a:t> Ben og arme føles blytunge</a:t>
            </a:r>
          </a:p>
          <a:p>
            <a:endParaRPr lang="da-DK" altLang="da-DK" dirty="0">
              <a:cs typeface="Tahoma" panose="020B0604030504040204" pitchFamily="34" charset="0"/>
            </a:endParaRPr>
          </a:p>
          <a:p>
            <a:r>
              <a:rPr lang="da-DK" altLang="da-DK" dirty="0">
                <a:cs typeface="Tahoma" panose="020B0604030504040204" pitchFamily="34" charset="0"/>
              </a:rPr>
              <a:t> Man har lyst til at spise søde og fede sager og tager på i vægt</a:t>
            </a:r>
          </a:p>
          <a:p>
            <a:endParaRPr lang="da-DK" altLang="da-DK" dirty="0">
              <a:cs typeface="Tahoma" panose="020B0604030504040204" pitchFamily="34" charset="0"/>
            </a:endParaRPr>
          </a:p>
          <a:p>
            <a:r>
              <a:rPr lang="da-DK" altLang="da-DK">
                <a:cs typeface="Tahoma"/>
              </a:rPr>
              <a:t> Man kan kortvarigt stramme sig an og fremstå mere som vanligt</a:t>
            </a:r>
            <a:endParaRPr lang="da-DK" altLang="da-DK">
              <a:ea typeface="Calibri"/>
              <a:cs typeface="Tahoma" panose="020B0604030504040204" pitchFamily="34" charset="0"/>
            </a:endParaRPr>
          </a:p>
          <a:p>
            <a:endParaRPr lang="da-DK" dirty="0"/>
          </a:p>
        </p:txBody>
      </p:sp>
    </p:spTree>
    <p:extLst>
      <p:ext uri="{BB962C8B-B14F-4D97-AF65-F5344CB8AC3E}">
        <p14:creationId xmlns:p14="http://schemas.microsoft.com/office/powerpoint/2010/main" val="17755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0F574-D4E2-E1EF-B1C8-440606313471}"/>
              </a:ext>
            </a:extLst>
          </p:cNvPr>
          <p:cNvSpPr>
            <a:spLocks noGrp="1"/>
          </p:cNvSpPr>
          <p:nvPr>
            <p:ph type="title"/>
          </p:nvPr>
        </p:nvSpPr>
        <p:spPr/>
        <p:txBody>
          <a:bodyPr>
            <a:normAutofit/>
          </a:bodyPr>
          <a:lstStyle/>
          <a:p>
            <a:r>
              <a:rPr lang="da-DK" sz="3200" b="1" dirty="0">
                <a:solidFill>
                  <a:schemeClr val="tx1"/>
                </a:solidFill>
              </a:rPr>
              <a:t>ANDRE HYPPIGE SYMPTOMER</a:t>
            </a:r>
          </a:p>
        </p:txBody>
      </p:sp>
      <p:sp>
        <p:nvSpPr>
          <p:cNvPr id="3" name="Pladsholder til indhold 2">
            <a:extLst>
              <a:ext uri="{FF2B5EF4-FFF2-40B4-BE49-F238E27FC236}">
                <a16:creationId xmlns:a16="http://schemas.microsoft.com/office/drawing/2014/main" id="{AC45A6C9-FA77-674D-BBEE-658279925D2A}"/>
              </a:ext>
            </a:extLst>
          </p:cNvPr>
          <p:cNvSpPr>
            <a:spLocks noGrp="1"/>
          </p:cNvSpPr>
          <p:nvPr>
            <p:ph idx="1"/>
          </p:nvPr>
        </p:nvSpPr>
        <p:spPr/>
        <p:txBody>
          <a:bodyPr vert="horz" lIns="91440" tIns="45720" rIns="91440" bIns="45720" rtlCol="0" anchor="t">
            <a:normAutofit/>
          </a:bodyPr>
          <a:lstStyle/>
          <a:p>
            <a:r>
              <a:rPr lang="da-DK" dirty="0"/>
              <a:t>Indre uro og rastløshed</a:t>
            </a:r>
            <a:endParaRPr lang="en-US" dirty="0">
              <a:ea typeface="Calibri" panose="020F0502020204030204"/>
              <a:cs typeface="Calibri" panose="020F0502020204030204"/>
            </a:endParaRPr>
          </a:p>
          <a:p>
            <a:endParaRPr lang="da-DK" dirty="0">
              <a:latin typeface="Arial"/>
              <a:cs typeface="Arial"/>
            </a:endParaRPr>
          </a:p>
          <a:p>
            <a:r>
              <a:rPr lang="da-DK" dirty="0"/>
              <a:t>Angst, fx angst for at dø</a:t>
            </a:r>
            <a:endParaRPr lang="da-DK" dirty="0">
              <a:ea typeface="Calibri" panose="020F0502020204030204"/>
              <a:cs typeface="Calibri" panose="020F0502020204030204"/>
            </a:endParaRPr>
          </a:p>
          <a:p>
            <a:endParaRPr lang="da-DK" dirty="0">
              <a:latin typeface="Arial"/>
              <a:cs typeface="Arial"/>
            </a:endParaRPr>
          </a:p>
          <a:p>
            <a:r>
              <a:rPr lang="da-DK" dirty="0"/>
              <a:t>Smerter, fx hovedpine eller mavesmerter </a:t>
            </a:r>
            <a:endParaRPr lang="da-DK" dirty="0">
              <a:ea typeface="Calibri" panose="020F0502020204030204"/>
              <a:cs typeface="Calibri" panose="020F0502020204030204"/>
            </a:endParaRPr>
          </a:p>
          <a:p>
            <a:endParaRPr lang="da-DK" dirty="0">
              <a:latin typeface="Arial"/>
              <a:cs typeface="Arial"/>
            </a:endParaRPr>
          </a:p>
          <a:p>
            <a:r>
              <a:rPr lang="da-DK" dirty="0"/>
              <a:t>Forstoppelse</a:t>
            </a:r>
            <a:endParaRPr lang="da-DK" dirty="0">
              <a:ea typeface="Calibri" panose="020F0502020204030204"/>
              <a:cs typeface="Calibri" panose="020F0502020204030204"/>
            </a:endParaRPr>
          </a:p>
          <a:p>
            <a:pPr>
              <a:lnSpc>
                <a:spcPct val="150000"/>
              </a:lnSpc>
            </a:pPr>
            <a:endParaRPr lang="da-DK" altLang="da-DK" dirty="0">
              <a:ea typeface="Calibri"/>
              <a:cs typeface="Calibri"/>
            </a:endParaRPr>
          </a:p>
          <a:p>
            <a:endParaRPr lang="da-DK" dirty="0"/>
          </a:p>
        </p:txBody>
      </p:sp>
    </p:spTree>
    <p:extLst>
      <p:ext uri="{BB962C8B-B14F-4D97-AF65-F5344CB8AC3E}">
        <p14:creationId xmlns:p14="http://schemas.microsoft.com/office/powerpoint/2010/main" val="195694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da-DK" altLang="da-DK" sz="3200" b="1" dirty="0">
                <a:solidFill>
                  <a:schemeClr val="tx1"/>
                </a:solidFill>
                <a:ea typeface="ＭＳ Ｐゴシック" charset="-128"/>
              </a:rPr>
              <a:t> PSYKOTISKE SYMPTOMER</a:t>
            </a:r>
          </a:p>
        </p:txBody>
      </p:sp>
      <p:sp>
        <p:nvSpPr>
          <p:cNvPr id="33794" name="Rectangle 3"/>
          <p:cNvSpPr>
            <a:spLocks noGrp="1" noChangeArrowheads="1"/>
          </p:cNvSpPr>
          <p:nvPr>
            <p:ph type="body" idx="1"/>
          </p:nvPr>
        </p:nvSpPr>
        <p:spPr/>
        <p:txBody>
          <a:bodyPr>
            <a:normAutofit lnSpcReduction="10000"/>
          </a:bodyPr>
          <a:lstStyle/>
          <a:p>
            <a:pPr eaLnBrk="1" hangingPunct="1">
              <a:lnSpc>
                <a:spcPct val="80000"/>
              </a:lnSpc>
              <a:buFont typeface="Wingdings" charset="2"/>
              <a:buNone/>
            </a:pPr>
            <a:r>
              <a:rPr lang="da-DK" altLang="da-DK" b="1" dirty="0">
                <a:solidFill>
                  <a:schemeClr val="tx1"/>
                </a:solidFill>
                <a:ea typeface="ＭＳ Ｐゴシック" charset="-128"/>
              </a:rPr>
              <a:t>VED SVÆR DEPRESSION KAN DER OPTRÆDE</a:t>
            </a:r>
            <a:r>
              <a:rPr lang="da-DK" altLang="da-DK" sz="2400" dirty="0">
                <a:solidFill>
                  <a:schemeClr val="tx1"/>
                </a:solidFill>
                <a:ea typeface="ＭＳ Ｐゴシック" charset="-128"/>
              </a:rPr>
              <a:t> </a:t>
            </a:r>
          </a:p>
          <a:p>
            <a:pPr eaLnBrk="1" hangingPunct="1">
              <a:lnSpc>
                <a:spcPct val="80000"/>
              </a:lnSpc>
              <a:buFont typeface="Wingdings" charset="2"/>
              <a:buNone/>
            </a:pPr>
            <a:endParaRPr lang="da-DK" altLang="da-DK" sz="2400" dirty="0">
              <a:solidFill>
                <a:schemeClr val="tx1"/>
              </a:solidFill>
              <a:ea typeface="ＭＳ Ｐゴシック" charset="-128"/>
            </a:endParaRPr>
          </a:p>
          <a:p>
            <a:pPr eaLnBrk="1" hangingPunct="1">
              <a:lnSpc>
                <a:spcPct val="80000"/>
              </a:lnSpc>
            </a:pPr>
            <a:r>
              <a:rPr lang="da-DK" altLang="da-DK" sz="2400" dirty="0">
                <a:solidFill>
                  <a:schemeClr val="tx1"/>
                </a:solidFill>
                <a:ea typeface="ＭＳ Ｐゴシック" charset="-128"/>
              </a:rPr>
              <a:t>Vrangforestillinger</a:t>
            </a:r>
          </a:p>
          <a:p>
            <a:pPr lvl="1">
              <a:lnSpc>
                <a:spcPct val="80000"/>
              </a:lnSpc>
            </a:pPr>
            <a:r>
              <a:rPr lang="da-DK" altLang="da-DK" sz="2000" dirty="0">
                <a:solidFill>
                  <a:schemeClr val="tx1"/>
                </a:solidFill>
                <a:ea typeface="ＭＳ Ｐゴシック" charset="-128"/>
              </a:rPr>
              <a:t>Overbevisning om at være alvorlig syg</a:t>
            </a:r>
          </a:p>
          <a:p>
            <a:pPr lvl="1">
              <a:lnSpc>
                <a:spcPct val="80000"/>
              </a:lnSpc>
            </a:pPr>
            <a:r>
              <a:rPr lang="da-DK" altLang="da-DK" sz="2000" dirty="0">
                <a:solidFill>
                  <a:schemeClr val="tx1"/>
                </a:solidFill>
                <a:ea typeface="ＭＳ Ｐゴシック" charset="-128"/>
              </a:rPr>
              <a:t>At føle sig forfulgt</a:t>
            </a:r>
          </a:p>
          <a:p>
            <a:pPr lvl="1">
              <a:lnSpc>
                <a:spcPct val="80000"/>
              </a:lnSpc>
            </a:pPr>
            <a:r>
              <a:rPr lang="da-DK" altLang="da-DK" sz="2000" dirty="0">
                <a:solidFill>
                  <a:schemeClr val="tx1"/>
                </a:solidFill>
                <a:ea typeface="ＭＳ Ｐゴシック" charset="-128"/>
              </a:rPr>
              <a:t>At være økonomisk ruineret</a:t>
            </a:r>
          </a:p>
          <a:p>
            <a:pPr lvl="1">
              <a:lnSpc>
                <a:spcPct val="80000"/>
              </a:lnSpc>
            </a:pPr>
            <a:r>
              <a:rPr lang="da-DK" altLang="da-DK" sz="2000" dirty="0">
                <a:solidFill>
                  <a:schemeClr val="tx1"/>
                </a:solidFill>
                <a:ea typeface="ＭＳ Ｐゴシック" charset="-128"/>
              </a:rPr>
              <a:t>At være skyld i naturkatastrofer</a:t>
            </a:r>
          </a:p>
          <a:p>
            <a:pPr lvl="1">
              <a:lnSpc>
                <a:spcPct val="80000"/>
              </a:lnSpc>
            </a:pPr>
            <a:endParaRPr lang="da-DK" altLang="da-DK" sz="2400" dirty="0">
              <a:solidFill>
                <a:schemeClr val="tx1"/>
              </a:solidFill>
              <a:ea typeface="ＭＳ Ｐゴシック" charset="-128"/>
            </a:endParaRPr>
          </a:p>
          <a:p>
            <a:pPr eaLnBrk="1" hangingPunct="1">
              <a:lnSpc>
                <a:spcPct val="80000"/>
              </a:lnSpc>
            </a:pPr>
            <a:r>
              <a:rPr lang="da-DK" altLang="da-DK" sz="2400" dirty="0">
                <a:solidFill>
                  <a:schemeClr val="tx1"/>
                </a:solidFill>
                <a:ea typeface="ＭＳ Ｐゴシック" charset="-128"/>
              </a:rPr>
              <a:t>Hallucinationer (sanseoplevelser uden ydre stimuli) </a:t>
            </a:r>
          </a:p>
          <a:p>
            <a:pPr lvl="1">
              <a:lnSpc>
                <a:spcPct val="80000"/>
              </a:lnSpc>
            </a:pPr>
            <a:r>
              <a:rPr lang="da-DK" altLang="da-DK" sz="2000" dirty="0">
                <a:solidFill>
                  <a:schemeClr val="tx1"/>
                </a:solidFill>
                <a:ea typeface="ＭＳ Ｐゴシック" charset="-128"/>
              </a:rPr>
              <a:t>Stemmer, der taler til én i negative vendinger</a:t>
            </a:r>
          </a:p>
          <a:p>
            <a:pPr lvl="1">
              <a:lnSpc>
                <a:spcPct val="80000"/>
              </a:lnSpc>
            </a:pPr>
            <a:r>
              <a:rPr lang="da-DK" altLang="da-DK" sz="2000" dirty="0">
                <a:solidFill>
                  <a:schemeClr val="tx1"/>
                </a:solidFill>
                <a:ea typeface="ＭＳ Ｐゴシック" charset="-128"/>
              </a:rPr>
              <a:t>Ubehagelige lugte eller smag</a:t>
            </a:r>
          </a:p>
          <a:p>
            <a:pPr lvl="1">
              <a:lnSpc>
                <a:spcPct val="80000"/>
              </a:lnSpc>
            </a:pPr>
            <a:r>
              <a:rPr lang="da-DK" altLang="da-DK" sz="2000" dirty="0">
                <a:solidFill>
                  <a:schemeClr val="tx1"/>
                </a:solidFill>
                <a:ea typeface="ＭＳ Ｐゴシック" charset="-128"/>
              </a:rPr>
              <a:t>Se sig selv eller andre ligge døde</a:t>
            </a:r>
          </a:p>
          <a:p>
            <a:pPr lvl="1">
              <a:lnSpc>
                <a:spcPct val="80000"/>
              </a:lnSpc>
            </a:pPr>
            <a:r>
              <a:rPr lang="da-DK" altLang="da-DK" sz="2000" dirty="0">
                <a:solidFill>
                  <a:schemeClr val="tx1"/>
                </a:solidFill>
                <a:ea typeface="ＭＳ Ｐゴシック" charset="-128"/>
              </a:rPr>
              <a:t>Mærke berøring </a:t>
            </a:r>
            <a:r>
              <a:rPr lang="da-DK" altLang="da-DK" sz="2000" strike="sngStrike" dirty="0">
                <a:solidFill>
                  <a:schemeClr val="tx1"/>
                </a:solidFill>
                <a:ea typeface="ＭＳ Ｐゴシック" charset="-128"/>
              </a:rPr>
              <a:t> </a:t>
            </a:r>
            <a:endParaRPr lang="da-DK" altLang="da-DK" sz="2000" dirty="0">
              <a:solidFill>
                <a:schemeClr val="tx1"/>
              </a:solidFill>
              <a:ea typeface="ＭＳ Ｐゴシック" charset="-128"/>
            </a:endParaRPr>
          </a:p>
        </p:txBody>
      </p:sp>
      <p:sp>
        <p:nvSpPr>
          <p:cNvPr id="2" name="Pladsholder til sidefod 1">
            <a:extLst>
              <a:ext uri="{FF2B5EF4-FFF2-40B4-BE49-F238E27FC236}">
                <a16:creationId xmlns:a16="http://schemas.microsoft.com/office/drawing/2014/main" id="{B2DA18F3-51E9-436E-B347-B280B248CEA8}"/>
              </a:ext>
            </a:extLst>
          </p:cNvPr>
          <p:cNvSpPr>
            <a:spLocks noGrp="1"/>
          </p:cNvSpPr>
          <p:nvPr>
            <p:ph type="ftr" sz="quarter" idx="11"/>
          </p:nvPr>
        </p:nvSpPr>
        <p:spPr>
          <a:xfrm>
            <a:off x="4038600" y="6447388"/>
            <a:ext cx="4114800" cy="274087"/>
          </a:xfrm>
          <a:prstGeom prst="rect">
            <a:avLst/>
          </a:prstGeom>
        </p:spPr>
        <p:txBody>
          <a:bodyPr vert="horz" lIns="91440" tIns="45720" rIns="91440" bIns="4572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p>
        </p:txBody>
      </p:sp>
      <p:sp>
        <p:nvSpPr>
          <p:cNvPr id="3" name="Pladsholder til slidenummer 2">
            <a:extLst>
              <a:ext uri="{FF2B5EF4-FFF2-40B4-BE49-F238E27FC236}">
                <a16:creationId xmlns:a16="http://schemas.microsoft.com/office/drawing/2014/main" id="{E7ECE9F4-84AD-404B-BEEC-6ADD3737B0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7</a:t>
            </a:fld>
            <a:endParaRPr lang="da-DK"/>
          </a:p>
        </p:txBody>
      </p:sp>
    </p:spTree>
    <p:extLst>
      <p:ext uri="{BB962C8B-B14F-4D97-AF65-F5344CB8AC3E}">
        <p14:creationId xmlns:p14="http://schemas.microsoft.com/office/powerpoint/2010/main" val="321894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2816352" y="2461173"/>
            <a:ext cx="8031150" cy="1659641"/>
          </a:xfrm>
        </p:spPr>
        <p:txBody>
          <a:bodyPr/>
          <a:lstStyle/>
          <a:p>
            <a:pPr marL="0" indent="0" algn="ctr">
              <a:buNone/>
            </a:pPr>
            <a:r>
              <a:rPr lang="da-DK" dirty="0"/>
              <a:t>Hvilke symptomer på depression oplever du og kan genkende?</a:t>
            </a:r>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8</a:t>
            </a:fld>
            <a:endParaRPr lang="da-DK" dirty="0"/>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1889F3C9-1403-9680-0B99-71D157DB892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188552" y="1833170"/>
            <a:ext cx="2343035" cy="4548353"/>
          </a:xfrm>
          <a:prstGeom prst="rect">
            <a:avLst/>
          </a:prstGeom>
        </p:spPr>
      </p:pic>
    </p:spTree>
    <p:extLst>
      <p:ext uri="{BB962C8B-B14F-4D97-AF65-F5344CB8AC3E}">
        <p14:creationId xmlns:p14="http://schemas.microsoft.com/office/powerpoint/2010/main" val="174806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AE5DA-7711-2CBD-FE9B-6CA20058582E}"/>
              </a:ext>
            </a:extLst>
          </p:cNvPr>
          <p:cNvSpPr>
            <a:spLocks noGrp="1"/>
          </p:cNvSpPr>
          <p:nvPr>
            <p:ph type="title"/>
          </p:nvPr>
        </p:nvSpPr>
        <p:spPr/>
        <p:txBody>
          <a:bodyPr>
            <a:normAutofit fontScale="90000"/>
          </a:bodyPr>
          <a:lstStyle/>
          <a:p>
            <a:r>
              <a:rPr lang="da-DK" altLang="da-DK" sz="3200" b="1" dirty="0">
                <a:ea typeface="ＭＳ Ｐゴシック" charset="-128"/>
              </a:rPr>
              <a:t>DEN PERSONLIGE FOREBYGGELSESPLAN</a:t>
            </a:r>
            <a:br>
              <a:rPr lang="da-DK" altLang="da-DK" sz="3200" b="1" dirty="0">
                <a:ea typeface="ＭＳ Ｐゴシック" charset="-128"/>
              </a:rPr>
            </a:br>
            <a:endParaRPr lang="da-DK" sz="3200" dirty="0"/>
          </a:p>
        </p:txBody>
      </p:sp>
      <p:sp>
        <p:nvSpPr>
          <p:cNvPr id="3" name="Pladsholder til indhold 2">
            <a:extLst>
              <a:ext uri="{FF2B5EF4-FFF2-40B4-BE49-F238E27FC236}">
                <a16:creationId xmlns:a16="http://schemas.microsoft.com/office/drawing/2014/main" id="{B8DAF0CE-B5C0-FAC5-F89B-7A0E613D7FF5}"/>
              </a:ext>
            </a:extLst>
          </p:cNvPr>
          <p:cNvSpPr>
            <a:spLocks noGrp="1"/>
          </p:cNvSpPr>
          <p:nvPr>
            <p:ph idx="1"/>
          </p:nvPr>
        </p:nvSpPr>
        <p:spPr/>
        <p:txBody>
          <a:bodyPr vert="horz" lIns="91440" tIns="45720" rIns="91440" bIns="45720" rtlCol="0" anchor="t">
            <a:normAutofit lnSpcReduction="10000"/>
          </a:bodyPr>
          <a:lstStyle/>
          <a:p>
            <a:endParaRPr lang="da-DK" dirty="0"/>
          </a:p>
          <a:p>
            <a:pPr>
              <a:buNone/>
            </a:pPr>
            <a:r>
              <a:rPr lang="da-DK" altLang="da-DK" dirty="0">
                <a:ea typeface="ＭＳ Ｐゴシック" charset="-128"/>
              </a:rPr>
              <a:t>   Effektiv anvendelse af en personlig forebyggelsesplan kan i kombination med øvrig behandling og indsats bidrage til reduktion af symptomer og forebyggelse af nye sygdomsepisoder</a:t>
            </a:r>
            <a:r>
              <a:rPr lang="da-DK" altLang="da-DK" sz="2400" dirty="0">
                <a:ea typeface="ＭＳ Ｐゴシック" charset="-128"/>
              </a:rPr>
              <a:t> :</a:t>
            </a:r>
            <a:endParaRPr lang="da-DK" altLang="da-DK" sz="2000" dirty="0">
              <a:ea typeface="ＭＳ Ｐゴシック" charset="-128"/>
            </a:endParaRPr>
          </a:p>
          <a:p>
            <a:pPr marL="88900" indent="0">
              <a:buNone/>
            </a:pPr>
            <a:endParaRPr lang="da-DK" dirty="0"/>
          </a:p>
          <a:p>
            <a:pPr marL="603250" indent="-514350">
              <a:buFont typeface="+mj-lt"/>
              <a:buAutoNum type="arabicPeriod"/>
            </a:pPr>
            <a:r>
              <a:rPr lang="da-DK" dirty="0"/>
              <a:t>Hvilke situationer kan trigge en depression?</a:t>
            </a:r>
          </a:p>
          <a:p>
            <a:pPr marL="603250" indent="-514350">
              <a:buFont typeface="+mj-lt"/>
              <a:buAutoNum type="arabicPeriod"/>
            </a:pPr>
            <a:r>
              <a:rPr lang="da-DK" dirty="0"/>
              <a:t>Hvilke advarselstegn skal du holde øje med? </a:t>
            </a:r>
          </a:p>
          <a:p>
            <a:pPr marL="88900" indent="0">
              <a:buNone/>
            </a:pPr>
            <a:r>
              <a:rPr lang="da-DK" dirty="0"/>
              <a:t>       Hvad lægger andre mærke til hos  dig, hvis du er ved at udvikle </a:t>
            </a:r>
          </a:p>
          <a:p>
            <a:pPr marL="88900" indent="0">
              <a:buNone/>
            </a:pPr>
            <a:r>
              <a:rPr lang="da-DK" dirty="0"/>
              <a:t>       en depression?</a:t>
            </a:r>
          </a:p>
          <a:p>
            <a:pPr marL="88900" indent="0">
              <a:buNone/>
            </a:pPr>
            <a:r>
              <a:rPr lang="da-DK" dirty="0"/>
              <a:t> 3.  Hvad kan du gøre hvis du får tidlige tegn på depression?</a:t>
            </a:r>
          </a:p>
          <a:p>
            <a:pPr>
              <a:buNone/>
            </a:pPr>
            <a:endParaRPr lang="da-DK" altLang="da-DK" dirty="0"/>
          </a:p>
          <a:p>
            <a:endParaRPr lang="da-DK" dirty="0"/>
          </a:p>
        </p:txBody>
      </p:sp>
    </p:spTree>
    <p:extLst>
      <p:ext uri="{BB962C8B-B14F-4D97-AF65-F5344CB8AC3E}">
        <p14:creationId xmlns:p14="http://schemas.microsoft.com/office/powerpoint/2010/main" val="4204691198"/>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9C150A2B-A401-469C-8484-89948115CAD8}">
  <ds:schemaRefs>
    <ds:schemaRef ds:uri="http://schemas.microsoft.com/sharepoint/v3/contenttype/forms"/>
  </ds:schemaRefs>
</ds:datastoreItem>
</file>

<file path=customXml/itemProps2.xml><?xml version="1.0" encoding="utf-8"?>
<ds:datastoreItem xmlns:ds="http://schemas.openxmlformats.org/officeDocument/2006/customXml" ds:itemID="{D0082CB7-52A9-4A97-A5DB-49DC00B2E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D1FA6-A65F-4A71-BAD6-443FBB83B773}">
  <ds:schemaRefs>
    <ds:schemaRef ds:uri="http://schemas.microsoft.com/office/2006/documentManagement/types"/>
    <ds:schemaRef ds:uri="http://www.w3.org/XML/1998/namespace"/>
    <ds:schemaRef ds:uri="http://purl.org/dc/terms/"/>
    <ds:schemaRef ds:uri="46bc01ff-faee-43f1-949a-29a91abcae44"/>
    <ds:schemaRef ds:uri="http://purl.org/dc/dcmitype/"/>
    <ds:schemaRef ds:uri="http://schemas.microsoft.com/office/infopath/2007/PartnerControls"/>
    <ds:schemaRef ds:uri="http://schemas.openxmlformats.org/package/2006/metadata/core-properties"/>
    <ds:schemaRef ds:uri="45271e33-d65b-4fdb-83df-e33c3ee32854"/>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Office-tema</Template>
  <TotalTime>987</TotalTime>
  <Words>1457</Words>
  <Application>Microsoft Office PowerPoint</Application>
  <PresentationFormat>Widescreen</PresentationFormat>
  <Paragraphs>285</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Office-tema</vt:lpstr>
      <vt:lpstr>DEPRESSION OG BLANDINGSTILSTANDE</vt:lpstr>
      <vt:lpstr>PROGRAM</vt:lpstr>
      <vt:lpstr>DIAGNOSTIK</vt:lpstr>
      <vt:lpstr>DEPRESSION</vt:lpstr>
      <vt:lpstr>HYPPIGE SYMPTOMER VED BIPOLAR DEPRESSION</vt:lpstr>
      <vt:lpstr>ANDRE HYPPIGE SYMPTOMER</vt:lpstr>
      <vt:lpstr> PSYKOTISKE SYMPTOMER</vt:lpstr>
      <vt:lpstr>PowerPoint Presentation</vt:lpstr>
      <vt:lpstr>DEN PERSONLIGE FOREBYGGELSESPLAN </vt:lpstr>
      <vt:lpstr>PowerPoint Presentation</vt:lpstr>
      <vt:lpstr>PowerPoint Presentation</vt:lpstr>
      <vt:lpstr> UDLØSENDE FAKTORER - TRIGGERE </vt:lpstr>
      <vt:lpstr>PowerPoint Presentation</vt:lpstr>
      <vt:lpstr>TYPISKE TIDLIGE TEGN</vt:lpstr>
      <vt:lpstr>TIDLIGE TEGN</vt:lpstr>
      <vt:lpstr>PowerPoint Presentation</vt:lpstr>
      <vt:lpstr>PowerPoint Presentation</vt:lpstr>
      <vt:lpstr>PowerPoint Presentation</vt:lpstr>
      <vt:lpstr>HANDLEPLAN</vt:lpstr>
      <vt:lpstr>PowerPoint Presentation</vt:lpstr>
      <vt:lpstr> SELVMORDSTANKER</vt:lpstr>
      <vt:lpstr>BIPOLARE BLANDINGSTILSTANDE  </vt:lpstr>
      <vt:lpstr>BIPOLARE BLANDINGSTILSTANDE - FORTSAT</vt:lpstr>
      <vt:lpstr>PowerPoint Presentation</vt:lpstr>
      <vt:lpstr>FOREBYGGELSESPLAN -  BLANDINGSTILSTAND</vt:lpstr>
      <vt:lpstr>PowerPoint Presentation</vt:lpstr>
      <vt:lpstr>TAK FOR I DAG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178</cp:revision>
  <cp:lastPrinted>2025-10-25T19:44:57Z</cp:lastPrinted>
  <dcterms:created xsi:type="dcterms:W3CDTF">2025-08-04T20:34:07Z</dcterms:created>
  <dcterms:modified xsi:type="dcterms:W3CDTF">2025-11-20T12:25:13Z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