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882" r:id="rId5"/>
    <p:sldId id="884" r:id="rId6"/>
    <p:sldId id="566" r:id="rId7"/>
    <p:sldId id="1573" r:id="rId8"/>
    <p:sldId id="1556" r:id="rId9"/>
    <p:sldId id="1528" r:id="rId10"/>
    <p:sldId id="1569" r:id="rId11"/>
    <p:sldId id="1571" r:id="rId12"/>
    <p:sldId id="1531" r:id="rId13"/>
    <p:sldId id="1574" r:id="rId14"/>
    <p:sldId id="1562" r:id="rId15"/>
    <p:sldId id="1529" r:id="rId16"/>
    <p:sldId id="1530" r:id="rId17"/>
    <p:sldId id="1532" r:id="rId18"/>
    <p:sldId id="1553" r:id="rId19"/>
    <p:sldId id="1513" r:id="rId20"/>
    <p:sldId id="1555" r:id="rId21"/>
    <p:sldId id="1548" r:id="rId22"/>
    <p:sldId id="1566" r:id="rId23"/>
    <p:sldId id="1524" r:id="rId24"/>
    <p:sldId id="866" r:id="rId25"/>
    <p:sldId id="303" r:id="rId26"/>
    <p:sldId id="1547" r:id="rId27"/>
    <p:sldId id="907" r:id="rId28"/>
    <p:sldId id="304" r:id="rId29"/>
    <p:sldId id="305" r:id="rId3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0CE609F0-E55F-4E51-B8F4-4250517C22C2}">
          <p14:sldIdLst>
            <p14:sldId id="882"/>
            <p14:sldId id="884"/>
            <p14:sldId id="566"/>
            <p14:sldId id="1573"/>
            <p14:sldId id="1556"/>
            <p14:sldId id="1528"/>
            <p14:sldId id="1569"/>
            <p14:sldId id="1571"/>
            <p14:sldId id="1531"/>
            <p14:sldId id="1574"/>
            <p14:sldId id="1562"/>
            <p14:sldId id="1529"/>
            <p14:sldId id="1530"/>
            <p14:sldId id="1532"/>
            <p14:sldId id="1553"/>
            <p14:sldId id="1513"/>
            <p14:sldId id="1555"/>
            <p14:sldId id="1548"/>
            <p14:sldId id="1566"/>
            <p14:sldId id="1524"/>
            <p14:sldId id="866"/>
            <p14:sldId id="303"/>
            <p14:sldId id="1547"/>
            <p14:sldId id="907"/>
            <p14:sldId id="304"/>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CE754-AF90-B18B-3F91-9B30563F10F9}" name="Natacha Blauenfeldt Kyster" initials="NK" userId="S::natacha.blauenfeldt.kyster_regionh.dk#ext#@regionmidtjylland.onmicrosoft.com::00b98de2-31d0-42bb-8171-676b4d64317b" providerId="AD"/>
  <p188:author id="{C80DCB8E-2C7F-D4D4-C646-31C8B9C0E4A7}" name="Gudmunda Sirry Arnardottir" initials="GA" userId="S::gudmunda.sirry.arnardottir@regionh.dk::7bee0ae9-7df3-4f86-86c5-166b3b09411c" providerId="AD"/>
  <p188:author id="{8D5B7FA9-1149-7562-65CB-02FEFAFEEDC5}" name="Natacha Blauenfeldt Kyster" initials="NK" userId="S::natacha.blauenfeldt.kyster@regionh.dk::cb98e8de-3e2f-4c42-8d60-44c6e5b109f0" providerId="AD"/>
  <p188:author id="{BB597DAA-5106-3046-F5F3-1B1EC1D93119}" name="Krista Margrethe Nielsen Straarup" initials="KS" userId="S::kristr@onerm.dk::64a3e032-6809-4f7e-bd53-5c8dd18f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99CCFF"/>
    <a:srgbClr val="F5F5F1"/>
    <a:srgbClr val="0000FF"/>
    <a:srgbClr val="0066FF"/>
    <a:srgbClr val="33CCCC"/>
    <a:srgbClr val="00CCFF"/>
    <a:srgbClr val="5A9A25"/>
    <a:srgbClr val="70AD47"/>
    <a:srgbClr val="B8C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38BCB-3864-CB7C-ECE4-D80155A8746C}" v="3" dt="2025-11-18T20:05:54.926"/>
    <p1510:client id="{AECF5A94-2599-830C-28DC-7B895817DEC7}" v="29" dt="2025-11-20T12:38:20.47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AECF5A94-2599-830C-28DC-7B895817DEC7}"/>
    <pc:docChg chg="modSld">
      <pc:chgData name="Natacha Blauenfeldt Kyster" userId="S::natacha.blauenfeldt.kyster_regionh.dk#ext#@regionmidtjylland.onmicrosoft.com::00b98de2-31d0-42bb-8171-676b4d64317b" providerId="AD" clId="Web-{AECF5A94-2599-830C-28DC-7B895817DEC7}" dt="2025-11-20T12:38:20.477" v="30" actId="20577"/>
      <pc:docMkLst>
        <pc:docMk/>
      </pc:docMkLst>
      <pc:sldChg chg="modSp">
        <pc:chgData name="Natacha Blauenfeldt Kyster" userId="S::natacha.blauenfeldt.kyster_regionh.dk#ext#@regionmidtjylland.onmicrosoft.com::00b98de2-31d0-42bb-8171-676b4d64317b" providerId="AD" clId="Web-{AECF5A94-2599-830C-28DC-7B895817DEC7}" dt="2025-11-20T12:38:20.477" v="30" actId="20577"/>
        <pc:sldMkLst>
          <pc:docMk/>
          <pc:sldMk cId="3354232769" sldId="907"/>
        </pc:sldMkLst>
        <pc:spChg chg="mod">
          <ac:chgData name="Natacha Blauenfeldt Kyster" userId="S::natacha.blauenfeldt.kyster_regionh.dk#ext#@regionmidtjylland.onmicrosoft.com::00b98de2-31d0-42bb-8171-676b4d64317b" providerId="AD" clId="Web-{AECF5A94-2599-830C-28DC-7B895817DEC7}" dt="2025-11-20T12:38:20.477" v="30" actId="20577"/>
          <ac:spMkLst>
            <pc:docMk/>
            <pc:sldMk cId="3354232769" sldId="907"/>
            <ac:spMk id="3" creationId="{5875101B-92DA-8D44-CF77-E80C78301583}"/>
          </ac:spMkLst>
        </pc:spChg>
      </pc:sldChg>
      <pc:sldChg chg="modSp">
        <pc:chgData name="Natacha Blauenfeldt Kyster" userId="S::natacha.blauenfeldt.kyster_regionh.dk#ext#@regionmidtjylland.onmicrosoft.com::00b98de2-31d0-42bb-8171-676b4d64317b" providerId="AD" clId="Web-{AECF5A94-2599-830C-28DC-7B895817DEC7}" dt="2025-11-20T12:37:44.117" v="15" actId="14100"/>
        <pc:sldMkLst>
          <pc:docMk/>
          <pc:sldMk cId="3652200632" sldId="1530"/>
        </pc:sldMkLst>
        <pc:spChg chg="mod">
          <ac:chgData name="Natacha Blauenfeldt Kyster" userId="S::natacha.blauenfeldt.kyster_regionh.dk#ext#@regionmidtjylland.onmicrosoft.com::00b98de2-31d0-42bb-8171-676b4d64317b" providerId="AD" clId="Web-{AECF5A94-2599-830C-28DC-7B895817DEC7}" dt="2025-11-20T12:37:44.117" v="15" actId="14100"/>
          <ac:spMkLst>
            <pc:docMk/>
            <pc:sldMk cId="3652200632" sldId="1530"/>
            <ac:spMk id="3" creationId="{0DC790D0-70AD-EAB6-624A-CAFF704802C8}"/>
          </ac:spMkLst>
        </pc:spChg>
      </pc:sldChg>
      <pc:sldChg chg="modSp">
        <pc:chgData name="Natacha Blauenfeldt Kyster" userId="S::natacha.blauenfeldt.kyster_regionh.dk#ext#@regionmidtjylland.onmicrosoft.com::00b98de2-31d0-42bb-8171-676b4d64317b" providerId="AD" clId="Web-{AECF5A94-2599-830C-28DC-7B895817DEC7}" dt="2025-11-20T12:37:22.461" v="8" actId="20577"/>
        <pc:sldMkLst>
          <pc:docMk/>
          <pc:sldMk cId="27473212" sldId="1531"/>
        </pc:sldMkLst>
        <pc:spChg chg="mod">
          <ac:chgData name="Natacha Blauenfeldt Kyster" userId="S::natacha.blauenfeldt.kyster_regionh.dk#ext#@regionmidtjylland.onmicrosoft.com::00b98de2-31d0-42bb-8171-676b4d64317b" providerId="AD" clId="Web-{AECF5A94-2599-830C-28DC-7B895817DEC7}" dt="2025-11-20T12:37:22.461" v="8" actId="20577"/>
          <ac:spMkLst>
            <pc:docMk/>
            <pc:sldMk cId="27473212" sldId="1531"/>
            <ac:spMk id="3" creationId="{4FAD891B-824A-AF35-528A-A1DF9F048EE6}"/>
          </ac:spMkLst>
        </pc:spChg>
      </pc:sldChg>
      <pc:sldChg chg="modSp">
        <pc:chgData name="Natacha Blauenfeldt Kyster" userId="S::natacha.blauenfeldt.kyster_regionh.dk#ext#@regionmidtjylland.onmicrosoft.com::00b98de2-31d0-42bb-8171-676b4d64317b" providerId="AD" clId="Web-{AECF5A94-2599-830C-28DC-7B895817DEC7}" dt="2025-11-20T12:38:07.149" v="29" actId="20577"/>
        <pc:sldMkLst>
          <pc:docMk/>
          <pc:sldMk cId="1930089301" sldId="1547"/>
        </pc:sldMkLst>
        <pc:spChg chg="mod">
          <ac:chgData name="Natacha Blauenfeldt Kyster" userId="S::natacha.blauenfeldt.kyster_regionh.dk#ext#@regionmidtjylland.onmicrosoft.com::00b98de2-31d0-42bb-8171-676b4d64317b" providerId="AD" clId="Web-{AECF5A94-2599-830C-28DC-7B895817DEC7}" dt="2025-11-20T12:38:07.149" v="29" actId="20577"/>
          <ac:spMkLst>
            <pc:docMk/>
            <pc:sldMk cId="1930089301" sldId="1547"/>
            <ac:spMk id="7" creationId="{6317F3B0-1C82-74AB-3838-DF1825421E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419168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237591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4023506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C1049-1F39-1CCF-FE1E-DF3980C64BA1}"/>
            </a:ext>
          </a:extLst>
        </p:cNvPr>
        <p:cNvGrpSpPr/>
        <p:nvPr/>
      </p:nvGrpSpPr>
      <p:grpSpPr>
        <a:xfrm>
          <a:off x="0" y="0"/>
          <a:ext cx="0" cy="0"/>
          <a:chOff x="0" y="0"/>
          <a:chExt cx="0" cy="0"/>
        </a:xfrm>
      </p:grpSpPr>
      <p:sp>
        <p:nvSpPr>
          <p:cNvPr id="26625" name="Pladsholder til diasbillede 1">
            <a:extLst>
              <a:ext uri="{FF2B5EF4-FFF2-40B4-BE49-F238E27FC236}">
                <a16:creationId xmlns:a16="http://schemas.microsoft.com/office/drawing/2014/main" id="{59A93F1B-A58F-241D-0ED2-3000760495EE}"/>
              </a:ext>
            </a:extLst>
          </p:cNvPr>
          <p:cNvSpPr>
            <a:spLocks noGrp="1" noRot="1" noChangeAspect="1" noTextEdit="1"/>
          </p:cNvSpPr>
          <p:nvPr>
            <p:ph type="sldImg"/>
          </p:nvPr>
        </p:nvSpPr>
        <p:spPr>
          <a:ln/>
        </p:spPr>
      </p:sp>
      <p:sp>
        <p:nvSpPr>
          <p:cNvPr id="26626" name="Pladsholder til noter 2">
            <a:extLst>
              <a:ext uri="{FF2B5EF4-FFF2-40B4-BE49-F238E27FC236}">
                <a16:creationId xmlns:a16="http://schemas.microsoft.com/office/drawing/2014/main" id="{43A4D7E5-3F8F-0CF4-89CA-69C01770A66F}"/>
              </a:ext>
            </a:extLst>
          </p:cNvPr>
          <p:cNvSpPr>
            <a:spLocks noGrp="1"/>
          </p:cNvSpPr>
          <p:nvPr>
            <p:ph type="body" idx="1"/>
          </p:nvPr>
        </p:nvSpPr>
        <p:spPr>
          <a:noFill/>
          <a:ln/>
        </p:spPr>
        <p:txBody>
          <a:bodyPr/>
          <a:lstStyle/>
          <a:p>
            <a:r>
              <a:rPr lang="da-DK" b="1"/>
              <a:t>Budskab</a:t>
            </a:r>
            <a:r>
              <a:rPr lang="da-DK" baseline="0"/>
              <a:t>: Forståelse af årsager og triggere kan bruges til at forebygge.</a:t>
            </a:r>
          </a:p>
          <a:p>
            <a:endParaRPr lang="da-DK" baseline="0"/>
          </a:p>
          <a:p>
            <a:r>
              <a:rPr lang="da-DK" b="1" baseline="0"/>
              <a:t>Forslag til aktivitet:</a:t>
            </a:r>
          </a:p>
          <a:p>
            <a:r>
              <a:rPr lang="da-DK" b="1" baseline="0"/>
              <a:t>Kan evt. tegnes på tavle hvor man udbygger hver side af vægten med eksempler fra deltagerne </a:t>
            </a:r>
          </a:p>
          <a:p>
            <a:endParaRPr lang="da-DK" b="1" baseline="0"/>
          </a:p>
          <a:p>
            <a:r>
              <a:rPr lang="da-DK" b="1" baseline="0"/>
              <a:t>Det v</a:t>
            </a:r>
            <a:r>
              <a:rPr lang="da-DK" baseline="0"/>
              <a:t>igtigste er balancen mellem de to. </a:t>
            </a:r>
          </a:p>
          <a:p>
            <a:br>
              <a:rPr lang="da-DK" baseline="0"/>
            </a:br>
            <a:r>
              <a:rPr lang="da-DK" baseline="0"/>
              <a:t>Hvis der er for meget fokus på triggere er ser man sygdom og symptomer eller steder. For meget fokus på beskyttende faktor kan give for få stimuli/positive udfordringer.</a:t>
            </a:r>
          </a:p>
        </p:txBody>
      </p:sp>
      <p:sp>
        <p:nvSpPr>
          <p:cNvPr id="26627" name="Pladsholder til diasnummer 3">
            <a:extLst>
              <a:ext uri="{FF2B5EF4-FFF2-40B4-BE49-F238E27FC236}">
                <a16:creationId xmlns:a16="http://schemas.microsoft.com/office/drawing/2014/main" id="{A612C0ED-3BC3-32A3-3A6A-3339AFC4D97A}"/>
              </a:ext>
            </a:extLst>
          </p:cNvPr>
          <p:cNvSpPr txBox="1">
            <a:spLocks noGrp="1"/>
          </p:cNvSpPr>
          <p:nvPr/>
        </p:nvSpPr>
        <p:spPr bwMode="auto">
          <a:xfrm>
            <a:off x="3849688" y="9429750"/>
            <a:ext cx="2946400" cy="496888"/>
          </a:xfrm>
          <a:prstGeom prst="rect">
            <a:avLst/>
          </a:prstGeom>
          <a:noFill/>
          <a:ln w="9525">
            <a:noFill/>
            <a:miter lim="800000"/>
            <a:headEnd/>
            <a:tailEnd/>
          </a:ln>
        </p:spPr>
        <p:txBody>
          <a:bodyPr lIns="91416" tIns="45708" rIns="91416" bIns="45708" anchor="b"/>
          <a:lstStyle/>
          <a:p>
            <a:pPr algn="r"/>
            <a:fld id="{F17A4948-0897-48B2-BB15-D1610F25F77B}" type="slidenum">
              <a:rPr lang="da-DK" sz="1200">
                <a:solidFill>
                  <a:prstClr val="black"/>
                </a:solidFill>
                <a:latin typeface="Arial" charset="0"/>
              </a:rPr>
              <a:pPr algn="r"/>
              <a:t>12</a:t>
            </a:fld>
            <a:endParaRPr lang="da-DK" sz="1200">
              <a:solidFill>
                <a:prstClr val="black"/>
              </a:solidFill>
              <a:latin typeface="Arial" charset="0"/>
            </a:endParaRPr>
          </a:p>
        </p:txBody>
      </p:sp>
    </p:spTree>
    <p:extLst>
      <p:ext uri="{BB962C8B-B14F-4D97-AF65-F5344CB8AC3E}">
        <p14:creationId xmlns:p14="http://schemas.microsoft.com/office/powerpoint/2010/main" val="146327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F84D-1421-38D9-512D-250ABB9065D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4E0473-A870-CB7A-E182-31EBE3BCD5D2}"/>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CA2EEA2F-89EC-6FF9-1054-B07F439E8EA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AAF57EF-4B02-C0DA-7EF2-3FB923F03113}"/>
              </a:ext>
            </a:extLst>
          </p:cNvPr>
          <p:cNvSpPr>
            <a:spLocks noGrp="1"/>
          </p:cNvSpPr>
          <p:nvPr>
            <p:ph type="sldNum" sz="quarter" idx="10"/>
          </p:nvPr>
        </p:nvSpPr>
        <p:spPr/>
        <p:txBody>
          <a:bodyPr/>
          <a:lstStyle/>
          <a:p>
            <a:fld id="{141A7869-108D-408C-94CC-6AF2DC16C9CC}" type="slidenum">
              <a:rPr lang="da-DK" smtClean="0"/>
              <a:t>13</a:t>
            </a:fld>
            <a:endParaRPr lang="da-DK"/>
          </a:p>
        </p:txBody>
      </p:sp>
    </p:spTree>
    <p:extLst>
      <p:ext uri="{BB962C8B-B14F-4D97-AF65-F5344CB8AC3E}">
        <p14:creationId xmlns:p14="http://schemas.microsoft.com/office/powerpoint/2010/main" val="310596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Printe i stort format – </a:t>
            </a:r>
            <a:r>
              <a:rPr lang="da-DK" err="1"/>
              <a:t>evt</a:t>
            </a:r>
            <a:r>
              <a:rPr lang="da-DK"/>
              <a:t> i en arbejdsbog</a:t>
            </a:r>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411410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3605869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Variationen gælder symptomernes sammensætning og sværhedsgrad, sygdomsepisodernes varighed-art-antal og længden af den stabile perioder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Funktionsniveau mellem faser er afhængig af mulige restsymptomer, stressfølsomhed og kognitive forstyrrelser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277457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Ved rapid </a:t>
            </a:r>
            <a:r>
              <a:rPr lang="da-DK" err="1"/>
              <a:t>cycling</a:t>
            </a:r>
            <a:r>
              <a:rPr lang="da-DK"/>
              <a:t> forstås mindst 4 koblede episoder på et år. Ved en koblet episode forstås mani/</a:t>
            </a:r>
            <a:r>
              <a:rPr lang="da-DK" err="1"/>
              <a:t>hypomani</a:t>
            </a:r>
            <a:r>
              <a:rPr lang="da-DK"/>
              <a:t> efterfulgt af depression eller depression efterfulgt af mani/</a:t>
            </a:r>
            <a:r>
              <a:rPr lang="da-DK" err="1"/>
              <a:t>hypomani</a:t>
            </a:r>
            <a:endParaRPr lang="da-D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Ved sæsonafhængige faser vil man se en øget følsomhed overfor årstidsændringerne, som optræder næsten hvert år. Det kan f.eks. være vinterdepression over for sommermani. Men andre årstidsvariationer ses også.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err="1"/>
              <a:t>Hyppigts</a:t>
            </a:r>
            <a:r>
              <a:rPr lang="da-DK"/>
              <a:t> er det depression, som er den dominerende pol, dvs. patienten er klart flere depressioner end manier/</a:t>
            </a:r>
            <a:r>
              <a:rPr lang="da-DK" err="1"/>
              <a:t>hypomanier</a:t>
            </a:r>
            <a:r>
              <a:rPr lang="da-DK"/>
              <a:t>.</a:t>
            </a:r>
          </a:p>
        </p:txBody>
      </p:sp>
      <p:sp>
        <p:nvSpPr>
          <p:cNvPr id="4" name="Pladsholder til slidenummer 3"/>
          <p:cNvSpPr>
            <a:spLocks noGrp="1"/>
          </p:cNvSpPr>
          <p:nvPr>
            <p:ph type="sldNum" sz="quarter" idx="5"/>
          </p:nvPr>
        </p:nvSpPr>
        <p:spPr/>
        <p:txBody>
          <a:bodyPr/>
          <a:lstStyle/>
          <a:p>
            <a:fld id="{82C58B56-B695-4381-BDD7-C7DFF851DD59}" type="slidenum">
              <a:rPr lang="da-DK" smtClean="0"/>
              <a:t>17</a:t>
            </a:fld>
            <a:endParaRPr lang="da-DK"/>
          </a:p>
        </p:txBody>
      </p:sp>
    </p:spTree>
    <p:extLst>
      <p:ext uri="{BB962C8B-B14F-4D97-AF65-F5344CB8AC3E}">
        <p14:creationId xmlns:p14="http://schemas.microsoft.com/office/powerpoint/2010/main" val="173208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9355B-5F1F-4238-0B6A-D44E6FA7EE80}"/>
            </a:ext>
          </a:extLst>
        </p:cNvPr>
        <p:cNvGrpSpPr/>
        <p:nvPr/>
      </p:nvGrpSpPr>
      <p:grpSpPr>
        <a:xfrm>
          <a:off x="0" y="0"/>
          <a:ext cx="0" cy="0"/>
          <a:chOff x="0" y="0"/>
          <a:chExt cx="0" cy="0"/>
        </a:xfrm>
      </p:grpSpPr>
      <p:sp>
        <p:nvSpPr>
          <p:cNvPr id="29697" name="Pladsholder til diasbillede 1">
            <a:extLst>
              <a:ext uri="{FF2B5EF4-FFF2-40B4-BE49-F238E27FC236}">
                <a16:creationId xmlns:a16="http://schemas.microsoft.com/office/drawing/2014/main" id="{2798EB4D-C6D7-7CC9-8C37-28E94EC2A2E6}"/>
              </a:ext>
            </a:extLst>
          </p:cNvPr>
          <p:cNvSpPr>
            <a:spLocks noGrp="1" noRot="1" noChangeAspect="1"/>
          </p:cNvSpPr>
          <p:nvPr>
            <p:ph type="sldImg"/>
          </p:nvPr>
        </p:nvSpPr>
        <p:spPr>
          <a:ln/>
        </p:spPr>
      </p:sp>
      <p:sp>
        <p:nvSpPr>
          <p:cNvPr id="29698" name="Pladsholder til noter 2">
            <a:extLst>
              <a:ext uri="{FF2B5EF4-FFF2-40B4-BE49-F238E27FC236}">
                <a16:creationId xmlns:a16="http://schemas.microsoft.com/office/drawing/2014/main" id="{6A62AB7F-C8A0-3DD9-5361-DB2647BA4A04}"/>
              </a:ext>
            </a:extLst>
          </p:cNvPr>
          <p:cNvSpPr>
            <a:spLocks noGrp="1"/>
          </p:cNvSpPr>
          <p:nvPr>
            <p:ph type="body" idx="1"/>
          </p:nvPr>
        </p:nvSpPr>
        <p:spPr>
          <a:noFill/>
          <a:ln/>
        </p:spPr>
        <p:txBody>
          <a:bodyPr/>
          <a:lstStyle/>
          <a:p>
            <a:endParaRPr lang="da-DK" altLang="da-DK">
              <a:latin typeface="Arial" panose="020B0604020202020204" pitchFamily="34" charset="0"/>
            </a:endParaRPr>
          </a:p>
        </p:txBody>
      </p:sp>
      <p:sp>
        <p:nvSpPr>
          <p:cNvPr id="29699" name="Pladsholder til diasnummer 3">
            <a:extLst>
              <a:ext uri="{FF2B5EF4-FFF2-40B4-BE49-F238E27FC236}">
                <a16:creationId xmlns:a16="http://schemas.microsoft.com/office/drawing/2014/main" id="{C1EB965B-E422-C317-68AF-796F3A4C1660}"/>
              </a:ext>
            </a:extLst>
          </p:cNvPr>
          <p:cNvSpPr>
            <a:spLocks noGrp="1"/>
          </p:cNvSpPr>
          <p:nvPr>
            <p:ph type="sldNum" sz="quarter" idx="5"/>
          </p:nvPr>
        </p:nvSpPr>
        <p:spPr>
          <a:noFill/>
        </p:spPr>
        <p:txBody>
          <a:bodyPr/>
          <a:lstStyle/>
          <a:p>
            <a:fld id="{122547F9-9482-469D-AB4A-C67C364BB214}" type="slidenum">
              <a:rPr lang="da-DK" smtClean="0">
                <a:cs typeface="Arial" charset="0"/>
              </a:rPr>
              <a:pPr/>
              <a:t>18</a:t>
            </a:fld>
            <a:endParaRPr lang="da-DK">
              <a:cs typeface="Arial" charset="0"/>
            </a:endParaRPr>
          </a:p>
        </p:txBody>
      </p:sp>
    </p:spTree>
    <p:extLst>
      <p:ext uri="{BB962C8B-B14F-4D97-AF65-F5344CB8AC3E}">
        <p14:creationId xmlns:p14="http://schemas.microsoft.com/office/powerpoint/2010/main" val="344477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Remse op og </a:t>
            </a:r>
            <a:r>
              <a:rPr lang="da-DK" b="1" err="1"/>
              <a:t>evt</a:t>
            </a:r>
            <a:r>
              <a:rPr lang="da-DK" b="1"/>
              <a:t> spørge ud i plenum:</a:t>
            </a:r>
          </a:p>
          <a:p>
            <a:pPr algn="ctr">
              <a:buNone/>
            </a:pPr>
            <a:endParaRPr lang="da-DK"/>
          </a:p>
          <a:p>
            <a:pPr algn="l">
              <a:buNone/>
            </a:pPr>
            <a:r>
              <a:rPr lang="da-DK"/>
              <a:t>Har du andre psykiske lidelser samtidig med bipolar lidelse?</a:t>
            </a:r>
            <a:endParaRPr lang="en-US"/>
          </a:p>
          <a:p>
            <a:pPr algn="l">
              <a:buNone/>
            </a:pPr>
            <a:r>
              <a:rPr lang="da-DK"/>
              <a:t>Hvis ja ? Hvilke? </a:t>
            </a:r>
            <a:endParaRPr lang="da-DK">
              <a:ea typeface="Calibri"/>
              <a:cs typeface="Calibri"/>
            </a:endParaRP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141850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350804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r>
              <a:rPr lang="da-DK"/>
              <a:t>Snak sammen to og to eller tre og tre eller plenum</a:t>
            </a:r>
          </a:p>
          <a:p>
            <a:endParaRPr lang="da-DK"/>
          </a:p>
          <a:p>
            <a:pPr eaLnBrk="1" hangingPunct="1">
              <a:lnSpc>
                <a:spcPct val="90000"/>
              </a:lnSpc>
            </a:pPr>
            <a:r>
              <a:rPr lang="da-DK" altLang="da-DK" sz="1200" b="1">
                <a:ea typeface="ＭＳ Ｐゴシック" charset="-128"/>
              </a:rPr>
              <a:t>Opsamling øvelsen: ikke et referat, men hvordan var det at lave øvelsen</a:t>
            </a:r>
          </a:p>
          <a:p>
            <a:pPr eaLnBrk="1" hangingPunct="1">
              <a:lnSpc>
                <a:spcPct val="90000"/>
              </a:lnSpc>
            </a:pPr>
            <a:endParaRPr lang="da-DK" altLang="da-DK" sz="1200">
              <a:ea typeface="ＭＳ Ｐゴシック"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da-DK" altLang="da-DK" sz="1200" b="1">
                <a:ea typeface="ＭＳ Ｐゴシック" charset="-128"/>
              </a:rPr>
              <a:t>Fakta</a:t>
            </a:r>
          </a:p>
          <a:p>
            <a:pPr eaLnBrk="1" hangingPunct="1">
              <a:lnSpc>
                <a:spcPct val="90000"/>
              </a:lnSpc>
            </a:pPr>
            <a:r>
              <a:rPr lang="da-DK" altLang="da-DK" sz="1200" b="1">
                <a:ea typeface="ＭＳ Ｐゴシック" charset="-128"/>
              </a:rPr>
              <a:t>Hyppige konsekvenser </a:t>
            </a:r>
            <a:r>
              <a:rPr lang="da-DK" altLang="da-DK" sz="1200" b="1" err="1">
                <a:ea typeface="ＭＳ Ｐゴシック" charset="-128"/>
              </a:rPr>
              <a:t>pga</a:t>
            </a:r>
            <a:r>
              <a:rPr lang="da-DK" altLang="da-DK" sz="1200" b="1">
                <a:ea typeface="ＭＳ Ｐゴシック" charset="-128"/>
              </a:rPr>
              <a:t> bipolar lidelse</a:t>
            </a:r>
          </a:p>
          <a:p>
            <a:r>
              <a:rPr lang="da-DK"/>
              <a:t>Selv en </a:t>
            </a:r>
            <a:r>
              <a:rPr lang="da-DK" err="1"/>
              <a:t>hypomani</a:t>
            </a:r>
            <a:r>
              <a:rPr lang="da-DK"/>
              <a:t> giver funktionstab.</a:t>
            </a:r>
          </a:p>
          <a:p>
            <a:r>
              <a:rPr lang="da-DK"/>
              <a:t>Enkelte kan opleve en øget kreativitet og arbejdsevne ved </a:t>
            </a:r>
            <a:r>
              <a:rPr lang="da-DK" err="1"/>
              <a:t>subsyndromal</a:t>
            </a:r>
            <a:r>
              <a:rPr lang="da-DK"/>
              <a:t> </a:t>
            </a:r>
            <a:r>
              <a:rPr lang="da-DK" err="1"/>
              <a:t>hypomani</a:t>
            </a:r>
            <a:endParaRPr lang="da-DK"/>
          </a:p>
          <a:p>
            <a:endParaRPr lang="da-DK"/>
          </a:p>
          <a:p>
            <a:pPr marL="171450" indent="-171450" eaLnBrk="1" hangingPunct="1">
              <a:lnSpc>
                <a:spcPct val="90000"/>
              </a:lnSpc>
              <a:buFont typeface="Arial" panose="020B0604020202020204" pitchFamily="34" charset="0"/>
              <a:buChar char="•"/>
            </a:pPr>
            <a:r>
              <a:rPr lang="da-DK" altLang="da-DK" sz="1200">
                <a:ea typeface="ＭＳ Ｐゴシック" charset="-128"/>
              </a:rPr>
              <a:t>Periodisk eller vedvarende nedsat evne til socialt liv, gennemføre uddannelse og arbejde </a:t>
            </a:r>
          </a:p>
          <a:p>
            <a:pPr marL="171450" indent="-171450" eaLnBrk="1" hangingPunct="1">
              <a:lnSpc>
                <a:spcPct val="90000"/>
              </a:lnSpc>
              <a:buFont typeface="Arial" panose="020B0604020202020204" pitchFamily="34" charset="0"/>
              <a:buChar char="•"/>
            </a:pPr>
            <a:r>
              <a:rPr lang="da-DK" altLang="da-DK" sz="1200">
                <a:ea typeface="ＭＳ Ｐゴシック" charset="-128"/>
              </a:rPr>
              <a:t>Økonomiske vanskeligheder</a:t>
            </a:r>
          </a:p>
          <a:p>
            <a:pPr marL="171450" indent="-171450" eaLnBrk="1" hangingPunct="1">
              <a:lnSpc>
                <a:spcPct val="90000"/>
              </a:lnSpc>
              <a:buFont typeface="Arial" panose="020B0604020202020204" pitchFamily="34" charset="0"/>
              <a:buChar char="•"/>
            </a:pPr>
            <a:r>
              <a:rPr lang="da-DK" altLang="da-DK" sz="1200">
                <a:ea typeface="ＭＳ Ｐゴシック" charset="-128"/>
              </a:rPr>
              <a:t>Skilsmisse/brud, nederlag og tab på mange niveauer</a:t>
            </a:r>
          </a:p>
          <a:p>
            <a:pPr marL="171450" indent="-171450" eaLnBrk="1" hangingPunct="1">
              <a:lnSpc>
                <a:spcPct val="90000"/>
              </a:lnSpc>
              <a:buFont typeface="Arial" panose="020B0604020202020204" pitchFamily="34" charset="0"/>
              <a:buChar char="•"/>
            </a:pPr>
            <a:r>
              <a:rPr lang="da-DK" altLang="da-DK" sz="1200">
                <a:ea typeface="ＭＳ Ｐゴシック" charset="-128"/>
              </a:rPr>
              <a:t>Kognitive udfordringer</a:t>
            </a:r>
          </a:p>
          <a:p>
            <a:pPr marL="171450" indent="-171450" eaLnBrk="1" hangingPunct="1">
              <a:lnSpc>
                <a:spcPct val="90000"/>
              </a:lnSpc>
              <a:buFont typeface="Arial" panose="020B0604020202020204" pitchFamily="34" charset="0"/>
              <a:buChar char="•"/>
            </a:pPr>
            <a:r>
              <a:rPr lang="da-DK" altLang="da-DK" sz="1200">
                <a:ea typeface="ＭＳ Ｐゴシック" charset="-128"/>
              </a:rPr>
              <a:t>Nedsat livskvalitet </a:t>
            </a:r>
          </a:p>
          <a:p>
            <a:pPr marL="171450" indent="-171450" eaLnBrk="1" hangingPunct="1">
              <a:lnSpc>
                <a:spcPct val="90000"/>
              </a:lnSpc>
              <a:buFont typeface="Arial" panose="020B0604020202020204" pitchFamily="34" charset="0"/>
              <a:buChar char="•"/>
            </a:pPr>
            <a:r>
              <a:rPr lang="da-DK" altLang="da-DK" sz="1200">
                <a:ea typeface="ＭＳ Ｐゴシック" charset="-128"/>
              </a:rPr>
              <a:t>Stigmatisering </a:t>
            </a:r>
          </a:p>
          <a:p>
            <a:pPr marL="171450" indent="-171450" eaLnBrk="1" hangingPunct="1">
              <a:lnSpc>
                <a:spcPct val="90000"/>
              </a:lnSpc>
              <a:buFont typeface="Arial" panose="020B0604020202020204" pitchFamily="34" charset="0"/>
              <a:buChar char="•"/>
            </a:pPr>
            <a:r>
              <a:rPr lang="da-DK" altLang="da-DK" sz="1200">
                <a:ea typeface="ＭＳ Ｐゴシック" charset="-128"/>
              </a:rPr>
              <a:t>Selvmordsforsøg eller selvmord </a:t>
            </a:r>
          </a:p>
          <a:p>
            <a:pPr marL="171450" indent="-171450" eaLnBrk="1" hangingPunct="1">
              <a:lnSpc>
                <a:spcPct val="90000"/>
              </a:lnSpc>
              <a:buFont typeface="Arial" panose="020B0604020202020204" pitchFamily="34" charset="0"/>
              <a:buChar char="•"/>
            </a:pPr>
            <a:r>
              <a:rPr lang="da-DK" altLang="da-DK" sz="1200">
                <a:ea typeface="ＭＳ Ｐゴシック" charset="-128"/>
              </a:rPr>
              <a:t>Ændringer i identitet og selvopfattelse</a:t>
            </a:r>
          </a:p>
          <a:p>
            <a:endParaRPr lang="da-DK"/>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20</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21</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ekstra bilag og slides er en mulighed, hvis der er ekstra tid, eller hvis man ønsker at variere sessionen</a:t>
            </a:r>
            <a:r>
              <a:rPr lang="da-DK" baseline="0"/>
              <a:t> og bytte nogle slides ud med andre. </a:t>
            </a:r>
          </a:p>
          <a:p>
            <a:r>
              <a:rPr lang="da-DK" baseline="0"/>
              <a:t>De kan eventuelt udleveres som ekstra materiale til deltagerne. </a:t>
            </a:r>
            <a:endParaRPr lang="da-DK"/>
          </a:p>
          <a:p>
            <a:endParaRPr lang="da-DK"/>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22</a:t>
            </a:fld>
            <a:endParaRPr lang="da-DK">
              <a:solidFill>
                <a:prstClr val="black"/>
              </a:solidFill>
            </a:endParaRPr>
          </a:p>
        </p:txBody>
      </p:sp>
    </p:spTree>
    <p:extLst>
      <p:ext uri="{BB962C8B-B14F-4D97-AF65-F5344CB8AC3E}">
        <p14:creationId xmlns:p14="http://schemas.microsoft.com/office/powerpoint/2010/main" val="2982789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8BFC-E02A-1C16-39CC-465EFF6B75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F3579D8-31D2-215D-334C-8F860EE2EBF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9453630F-F9D7-8815-ACE8-6EAF46D0DFF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EBD6D97-4FC1-E16B-33CC-EC7D17B7C3A6}"/>
              </a:ext>
            </a:extLst>
          </p:cNvPr>
          <p:cNvSpPr>
            <a:spLocks noGrp="1"/>
          </p:cNvSpPr>
          <p:nvPr>
            <p:ph type="sldNum" sz="quarter" idx="10"/>
          </p:nvPr>
        </p:nvSpPr>
        <p:spPr/>
        <p:txBody>
          <a:bodyPr/>
          <a:lstStyle/>
          <a:p>
            <a:fld id="{141A7869-108D-408C-94CC-6AF2DC16C9CC}" type="slidenum">
              <a:rPr lang="da-DK" smtClean="0"/>
              <a:t>23</a:t>
            </a:fld>
            <a:endParaRPr lang="da-DK"/>
          </a:p>
        </p:txBody>
      </p:sp>
    </p:spTree>
    <p:extLst>
      <p:ext uri="{BB962C8B-B14F-4D97-AF65-F5344CB8AC3E}">
        <p14:creationId xmlns:p14="http://schemas.microsoft.com/office/powerpoint/2010/main" val="643944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100"/>
          </a:p>
        </p:txBody>
      </p:sp>
      <p:sp>
        <p:nvSpPr>
          <p:cNvPr id="4" name="Pladsholder til slidenummer 3"/>
          <p:cNvSpPr>
            <a:spLocks noGrp="1"/>
          </p:cNvSpPr>
          <p:nvPr>
            <p:ph type="sldNum" sz="quarter" idx="5"/>
          </p:nvPr>
        </p:nvSpPr>
        <p:spPr/>
        <p:txBody>
          <a:bodyPr/>
          <a:lstStyle/>
          <a:p>
            <a:fld id="{82C58B56-B695-4381-BDD7-C7DFF851DD59}" type="slidenum">
              <a:rPr lang="da-DK" smtClean="0"/>
              <a:t>24</a:t>
            </a:fld>
            <a:endParaRPr lang="da-DK"/>
          </a:p>
        </p:txBody>
      </p:sp>
    </p:spTree>
    <p:extLst>
      <p:ext uri="{BB962C8B-B14F-4D97-AF65-F5344CB8AC3E}">
        <p14:creationId xmlns:p14="http://schemas.microsoft.com/office/powerpoint/2010/main" val="4103430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a:effectLst/>
                <a:latin typeface="+mn-lt"/>
              </a:rPr>
              <a:t>Kan fokuseres på mange måder fx på en kortere periode</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b="1">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a:effectLst/>
                <a:latin typeface="+mn-lt"/>
              </a:rPr>
              <a:t>Udlevere ark gerne A3</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a:effectLst/>
                <a:latin typeface="+mn-lt"/>
              </a:rPr>
              <a:t>Kunne have fokus på fordele og ulemper ved at have bipolar lidelse, da man lever med sygdommen på godt og ondt. Sygdom og livet går hånd i hånd.</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a:effectLst/>
                <a:latin typeface="+mn-lt"/>
              </a:rPr>
              <a:t>Skal rammesættes og forklare hvorfor man laver denne øvelse.</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a:effectLst/>
                <a:latin typeface="+mn-lt"/>
              </a:rPr>
              <a:t>Det er meget overvældende at lave og man har brug for støtte hvis man får en reaktion </a:t>
            </a:r>
            <a:r>
              <a:rPr lang="da-DK" sz="1100" err="1">
                <a:effectLst/>
                <a:latin typeface="+mn-lt"/>
              </a:rPr>
              <a:t>pga</a:t>
            </a:r>
            <a:r>
              <a:rPr lang="da-DK" sz="1100">
                <a:effectLst/>
                <a:latin typeface="+mn-lt"/>
              </a:rPr>
              <a:t> gamle traumer når man laver øvelsen. Kan laves på mange måder – med billeder, digte, musik osv.</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algn="l"/>
            <a:r>
              <a:rPr lang="da-DK" sz="1100" b="0" i="0">
                <a:solidFill>
                  <a:srgbClr val="001D35"/>
                </a:solidFill>
                <a:effectLst/>
                <a:latin typeface="+mn-lt"/>
              </a:rPr>
              <a:t>En livslinje bruges ved bipolar lidelse til at logge symptomer, humørsvingninger, medicin og livsstilsfaktorer som stress, da det kan hjælpe med at </a:t>
            </a:r>
            <a:r>
              <a:rPr lang="da-DK" sz="1100" b="1" i="0">
                <a:solidFill>
                  <a:srgbClr val="001D35"/>
                </a:solidFill>
                <a:effectLst/>
                <a:latin typeface="+mn-lt"/>
              </a:rPr>
              <a:t>identificere mønstre</a:t>
            </a:r>
            <a:r>
              <a:rPr lang="da-DK" sz="1100" b="0" i="0">
                <a:solidFill>
                  <a:srgbClr val="001D35"/>
                </a:solidFill>
                <a:effectLst/>
                <a:latin typeface="+mn-lt"/>
              </a:rPr>
              <a:t> og </a:t>
            </a:r>
            <a:r>
              <a:rPr lang="da-DK" sz="1100" b="1" i="0">
                <a:solidFill>
                  <a:srgbClr val="001D35"/>
                </a:solidFill>
                <a:effectLst/>
                <a:latin typeface="+mn-lt"/>
              </a:rPr>
              <a:t>nye episoder</a:t>
            </a:r>
            <a:r>
              <a:rPr lang="da-DK" sz="1100" b="0" i="0">
                <a:solidFill>
                  <a:srgbClr val="001D35"/>
                </a:solidFill>
                <a:effectLst/>
                <a:latin typeface="+mn-lt"/>
              </a:rPr>
              <a:t>. Dette værktøj er centralt for en personlig behandling og til at støtte en person med diagnosen ved at give en bedre forståelse af sygdomsforløbet og bidrage til at forhindre episoder, forbedre livskvaliteten og understøtte en meningsfuld fremtid. </a:t>
            </a:r>
          </a:p>
          <a:p>
            <a:pPr algn="l"/>
            <a:endParaRPr lang="da-DK" sz="1100" b="0" i="0">
              <a:solidFill>
                <a:srgbClr val="001D35"/>
              </a:solidFill>
              <a:effectLst/>
              <a:latin typeface="+mn-lt"/>
            </a:endParaRPr>
          </a:p>
          <a:p>
            <a:pPr algn="l"/>
            <a:r>
              <a:rPr lang="da-DK" sz="1100" b="0" i="0">
                <a:solidFill>
                  <a:srgbClr val="001D35"/>
                </a:solidFill>
                <a:effectLst/>
                <a:latin typeface="+mn-lt"/>
              </a:rPr>
              <a:t>Hvorfor en livslinje er nyttig ved bipolar lidelse:</a:t>
            </a:r>
          </a:p>
          <a:p>
            <a:pPr algn="l">
              <a:buFont typeface="Arial" panose="020B0604020202020204" pitchFamily="34" charset="0"/>
              <a:buNone/>
            </a:pPr>
            <a:r>
              <a:rPr lang="da-DK" sz="1100" b="1" i="0">
                <a:solidFill>
                  <a:srgbClr val="001D35"/>
                </a:solidFill>
                <a:effectLst/>
                <a:latin typeface="+mn-lt"/>
              </a:rPr>
              <a:t>Overvågning af symptomer:</a:t>
            </a:r>
            <a:r>
              <a:rPr lang="da-DK" sz="1100" b="0" i="0">
                <a:solidFill>
                  <a:srgbClr val="001D35"/>
                </a:solidFill>
                <a:effectLst/>
                <a:latin typeface="+mn-lt"/>
              </a:rPr>
              <a:t> Livslinjen kan bruges til at registrere symptomer som nedtrykthed, nedsat energi, angst, rastløshed og søvnbesvær.</a:t>
            </a:r>
          </a:p>
          <a:p>
            <a:pPr algn="l">
              <a:buFont typeface="Arial" panose="020B0604020202020204" pitchFamily="34" charset="0"/>
              <a:buNone/>
            </a:pPr>
            <a:r>
              <a:rPr lang="da-DK" sz="1100" b="1" i="0">
                <a:solidFill>
                  <a:srgbClr val="001D35"/>
                </a:solidFill>
                <a:effectLst/>
                <a:latin typeface="+mn-lt"/>
              </a:rPr>
              <a:t>Identifikation af triggere:</a:t>
            </a:r>
            <a:r>
              <a:rPr lang="da-DK" sz="1100" b="0" i="0">
                <a:solidFill>
                  <a:srgbClr val="001D35"/>
                </a:solidFill>
                <a:effectLst/>
                <a:latin typeface="+mn-lt"/>
              </a:rPr>
              <a:t> Den kan hjælpe med at identificere de stressfaktorer, der kan udløse maniske eller depressive episoder, som f.eks. konflikter, livsstilsændringer eller søvnmangel.</a:t>
            </a:r>
          </a:p>
          <a:p>
            <a:pPr algn="l">
              <a:buFont typeface="Arial" panose="020B0604020202020204" pitchFamily="34" charset="0"/>
              <a:buNone/>
            </a:pPr>
            <a:r>
              <a:rPr lang="da-DK" sz="1100" b="1" i="0">
                <a:solidFill>
                  <a:srgbClr val="001D35"/>
                </a:solidFill>
                <a:effectLst/>
                <a:latin typeface="+mn-lt"/>
              </a:rPr>
              <a:t>Forebyggelse af tilbagefald:</a:t>
            </a:r>
            <a:r>
              <a:rPr lang="da-DK" sz="1100" b="0" i="0">
                <a:solidFill>
                  <a:srgbClr val="001D35"/>
                </a:solidFill>
                <a:effectLst/>
                <a:latin typeface="+mn-lt"/>
              </a:rPr>
              <a:t> Ved at analysere mønstrene kan man tidligt identificere faresignaler og tage forebyggende skridt for at undgå at udvikle en ny episode.</a:t>
            </a:r>
          </a:p>
          <a:p>
            <a:pPr algn="l">
              <a:buFont typeface="Arial" panose="020B0604020202020204" pitchFamily="34" charset="0"/>
              <a:buNone/>
            </a:pPr>
            <a:r>
              <a:rPr lang="da-DK" sz="1100" b="1" i="0">
                <a:solidFill>
                  <a:srgbClr val="001D35"/>
                </a:solidFill>
                <a:effectLst/>
                <a:latin typeface="+mn-lt"/>
              </a:rPr>
              <a:t>Forståelse af sygdommen:</a:t>
            </a:r>
            <a:r>
              <a:rPr lang="da-DK" sz="1100" b="0" i="0">
                <a:solidFill>
                  <a:srgbClr val="001D35"/>
                </a:solidFill>
                <a:effectLst/>
                <a:latin typeface="+mn-lt"/>
              </a:rPr>
              <a:t> En livslinje kan hjælpe både den person, der lever med lidelsen, og deres pårørende til at få en bedre forståelse af de svingninger, der sker, og hvordan de opstår.</a:t>
            </a:r>
          </a:p>
          <a:p>
            <a:pPr algn="l">
              <a:buFont typeface="Arial" panose="020B0604020202020204" pitchFamily="34" charset="0"/>
              <a:buNone/>
            </a:pPr>
            <a:r>
              <a:rPr lang="da-DK" sz="1100" b="1" i="0">
                <a:solidFill>
                  <a:srgbClr val="001D35"/>
                </a:solidFill>
                <a:effectLst/>
                <a:latin typeface="+mn-lt"/>
              </a:rPr>
              <a:t>Måling af behandlingseffekt:</a:t>
            </a:r>
            <a:r>
              <a:rPr lang="da-DK" sz="1100" b="0" i="0">
                <a:solidFill>
                  <a:srgbClr val="001D35"/>
                </a:solidFill>
                <a:effectLst/>
                <a:latin typeface="+mn-lt"/>
              </a:rPr>
              <a:t> Det er et centralt værktøj i behandlingen, da det kan bruges til at vurdere effekten af medicin, samtaler og andre former for terapi. </a:t>
            </a:r>
          </a:p>
          <a:p>
            <a:pPr algn="l">
              <a:buFont typeface="Arial" panose="020B0604020202020204" pitchFamily="34" charset="0"/>
              <a:buNone/>
            </a:pPr>
            <a:endParaRPr lang="da-DK" sz="1100" b="0" i="0">
              <a:solidFill>
                <a:srgbClr val="001D35"/>
              </a:solidFill>
              <a:effectLst/>
              <a:latin typeface="+mn-lt"/>
            </a:endParaRPr>
          </a:p>
          <a:p>
            <a:pPr algn="l">
              <a:buFont typeface="Arial" panose="020B0604020202020204" pitchFamily="34" charset="0"/>
              <a:buNone/>
            </a:pPr>
            <a:r>
              <a:rPr lang="da-DK" sz="1100" b="1" i="0">
                <a:solidFill>
                  <a:srgbClr val="001D35"/>
                </a:solidFill>
                <a:effectLst/>
                <a:latin typeface="+mn-lt"/>
              </a:rPr>
              <a:t>Kilde:</a:t>
            </a:r>
          </a:p>
          <a:p>
            <a:pPr algn="l">
              <a:buFont typeface="Arial" panose="020B0604020202020204" pitchFamily="34" charset="0"/>
              <a:buNone/>
            </a:pPr>
            <a:r>
              <a:rPr lang="da-DK" sz="1100" b="0" i="0">
                <a:solidFill>
                  <a:srgbClr val="001D35"/>
                </a:solidFill>
                <a:effectLst/>
                <a:latin typeface="+mn-lt"/>
              </a:rPr>
              <a:t>Sundhed – Region Midt, Depressionsforeningen og Psykiatrifonden</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latin typeface="+mn-lt"/>
            </a:endParaRPr>
          </a:p>
        </p:txBody>
      </p:sp>
      <p:sp>
        <p:nvSpPr>
          <p:cNvPr id="4" name="Pladsholder til slidenummer 3"/>
          <p:cNvSpPr>
            <a:spLocks noGrp="1"/>
          </p:cNvSpPr>
          <p:nvPr>
            <p:ph type="sldNum" sz="quarter" idx="10"/>
          </p:nvPr>
        </p:nvSpPr>
        <p:spPr/>
        <p:txBody>
          <a:bodyPr/>
          <a:lstStyle/>
          <a:p>
            <a:fld id="{141A7869-108D-408C-94CC-6AF2DC16C9CC}" type="slidenum">
              <a:rPr lang="da-DK" smtClean="0"/>
              <a:t>25</a:t>
            </a:fld>
            <a:endParaRPr lang="da-DK"/>
          </a:p>
        </p:txBody>
      </p:sp>
    </p:spTree>
    <p:extLst>
      <p:ext uri="{BB962C8B-B14F-4D97-AF65-F5344CB8AC3E}">
        <p14:creationId xmlns:p14="http://schemas.microsoft.com/office/powerpoint/2010/main" val="86018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dsholder til diasbillede 1"/>
          <p:cNvSpPr>
            <a:spLocks noGrp="1" noRot="1" noChangeAspect="1"/>
          </p:cNvSpPr>
          <p:nvPr>
            <p:ph type="sldImg"/>
          </p:nvPr>
        </p:nvSpPr>
        <p:spPr>
          <a:ln/>
        </p:spPr>
      </p:sp>
      <p:sp>
        <p:nvSpPr>
          <p:cNvPr id="29698" name="Pladsholder til noter 2"/>
          <p:cNvSpPr>
            <a:spLocks noGrp="1"/>
          </p:cNvSpPr>
          <p:nvPr>
            <p:ph type="body" idx="1"/>
          </p:nvPr>
        </p:nvSpPr>
        <p:spPr>
          <a:noFill/>
          <a:ln/>
        </p:spPr>
        <p:txBody>
          <a:bodyPr/>
          <a:lstStyle/>
          <a:p>
            <a:r>
              <a:rPr lang="da-DK" altLang="da-DK">
                <a:latin typeface="+mn-lt"/>
              </a:rPr>
              <a:t>Dette slide ligger som bilag.</a:t>
            </a:r>
          </a:p>
          <a:p>
            <a:r>
              <a:rPr lang="da-DK" altLang="da-DK">
                <a:latin typeface="+mn-lt"/>
              </a:rPr>
              <a:t>Kan</a:t>
            </a:r>
            <a:r>
              <a:rPr lang="da-DK" altLang="da-DK" baseline="0">
                <a:latin typeface="+mn-lt"/>
              </a:rPr>
              <a:t> udleveres til hjemmeopgave</a:t>
            </a:r>
            <a:endParaRPr lang="da-DK" altLang="da-DK">
              <a:latin typeface="+mn-lt"/>
            </a:endParaRPr>
          </a:p>
        </p:txBody>
      </p:sp>
      <p:sp>
        <p:nvSpPr>
          <p:cNvPr id="29699" name="Pladsholder til diasnummer 3"/>
          <p:cNvSpPr>
            <a:spLocks noGrp="1"/>
          </p:cNvSpPr>
          <p:nvPr>
            <p:ph type="sldNum" sz="quarter" idx="5"/>
          </p:nvPr>
        </p:nvSpPr>
        <p:spPr>
          <a:noFill/>
        </p:spPr>
        <p:txBody>
          <a:bodyPr/>
          <a:lstStyle/>
          <a:p>
            <a:fld id="{122547F9-9482-469D-AB4A-C67C364BB214}" type="slidenum">
              <a:rPr lang="da-DK" smtClean="0">
                <a:solidFill>
                  <a:prstClr val="black"/>
                </a:solidFill>
                <a:cs typeface="Arial" charset="0"/>
              </a:rPr>
              <a:pPr/>
              <a:t>26</a:t>
            </a:fld>
            <a:endParaRPr lang="da-DK">
              <a:solidFill>
                <a:prstClr val="black"/>
              </a:solidFill>
              <a:cs typeface="Arial" charset="0"/>
            </a:endParaRPr>
          </a:p>
        </p:txBody>
      </p:sp>
    </p:spTree>
    <p:extLst>
      <p:ext uri="{BB962C8B-B14F-4D97-AF65-F5344CB8AC3E}">
        <p14:creationId xmlns:p14="http://schemas.microsoft.com/office/powerpoint/2010/main" val="71500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lnSpc>
                <a:spcPct val="70000"/>
              </a:lnSpc>
            </a:pPr>
            <a:r>
              <a:rPr lang="da-DK" altLang="da-DK">
                <a:ea typeface="ＭＳ Ｐゴシック" charset="-128"/>
              </a:rPr>
              <a:t>Bipolar lidelse kan forklares ud fra </a:t>
            </a:r>
            <a:r>
              <a:rPr lang="da-DK" altLang="da-DK" b="1">
                <a:ea typeface="ＭＳ Ｐゴシック" charset="-128"/>
              </a:rPr>
              <a:t>stress-sårbarhedsmodellen</a:t>
            </a:r>
          </a:p>
          <a:p>
            <a:pPr eaLnBrk="1" hangingPunct="1">
              <a:lnSpc>
                <a:spcPct val="70000"/>
              </a:lnSpc>
            </a:pPr>
            <a:r>
              <a:rPr lang="da-DK" altLang="da-DK">
                <a:ea typeface="ＭＳ Ｐゴシック" charset="-128"/>
              </a:rPr>
              <a:t> Ifølge denne model arver man ikke sygdommen</a:t>
            </a:r>
            <a:r>
              <a:rPr lang="da-DK" altLang="da-DK">
                <a:solidFill>
                  <a:srgbClr val="FF0000"/>
                </a:solidFill>
                <a:ea typeface="ＭＳ Ｐゴシック" charset="-128"/>
              </a:rPr>
              <a:t> som sådan</a:t>
            </a:r>
            <a:r>
              <a:rPr lang="da-DK" altLang="da-DK">
                <a:ea typeface="ＭＳ Ｐゴシック" charset="-128"/>
              </a:rPr>
              <a:t>, men </a:t>
            </a:r>
            <a:r>
              <a:rPr lang="da-DK" altLang="da-DK">
                <a:solidFill>
                  <a:srgbClr val="FF0000"/>
                </a:solidFill>
                <a:ea typeface="ＭＳ Ｐゴシック" charset="-128"/>
              </a:rPr>
              <a:t>man arver </a:t>
            </a:r>
            <a:r>
              <a:rPr lang="da-DK" altLang="da-DK">
                <a:ea typeface="ＭＳ Ｐゴシック" charset="-128"/>
              </a:rPr>
              <a:t>en sårbarhed for at udvikle sygdommen. </a:t>
            </a:r>
          </a:p>
          <a:p>
            <a:pPr eaLnBrk="1" hangingPunct="1">
              <a:lnSpc>
                <a:spcPct val="70000"/>
              </a:lnSpc>
            </a:pPr>
            <a:r>
              <a:rPr lang="da-DK" altLang="da-DK">
                <a:ea typeface="ＭＳ Ｐゴシック" charset="-128"/>
              </a:rPr>
              <a:t>Jo højere grad af sårbarhed, jo mindre belastning skal der til for at udløse en sygdomsepisode</a:t>
            </a:r>
          </a:p>
          <a:p>
            <a:pPr>
              <a:lnSpc>
                <a:spcPct val="70000"/>
              </a:lnSpc>
            </a:pPr>
            <a:r>
              <a:rPr lang="da-DK" altLang="da-DK">
                <a:ea typeface="ＭＳ Ｐゴシック" charset="-128"/>
              </a:rPr>
              <a:t>Sårbarheden er i udgangspunktet </a:t>
            </a:r>
            <a:r>
              <a:rPr lang="da-DK" altLang="da-DK">
                <a:solidFill>
                  <a:srgbClr val="FF0000"/>
                </a:solidFill>
                <a:ea typeface="ＭＳ Ｐゴシック" charset="-128"/>
              </a:rPr>
              <a:t>bestemt af </a:t>
            </a:r>
            <a:r>
              <a:rPr lang="da-DK" altLang="da-DK" b="1">
                <a:ea typeface="ＭＳ Ｐゴシック" charset="-128"/>
              </a:rPr>
              <a:t>genetisk</a:t>
            </a:r>
            <a:r>
              <a:rPr lang="da-DK" altLang="da-DK">
                <a:solidFill>
                  <a:srgbClr val="FF0000"/>
                </a:solidFill>
                <a:ea typeface="ＭＳ Ｐゴシック" charset="-128"/>
              </a:rPr>
              <a:t>e forhold</a:t>
            </a:r>
            <a:r>
              <a:rPr lang="da-DK" altLang="da-DK">
                <a:ea typeface="ＭＳ Ｐゴシック" charset="-128"/>
              </a:rPr>
              <a:t>, men </a:t>
            </a:r>
            <a:r>
              <a:rPr lang="da-DK" altLang="da-DK" b="1">
                <a:ea typeface="ＭＳ Ｐゴシック" charset="-128"/>
              </a:rPr>
              <a:t>tab, belastninger og traumer  </a:t>
            </a:r>
            <a:r>
              <a:rPr lang="da-DK" altLang="da-DK">
                <a:ea typeface="ＭＳ Ｐゴシック" charset="-128"/>
              </a:rPr>
              <a:t>kan forværre en medfødt sårbarhed</a:t>
            </a:r>
          </a:p>
          <a:p>
            <a:pPr eaLnBrk="1" hangingPunct="1">
              <a:lnSpc>
                <a:spcPct val="70000"/>
              </a:lnSpc>
            </a:pPr>
            <a:r>
              <a:rPr lang="da-DK" altLang="da-DK">
                <a:ea typeface="ＭＳ Ｐゴシック" charset="-128"/>
              </a:rPr>
              <a:t>Udløsende faktorer kan være af biologisk, psykologisk eller social karakter</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6321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a:t>5 min Det er en </a:t>
            </a:r>
            <a:r>
              <a:rPr lang="da-DK" altLang="da-DK" b="1"/>
              <a:t>forklaringsmodel - forståelsesmodel</a:t>
            </a:r>
          </a:p>
          <a:p>
            <a:pPr marL="228600" indent="-228600">
              <a:buFont typeface="+mj-lt"/>
              <a:buAutoNum type="arabicPeriod"/>
            </a:pPr>
            <a:endParaRPr lang="da-DK" altLang="da-DK"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Modellen samler de biologiske/psykologiske/sociale årsager man mener der er for psykisk sygdom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Modellen er formuleret for første gang i 1960´erne i forbindelse med analyser af årsager til skizofreni (</a:t>
            </a:r>
            <a:r>
              <a:rPr kumimoji="0" lang="da-DK" sz="1200" b="0" i="0" u="none" strike="noStrike" kern="1200" cap="none" spc="0" normalizeH="0" baseline="0" noProof="0" err="1">
                <a:ln>
                  <a:noFill/>
                </a:ln>
                <a:solidFill>
                  <a:prstClr val="black"/>
                </a:solidFill>
                <a:effectLst/>
                <a:uLnTx/>
                <a:uFillTx/>
                <a:latin typeface="+mn-lt"/>
                <a:ea typeface="+mn-ea"/>
                <a:cs typeface="+mn-cs"/>
              </a:rPr>
              <a:t>Meehl</a:t>
            </a:r>
            <a:r>
              <a:rPr kumimoji="0" lang="da-DK" sz="1200" b="0" i="0" u="none" strike="noStrike" kern="1200" cap="none" spc="0" normalizeH="0" baseline="0" noProof="0">
                <a:ln>
                  <a:noFill/>
                </a:ln>
                <a:solidFill>
                  <a:prstClr val="black"/>
                </a:solidFill>
                <a:effectLst/>
                <a:uLnTx/>
                <a:uFillTx/>
                <a:latin typeface="+mn-lt"/>
                <a:ea typeface="+mn-ea"/>
                <a:cs typeface="+mn-cs"/>
              </a:rPr>
              <a:t> 1062 samt </a:t>
            </a:r>
            <a:r>
              <a:rPr kumimoji="0" lang="da-DK" sz="1200" b="0" i="0" u="none" strike="noStrike" kern="1200" cap="none" spc="0" normalizeH="0" baseline="0" noProof="0" err="1">
                <a:ln>
                  <a:noFill/>
                </a:ln>
                <a:solidFill>
                  <a:prstClr val="black"/>
                </a:solidFill>
                <a:effectLst/>
                <a:uLnTx/>
                <a:uFillTx/>
                <a:latin typeface="+mn-lt"/>
                <a:ea typeface="+mn-ea"/>
                <a:cs typeface="+mn-cs"/>
              </a:rPr>
              <a:t>Zubin</a:t>
            </a:r>
            <a:r>
              <a:rPr kumimoji="0" lang="da-DK" sz="1200" b="0" i="0" u="none" strike="noStrike" kern="1200" cap="none" spc="0" normalizeH="0" baseline="0" noProof="0">
                <a:ln>
                  <a:noFill/>
                </a:ln>
                <a:solidFill>
                  <a:prstClr val="black"/>
                </a:solidFill>
                <a:effectLst/>
                <a:uLnTx/>
                <a:uFillTx/>
                <a:latin typeface="+mn-lt"/>
                <a:ea typeface="+mn-ea"/>
                <a:cs typeface="+mn-cs"/>
              </a:rPr>
              <a:t> og Spring 1977).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1 + 2. Vi kan alle blive syge ved voldsom belastning </a:t>
            </a:r>
            <a:r>
              <a:rPr kumimoji="0" lang="da-DK" sz="1200" b="0" i="0" u="none" strike="noStrike" kern="1200" cap="none" spc="0" normalizeH="0" baseline="0" noProof="0" err="1">
                <a:ln>
                  <a:noFill/>
                </a:ln>
                <a:solidFill>
                  <a:prstClr val="black"/>
                </a:solidFill>
                <a:effectLst/>
                <a:uLnTx/>
                <a:uFillTx/>
                <a:latin typeface="+mn-lt"/>
                <a:ea typeface="+mn-ea"/>
                <a:cs typeface="+mn-cs"/>
              </a:rPr>
              <a:t>f.eks</a:t>
            </a:r>
            <a:r>
              <a:rPr kumimoji="0" lang="da-DK" sz="1200" b="0" i="0" u="none" strike="noStrike" kern="1200" cap="none" spc="0" normalizeH="0" baseline="0" noProof="0">
                <a:ln>
                  <a:noFill/>
                </a:ln>
                <a:solidFill>
                  <a:prstClr val="black"/>
                </a:solidFill>
                <a:effectLst/>
                <a:uLnTx/>
                <a:uFillTx/>
                <a:latin typeface="+mn-lt"/>
                <a:ea typeface="+mn-ea"/>
                <a:cs typeface="+mn-cs"/>
              </a:rPr>
              <a:t> mangel af søvn, men hvorfor er der nogle som f.eks. bliver syge efter at have oplevet krig og ulykker og andre, som ikke gør.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3. Sårbarheden kan både være genetisk, men også betinget af psykologiske og sociale forhold. Fødslen. Virus under moderens graviditet. Opvæksten. Tryg eller utryg. Skolegang. Gode venner eller blev man mobbet. Osv.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4. Stress skal ses i bred forstand. Kan være belastninger som fyring fra er job, kærestesorg, mobning, massiv søvnmangel, sygdom, men det kan også være begivenheder, som at flytte hjemmefra, blive forelsket eller få et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5. Man kan ikke altid undgå stress eller belastninger, men man kan prøve at kigge efter, hvilke faktorer, der kan virke beskyttende for en. Det kan være forskelligt fra person til person, men for de fleste mennesker er søvn meget vigtigt. Det kan også være et godt netværk, strategier til at håndtere symptomer med, noget meningsfyldt at stå op til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err="1">
                <a:ln>
                  <a:noFill/>
                </a:ln>
                <a:solidFill>
                  <a:prstClr val="black"/>
                </a:solidFill>
                <a:effectLst/>
                <a:uLnTx/>
                <a:uFillTx/>
                <a:latin typeface="+mn-lt"/>
                <a:ea typeface="+mn-ea"/>
                <a:cs typeface="+mn-cs"/>
              </a:rPr>
              <a:t>Frustrationsterskel</a:t>
            </a:r>
            <a:r>
              <a:rPr kumimoji="0" lang="da-DK" sz="1200" b="0" i="0" u="none" strike="noStrike" kern="1200" cap="none" spc="0" normalizeH="0" baseline="0" noProof="0">
                <a:ln>
                  <a:noFill/>
                </a:ln>
                <a:solidFill>
                  <a:prstClr val="black"/>
                </a:solidFill>
                <a:effectLst/>
                <a:uLnTx/>
                <a:uFillTx/>
                <a:latin typeface="+mn-lt"/>
                <a:ea typeface="+mn-ea"/>
                <a:cs typeface="+mn-cs"/>
              </a:rPr>
              <a:t> markerer grænsen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 </a:t>
            </a:r>
          </a:p>
          <a:p>
            <a:pPr marL="0" indent="0">
              <a:buFont typeface="+mj-lt"/>
              <a:buNone/>
            </a:pPr>
            <a:r>
              <a:rPr lang="da-DK" sz="1200" b="0" i="0" kern="1200">
                <a:solidFill>
                  <a:schemeClr val="tx1"/>
                </a:solidFill>
                <a:effectLst/>
                <a:latin typeface="+mn-lt"/>
                <a:ea typeface="+mn-ea"/>
                <a:cs typeface="+mn-cs"/>
              </a:rPr>
              <a:t>Der er også en meget model, der viser et glas der bliver overfyldt med vand og løber over. Det kan også være en god måde at vise stress/sårbarhedsmodellen på.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34290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nb-NO" altLang="nb-NO"/>
              <a:t>Det er især bipolar lidelse type 1, som viser den klassiske familiære forekomst, mens herediteten ved BP2 er mere broget og dårligere undersøgt.</a:t>
            </a:r>
          </a:p>
          <a:p>
            <a:pPr marL="171450" indent="-171450" eaLnBrk="1" hangingPunct="1">
              <a:spcBef>
                <a:spcPct val="0"/>
              </a:spcBef>
              <a:buFont typeface="Arial" panose="020B0604020202020204" pitchFamily="34" charset="0"/>
              <a:buChar char="•"/>
            </a:pPr>
            <a:r>
              <a:rPr lang="nb-NO" altLang="nb-NO"/>
              <a:t>For en patient med bipolar sindslidelse vil der i familien være en øget forekomst af alle psykiatriske lidelser, så man må betragte den genetiske disposition som mere generelt over for psykiatrisk sygdom og ikke kun specifikt over for den bipolare lidelse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342570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209230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sz="1100" b="1">
                <a:solidFill>
                  <a:schemeClr val="tx1"/>
                </a:solidFill>
              </a:rPr>
              <a:t>Sansestimuli</a:t>
            </a:r>
          </a:p>
          <a:p>
            <a:pPr algn="l"/>
            <a:r>
              <a:rPr lang="da-DK" sz="1100">
                <a:solidFill>
                  <a:schemeClr val="tx1"/>
                </a:solidFill>
              </a:rPr>
              <a:t>syn, hørelse, lugt, smag, følesans, balance, stillingssans</a:t>
            </a:r>
          </a:p>
          <a:p>
            <a:pPr algn="l"/>
            <a:endParaRPr lang="da-DK" sz="1100" b="1">
              <a:solidFill>
                <a:schemeClr val="tx1"/>
              </a:solidFill>
            </a:endParaRPr>
          </a:p>
          <a:p>
            <a:pPr algn="l"/>
            <a:r>
              <a:rPr lang="da-DK" sz="1100" b="1">
                <a:solidFill>
                  <a:schemeClr val="tx1"/>
                </a:solidFill>
              </a:rPr>
              <a:t>Pandelap</a:t>
            </a:r>
          </a:p>
          <a:p>
            <a:pPr algn="l"/>
            <a:r>
              <a:rPr lang="da-DK" sz="1100" b="1">
                <a:solidFill>
                  <a:schemeClr val="tx1"/>
                </a:solidFill>
              </a:rPr>
              <a:t>Tæ</a:t>
            </a:r>
            <a:r>
              <a:rPr lang="da-DK" sz="1100">
                <a:solidFill>
                  <a:schemeClr val="tx1"/>
                </a:solidFill>
              </a:rPr>
              <a:t>nkning, forståelse, fornuft, bevidste aktiviteter</a:t>
            </a:r>
          </a:p>
          <a:p>
            <a:pPr algn="l"/>
            <a:endParaRPr lang="da-DK" sz="1100">
              <a:solidFill>
                <a:schemeClr val="tx1"/>
              </a:solidFill>
            </a:endParaRPr>
          </a:p>
          <a:p>
            <a:pPr algn="l"/>
            <a:r>
              <a:rPr lang="da-DK" sz="1100" b="1">
                <a:solidFill>
                  <a:schemeClr val="tx1"/>
                </a:solidFill>
              </a:rPr>
              <a:t>Thalamus</a:t>
            </a:r>
          </a:p>
          <a:p>
            <a:pPr algn="l"/>
            <a:r>
              <a:rPr lang="da-DK" sz="1100">
                <a:solidFill>
                  <a:schemeClr val="tx1"/>
                </a:solidFill>
              </a:rPr>
              <a:t>filtrerer sanseindtryk</a:t>
            </a:r>
          </a:p>
          <a:p>
            <a:pPr algn="l"/>
            <a:endParaRPr lang="da-DK" sz="1100">
              <a:solidFill>
                <a:schemeClr val="tx1"/>
              </a:solidFill>
            </a:endParaRPr>
          </a:p>
          <a:p>
            <a:pPr algn="l"/>
            <a:r>
              <a:rPr lang="da-DK" sz="1100" b="1">
                <a:solidFill>
                  <a:schemeClr val="tx1"/>
                </a:solidFill>
              </a:rPr>
              <a:t>Limbisk system</a:t>
            </a:r>
          </a:p>
          <a:p>
            <a:pPr algn="l"/>
            <a:r>
              <a:rPr lang="da-DK" sz="1100">
                <a:solidFill>
                  <a:schemeClr val="tx1"/>
                </a:solidFill>
              </a:rPr>
              <a:t>følelser, motivation, automatiske reaktioner</a:t>
            </a:r>
          </a:p>
          <a:p>
            <a:pPr algn="l"/>
            <a:endParaRPr lang="da-DK" sz="1100">
              <a:solidFill>
                <a:schemeClr val="tx1"/>
              </a:solidFill>
            </a:endParaRPr>
          </a:p>
          <a:p>
            <a:pPr algn="l"/>
            <a:r>
              <a:rPr lang="da-DK" sz="1100" b="1">
                <a:solidFill>
                  <a:schemeClr val="tx1"/>
                </a:solidFill>
              </a:rPr>
              <a:t>Hippocampus</a:t>
            </a:r>
          </a:p>
          <a:p>
            <a:pPr algn="l"/>
            <a:r>
              <a:rPr lang="da-DK" sz="1100">
                <a:solidFill>
                  <a:schemeClr val="tx1"/>
                </a:solidFill>
              </a:rPr>
              <a:t>Hukommelse af fakta, rumlige relationer, lagring. Her dannes nye nerveceller også hos voksne</a:t>
            </a:r>
          </a:p>
          <a:p>
            <a:pPr algn="l"/>
            <a:endParaRPr lang="da-DK" sz="1100">
              <a:solidFill>
                <a:schemeClr val="tx1"/>
              </a:solidFill>
            </a:endParaRPr>
          </a:p>
          <a:p>
            <a:pPr algn="l"/>
            <a:r>
              <a:rPr lang="da-DK" sz="1100" b="1" err="1">
                <a:solidFill>
                  <a:schemeClr val="tx1"/>
                </a:solidFill>
              </a:rPr>
              <a:t>Hypothalamus</a:t>
            </a:r>
            <a:endParaRPr lang="da-DK" sz="1100" b="1">
              <a:solidFill>
                <a:schemeClr val="tx1"/>
              </a:solidFill>
            </a:endParaRPr>
          </a:p>
          <a:p>
            <a:pPr algn="l"/>
            <a:r>
              <a:rPr lang="da-DK" sz="1100">
                <a:solidFill>
                  <a:schemeClr val="tx1"/>
                </a:solidFill>
              </a:rPr>
              <a:t>døgnrytme, søvn, appetit</a:t>
            </a:r>
          </a:p>
          <a:p>
            <a:pPr algn="l"/>
            <a:endParaRPr lang="da-DK" sz="11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a:solidFill>
                  <a:schemeClr val="tx1"/>
                </a:solidFill>
              </a:rPr>
              <a:t>Hypofyse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a:solidFill>
                  <a:schemeClr val="tx1"/>
                </a:solidFill>
              </a:rPr>
              <a:t>Hormoner og stress regulering</a:t>
            </a:r>
          </a:p>
          <a:p>
            <a:pPr algn="l"/>
            <a:endParaRPr lang="da-DK" sz="1100" b="1">
              <a:solidFill>
                <a:schemeClr val="tx1"/>
              </a:solidFill>
            </a:endParaRPr>
          </a:p>
          <a:p>
            <a:pPr algn="l"/>
            <a:r>
              <a:rPr lang="da-DK" sz="1100" b="1"/>
              <a:t>Amygdala</a:t>
            </a:r>
            <a:r>
              <a:rPr lang="da-DK" sz="1100"/>
              <a:t> </a:t>
            </a:r>
          </a:p>
          <a:p>
            <a:pPr algn="l"/>
            <a:r>
              <a:rPr lang="da-DK" sz="1100"/>
              <a:t>Bearbejdning af stærke følelser, som frygt, angst, vrede. Ved en oplevet trussel, aktiverer Amygdala kroppens stress-respons (kæmp eller flugt), hvilket medfører frigivelse af stresshormonet adrenalin og aktivering af </a:t>
            </a:r>
            <a:r>
              <a:rPr lang="da-DK" sz="1100" err="1"/>
              <a:t>sympatikus</a:t>
            </a:r>
            <a:r>
              <a:rPr lang="da-DK" sz="1100"/>
              <a:t>-nervesystemet, hvorved kroppen reagerer med øget puls og blodtryk, øget opmærksomhed og øget vejrtrækning. Amygdala har også betydning for de følelser, der tillægges sanseindtryk, inden de overføres til hukommelsen. </a:t>
            </a:r>
            <a:endParaRPr lang="da-DK" sz="1100" b="1">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1531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Modellen viser, hvordan de bagvedliggende årsager kan interagere og samlet øge sensitiviteten for at udvikle bipolar sygdom. For hver ny fase øges sensitiviteten, hvilket medfører, at man nemmere og nemmere udvikler en ny fase. Dette betyder, at der bliver kortere og kortere tid mellem faserne.</a:t>
            </a:r>
          </a:p>
          <a:p>
            <a:pPr marL="0" indent="0">
              <a:spcBef>
                <a:spcPct val="0"/>
              </a:spcBef>
              <a:buClrTx/>
              <a:buSzTx/>
              <a:buFont typeface="Arial" panose="020B0604020202020204" pitchFamily="34" charset="0"/>
              <a:buNone/>
            </a:pPr>
            <a:r>
              <a:rPr lang="da-DK"/>
              <a:t>Eksempler på triggere: </a:t>
            </a:r>
          </a:p>
          <a:p>
            <a:pPr marL="171450" indent="-171450">
              <a:spcBef>
                <a:spcPct val="0"/>
              </a:spcBef>
              <a:buClrTx/>
              <a:buSzTx/>
              <a:buFont typeface="Arial" panose="020B0604020202020204" pitchFamily="34" charset="0"/>
              <a:buChar char="•"/>
            </a:pPr>
            <a:r>
              <a:rPr lang="da-DK" altLang="da-DK">
                <a:solidFill>
                  <a:schemeClr val="tx1"/>
                </a:solidFill>
              </a:rPr>
              <a:t>Kriser/stress</a:t>
            </a:r>
          </a:p>
          <a:p>
            <a:pPr marL="171450" indent="-171450">
              <a:spcBef>
                <a:spcPct val="0"/>
              </a:spcBef>
              <a:buClrTx/>
              <a:buSzTx/>
              <a:buFont typeface="Arial" panose="020B0604020202020204" pitchFamily="34" charset="0"/>
              <a:buChar char="•"/>
            </a:pPr>
            <a:r>
              <a:rPr lang="da-DK" altLang="da-DK">
                <a:solidFill>
                  <a:schemeClr val="tx1"/>
                </a:solidFill>
              </a:rPr>
              <a:t>Rusmidler</a:t>
            </a:r>
          </a:p>
          <a:p>
            <a:pPr marL="171450" indent="-171450">
              <a:spcBef>
                <a:spcPct val="0"/>
              </a:spcBef>
              <a:buFont typeface="Arial" panose="020B0604020202020204" pitchFamily="34" charset="0"/>
              <a:buChar char="•"/>
            </a:pPr>
            <a:r>
              <a:rPr lang="da-DK" altLang="da-DK">
                <a:solidFill>
                  <a:schemeClr val="tx1"/>
                </a:solidFill>
              </a:rPr>
              <a:t>Forstyrret døgnrytme/søvn</a:t>
            </a:r>
          </a:p>
          <a:p>
            <a:pPr marL="171450" indent="-171450">
              <a:spcBef>
                <a:spcPct val="0"/>
              </a:spcBef>
              <a:buFont typeface="Arial" panose="020B0604020202020204" pitchFamily="34" charset="0"/>
              <a:buChar char="•"/>
            </a:pPr>
            <a:r>
              <a:rPr lang="da-DK" altLang="da-DK">
                <a:solidFill>
                  <a:schemeClr val="tx1"/>
                </a:solidFill>
              </a:rPr>
              <a:t>Graviditet/fødsel </a:t>
            </a:r>
          </a:p>
          <a:p>
            <a:pPr marL="171450" indent="-171450">
              <a:spcBef>
                <a:spcPct val="0"/>
              </a:spcBef>
              <a:buFont typeface="Arial" panose="020B0604020202020204" pitchFamily="34" charset="0"/>
              <a:buChar char="•"/>
            </a:pPr>
            <a:r>
              <a:rPr lang="da-DK" altLang="da-DK">
                <a:solidFill>
                  <a:schemeClr val="tx1"/>
                </a:solidFill>
              </a:rPr>
              <a:t>Fysisk/psykisk sygdom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83151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9F2C-38FE-434F-4F59-52EF17CDEDC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012F0F8-84B2-0914-C0B6-03AF2DF346CB}"/>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37BD12B6-CF0F-7D83-5B82-8EBAF79169FF}"/>
              </a:ext>
            </a:extLst>
          </p:cNvPr>
          <p:cNvSpPr>
            <a:spLocks noGrp="1"/>
          </p:cNvSpPr>
          <p:nvPr>
            <p:ph type="body" idx="1"/>
          </p:nvPr>
        </p:nvSpPr>
        <p:spPr/>
        <p:txBody>
          <a:bodyPr/>
          <a:lstStyle/>
          <a:p>
            <a:r>
              <a:rPr lang="da-DK"/>
              <a:t>Drøft sammen i grupper? Snak sammen om ovenstående</a:t>
            </a:r>
          </a:p>
          <a:p>
            <a:endParaRPr lang="da-DK"/>
          </a:p>
          <a:p>
            <a:r>
              <a:rPr lang="da-DK"/>
              <a:t>Opsamling?</a:t>
            </a:r>
          </a:p>
          <a:p>
            <a:endParaRPr lang="da-DK"/>
          </a:p>
        </p:txBody>
      </p:sp>
      <p:sp>
        <p:nvSpPr>
          <p:cNvPr id="4" name="Pladsholder til slidenummer 3">
            <a:extLst>
              <a:ext uri="{FF2B5EF4-FFF2-40B4-BE49-F238E27FC236}">
                <a16:creationId xmlns:a16="http://schemas.microsoft.com/office/drawing/2014/main" id="{4E6D86F5-CC0C-BB81-6AA6-C823C84706C6}"/>
              </a:ext>
            </a:extLst>
          </p:cNvPr>
          <p:cNvSpPr>
            <a:spLocks noGrp="1"/>
          </p:cNvSpPr>
          <p:nvPr>
            <p:ph type="sldNum" sz="quarter" idx="10"/>
          </p:nvPr>
        </p:nvSpPr>
        <p:spPr/>
        <p:txBody>
          <a:bodyPr/>
          <a:lstStyle/>
          <a:p>
            <a:fld id="{141A7869-108D-408C-94CC-6AF2DC16C9CC}" type="slidenum">
              <a:rPr lang="da-DK" smtClean="0"/>
              <a:t>9</a:t>
            </a:fld>
            <a:endParaRPr lang="da-DK"/>
          </a:p>
        </p:txBody>
      </p:sp>
    </p:spTree>
    <p:extLst>
      <p:ext uri="{BB962C8B-B14F-4D97-AF65-F5344CB8AC3E}">
        <p14:creationId xmlns:p14="http://schemas.microsoft.com/office/powerpoint/2010/main" val="646972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EC616-84B5-FB01-BEF3-F4273784D4D9}"/>
              </a:ext>
            </a:extLst>
          </p:cNvPr>
          <p:cNvSpPr>
            <a:spLocks noGrp="1"/>
          </p:cNvSpPr>
          <p:nvPr>
            <p:ph type="ctrTitle"/>
          </p:nvPr>
        </p:nvSpPr>
        <p:spPr>
          <a:xfrm>
            <a:off x="6201979" y="1522315"/>
            <a:ext cx="4106425" cy="2258943"/>
          </a:xfrm>
        </p:spPr>
        <p:txBody>
          <a:bodyPr anchor="b">
            <a:normAutofit/>
          </a:bodyPr>
          <a:lstStyle/>
          <a:p>
            <a:pPr algn="ctr"/>
            <a:r>
              <a:rPr lang="da-DK" sz="4100" b="1"/>
              <a:t>ÅRSAGSFORHOLD OG FORLØB</a:t>
            </a:r>
          </a:p>
        </p:txBody>
      </p:sp>
      <p:sp>
        <p:nvSpPr>
          <p:cNvPr id="3" name="Undertitel 2">
            <a:extLst>
              <a:ext uri="{FF2B5EF4-FFF2-40B4-BE49-F238E27FC236}">
                <a16:creationId xmlns:a16="http://schemas.microsoft.com/office/drawing/2014/main" id="{48731F3A-1638-199F-F58F-E2B753106AAB}"/>
              </a:ext>
            </a:extLst>
          </p:cNvPr>
          <p:cNvSpPr>
            <a:spLocks noGrp="1"/>
          </p:cNvSpPr>
          <p:nvPr>
            <p:ph type="subTitle" idx="1"/>
          </p:nvPr>
        </p:nvSpPr>
        <p:spPr>
          <a:xfrm>
            <a:off x="6201978" y="3873333"/>
            <a:ext cx="4106425" cy="1753733"/>
          </a:xfrm>
        </p:spPr>
        <p:txBody>
          <a:bodyPr>
            <a:normAutofit/>
          </a:bodyPr>
          <a:lstStyle/>
          <a:p>
            <a:pPr algn="ctr"/>
            <a:r>
              <a:rPr lang="da-DK" err="1"/>
              <a:t>Psykoedukation</a:t>
            </a:r>
            <a:r>
              <a:rPr lang="da-DK"/>
              <a:t> ved bipolar lidelse</a:t>
            </a:r>
          </a:p>
          <a:p>
            <a:endParaRPr lang="da-DK"/>
          </a:p>
        </p:txBody>
      </p:sp>
      <p:pic>
        <p:nvPicPr>
          <p:cNvPr id="7" name="Billede 6" descr="Et billede, der indeholder tegning, illustration/afbildning, Børnekunst, Animeret tegnefilm&#10;&#10;Indhold genereret af kunstig intelligens kan være forkert.">
            <a:extLst>
              <a:ext uri="{FF2B5EF4-FFF2-40B4-BE49-F238E27FC236}">
                <a16:creationId xmlns:a16="http://schemas.microsoft.com/office/drawing/2014/main" id="{CEAE4543-F9A9-A354-91D0-DD59EC9C7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1522315"/>
            <a:ext cx="3960000" cy="3960000"/>
          </a:xfrm>
          <a:prstGeom prst="rect">
            <a:avLst/>
          </a:prstGeom>
        </p:spPr>
      </p:pic>
    </p:spTree>
    <p:extLst>
      <p:ext uri="{BB962C8B-B14F-4D97-AF65-F5344CB8AC3E}">
        <p14:creationId xmlns:p14="http://schemas.microsoft.com/office/powerpoint/2010/main" val="413950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BA8D-BDB3-6661-27C1-CEBB14AD886B}"/>
              </a:ext>
            </a:extLst>
          </p:cNvPr>
          <p:cNvSpPr>
            <a:spLocks noGrp="1"/>
          </p:cNvSpPr>
          <p:nvPr>
            <p:ph type="title"/>
          </p:nvPr>
        </p:nvSpPr>
        <p:spPr/>
        <p:txBody>
          <a:bodyPr>
            <a:normAutofit/>
          </a:bodyPr>
          <a:lstStyle/>
          <a:p>
            <a:r>
              <a:rPr lang="en-US" sz="3200" b="1">
                <a:ea typeface="Calibri"/>
                <a:cs typeface="Calibri"/>
              </a:rPr>
              <a:t>BESKYTTENDE FAKTORER</a:t>
            </a:r>
          </a:p>
        </p:txBody>
      </p:sp>
      <p:sp>
        <p:nvSpPr>
          <p:cNvPr id="4" name="TextBox 3">
            <a:extLst>
              <a:ext uri="{FF2B5EF4-FFF2-40B4-BE49-F238E27FC236}">
                <a16:creationId xmlns:a16="http://schemas.microsoft.com/office/drawing/2014/main" id="{96D825EB-C6E2-6942-A355-C9D255241FAA}"/>
              </a:ext>
            </a:extLst>
          </p:cNvPr>
          <p:cNvSpPr txBox="1"/>
          <p:nvPr/>
        </p:nvSpPr>
        <p:spPr>
          <a:xfrm>
            <a:off x="916743" y="1644677"/>
            <a:ext cx="1019664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ea typeface="Calibri"/>
              <a:cs typeface="Calibri"/>
            </a:endParaRPr>
          </a:p>
          <a:p>
            <a:pPr marL="457200" indent="-457200">
              <a:buFont typeface="Arial"/>
              <a:buChar char="•"/>
            </a:pPr>
            <a:r>
              <a:rPr lang="en-US" sz="2800">
                <a:ea typeface="Calibri"/>
                <a:cs typeface="Calibri"/>
              </a:rPr>
              <a:t>Relevant </a:t>
            </a:r>
            <a:r>
              <a:rPr lang="en-US" sz="2800" err="1">
                <a:ea typeface="Calibri"/>
                <a:cs typeface="Calibri"/>
              </a:rPr>
              <a:t>medicinsk</a:t>
            </a:r>
            <a:r>
              <a:rPr lang="en-US" sz="2800">
                <a:ea typeface="Calibri"/>
                <a:cs typeface="Calibri"/>
              </a:rPr>
              <a:t> </a:t>
            </a:r>
            <a:r>
              <a:rPr lang="en-US" sz="2800" err="1">
                <a:ea typeface="Calibri"/>
                <a:cs typeface="Calibri"/>
              </a:rPr>
              <a:t>og</a:t>
            </a:r>
            <a:r>
              <a:rPr lang="en-US" sz="2800">
                <a:ea typeface="Calibri"/>
                <a:cs typeface="Calibri"/>
              </a:rPr>
              <a:t> </a:t>
            </a:r>
            <a:r>
              <a:rPr lang="en-US" sz="2800" err="1">
                <a:ea typeface="Calibri"/>
                <a:cs typeface="Calibri"/>
              </a:rPr>
              <a:t>anden</a:t>
            </a:r>
            <a:r>
              <a:rPr lang="en-US" sz="2800">
                <a:ea typeface="Calibri"/>
                <a:cs typeface="Calibri"/>
              </a:rPr>
              <a:t> </a:t>
            </a:r>
            <a:r>
              <a:rPr lang="en-US" sz="2800" err="1">
                <a:ea typeface="Calibri"/>
                <a:cs typeface="Calibri"/>
              </a:rPr>
              <a:t>behandling</a:t>
            </a:r>
            <a:endParaRPr lang="en-US" sz="2800">
              <a:ea typeface="Calibri"/>
              <a:cs typeface="Calibri"/>
            </a:endParaRPr>
          </a:p>
          <a:p>
            <a:endParaRPr lang="en-US" sz="2800">
              <a:ea typeface="Calibri"/>
              <a:cs typeface="Calibri"/>
            </a:endParaRPr>
          </a:p>
          <a:p>
            <a:pPr marL="457200" indent="-457200">
              <a:buFont typeface="Arial"/>
              <a:buChar char="•"/>
            </a:pPr>
            <a:r>
              <a:rPr lang="en-US" sz="2800" err="1">
                <a:ea typeface="Calibri"/>
                <a:cs typeface="Calibri"/>
              </a:rPr>
              <a:t>Daglig</a:t>
            </a:r>
            <a:r>
              <a:rPr lang="en-US" sz="2800">
                <a:ea typeface="Calibri"/>
                <a:cs typeface="Calibri"/>
              </a:rPr>
              <a:t> fast </a:t>
            </a:r>
            <a:r>
              <a:rPr lang="en-US" sz="2800" err="1">
                <a:ea typeface="Calibri"/>
                <a:cs typeface="Calibri"/>
              </a:rPr>
              <a:t>struktur</a:t>
            </a:r>
            <a:endParaRPr lang="en-US" sz="2800">
              <a:ea typeface="Calibri"/>
              <a:cs typeface="Calibri"/>
            </a:endParaRPr>
          </a:p>
          <a:p>
            <a:pPr marL="457200" indent="-457200">
              <a:buFont typeface="Arial"/>
              <a:buChar char="•"/>
            </a:pPr>
            <a:endParaRPr lang="en-US" sz="2800">
              <a:ea typeface="Calibri"/>
              <a:cs typeface="Calibri"/>
            </a:endParaRPr>
          </a:p>
          <a:p>
            <a:pPr marL="457200" indent="-457200">
              <a:buFont typeface="Arial"/>
              <a:buChar char="•"/>
            </a:pPr>
            <a:r>
              <a:rPr lang="en-US" sz="2800" err="1">
                <a:ea typeface="Calibri"/>
                <a:cs typeface="Calibri"/>
              </a:rPr>
              <a:t>Meningsfulde</a:t>
            </a:r>
            <a:r>
              <a:rPr lang="en-US" sz="2800">
                <a:ea typeface="Calibri"/>
                <a:cs typeface="Calibri"/>
              </a:rPr>
              <a:t> </a:t>
            </a:r>
            <a:r>
              <a:rPr lang="en-US" sz="2800" err="1">
                <a:ea typeface="Calibri"/>
                <a:cs typeface="Calibri"/>
              </a:rPr>
              <a:t>aktiviteter</a:t>
            </a:r>
            <a:endParaRPr lang="en-US" sz="2800">
              <a:ea typeface="Calibri"/>
              <a:cs typeface="Calibri"/>
            </a:endParaRPr>
          </a:p>
          <a:p>
            <a:pPr marL="457200" indent="-457200">
              <a:buFont typeface="Arial"/>
              <a:buChar char="•"/>
            </a:pPr>
            <a:endParaRPr lang="en-US" sz="2800">
              <a:ea typeface="Calibri"/>
              <a:cs typeface="Calibri"/>
            </a:endParaRPr>
          </a:p>
          <a:p>
            <a:pPr marL="457200" indent="-457200">
              <a:buFont typeface="Arial"/>
              <a:buChar char="•"/>
            </a:pPr>
            <a:r>
              <a:rPr lang="en-US" sz="2800" err="1">
                <a:ea typeface="Calibri"/>
                <a:cs typeface="Calibri"/>
              </a:rPr>
              <a:t>Støtte</a:t>
            </a:r>
            <a:r>
              <a:rPr lang="en-US" sz="2800">
                <a:ea typeface="Calibri"/>
                <a:cs typeface="Calibri"/>
              </a:rPr>
              <a:t> </a:t>
            </a:r>
            <a:r>
              <a:rPr lang="en-US" sz="2800" err="1">
                <a:ea typeface="Calibri"/>
                <a:cs typeface="Calibri"/>
              </a:rPr>
              <a:t>fra</a:t>
            </a:r>
            <a:r>
              <a:rPr lang="en-US" sz="2800">
                <a:ea typeface="Calibri"/>
                <a:cs typeface="Calibri"/>
              </a:rPr>
              <a:t> </a:t>
            </a:r>
            <a:r>
              <a:rPr lang="en-US" sz="2800" err="1">
                <a:ea typeface="Calibri"/>
                <a:cs typeface="Calibri"/>
              </a:rPr>
              <a:t>omgivelserne</a:t>
            </a:r>
            <a:endParaRPr lang="en-US" sz="2800">
              <a:ea typeface="Calibri"/>
              <a:cs typeface="Calibri"/>
            </a:endParaRPr>
          </a:p>
          <a:p>
            <a:pPr marL="457200" indent="-457200">
              <a:buFont typeface="Arial"/>
              <a:buChar char="•"/>
            </a:pPr>
            <a:endParaRPr lang="en-US" sz="2800">
              <a:ea typeface="Calibri"/>
              <a:cs typeface="Calibri"/>
            </a:endParaRPr>
          </a:p>
          <a:p>
            <a:pPr marL="457200" indent="-457200">
              <a:buFont typeface="Arial"/>
              <a:buChar char="•"/>
            </a:pPr>
            <a:endParaRPr lang="en-US" sz="2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64608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BF47FE-248F-FD35-1702-5F4E98642FB9}"/>
              </a:ext>
            </a:extLst>
          </p:cNvPr>
          <p:cNvSpPr>
            <a:spLocks noGrp="1"/>
          </p:cNvSpPr>
          <p:nvPr>
            <p:ph type="title"/>
          </p:nvPr>
        </p:nvSpPr>
        <p:spPr>
          <a:xfrm>
            <a:off x="838200" y="874059"/>
            <a:ext cx="10515600" cy="772351"/>
          </a:xfrm>
        </p:spPr>
        <p:txBody>
          <a:bodyPr anchor="ctr">
            <a:normAutofit/>
          </a:bodyPr>
          <a:lstStyle/>
          <a:p>
            <a:r>
              <a:rPr lang="en-US" sz="3200" b="1"/>
              <a:t>VEDLIGEHOLDENDE FAKTORER</a:t>
            </a:r>
            <a:endParaRPr lang="en-US" sz="3200"/>
          </a:p>
        </p:txBody>
      </p:sp>
      <p:sp>
        <p:nvSpPr>
          <p:cNvPr id="12" name="Tekstfelt 11">
            <a:extLst>
              <a:ext uri="{FF2B5EF4-FFF2-40B4-BE49-F238E27FC236}">
                <a16:creationId xmlns:a16="http://schemas.microsoft.com/office/drawing/2014/main" id="{57640CA4-37E0-1A97-B380-3B26A8C8648D}"/>
              </a:ext>
            </a:extLst>
          </p:cNvPr>
          <p:cNvSpPr txBox="1"/>
          <p:nvPr/>
        </p:nvSpPr>
        <p:spPr>
          <a:xfrm>
            <a:off x="978195" y="1956391"/>
            <a:ext cx="10515600" cy="325717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da-DK" sz="2800"/>
              <a:t>Rusmidler</a:t>
            </a:r>
          </a:p>
          <a:p>
            <a:pPr marL="285750" indent="-285750">
              <a:lnSpc>
                <a:spcPct val="150000"/>
              </a:lnSpc>
              <a:buFont typeface="Arial" panose="020B0604020202020204" pitchFamily="34" charset="0"/>
              <a:buChar char="•"/>
            </a:pPr>
            <a:r>
              <a:rPr lang="en-US" sz="2800" err="1">
                <a:ea typeface="Calibri" panose="020F0502020204030204"/>
                <a:cs typeface="Calibri" panose="020F0502020204030204"/>
              </a:rPr>
              <a:t>Skiftende</a:t>
            </a:r>
            <a:r>
              <a:rPr lang="en-US" sz="2800">
                <a:ea typeface="Calibri" panose="020F0502020204030204"/>
                <a:cs typeface="Calibri" panose="020F0502020204030204"/>
              </a:rPr>
              <a:t> </a:t>
            </a:r>
            <a:r>
              <a:rPr lang="en-US" sz="2800" err="1">
                <a:ea typeface="Calibri" panose="020F0502020204030204"/>
                <a:cs typeface="Calibri" panose="020F0502020204030204"/>
              </a:rPr>
              <a:t>døgnrytme</a:t>
            </a:r>
            <a:endParaRPr lang="da-DK" sz="2800">
              <a:ea typeface="Calibri"/>
              <a:cs typeface="Calibri"/>
            </a:endParaRPr>
          </a:p>
          <a:p>
            <a:pPr marL="285750" indent="-285750">
              <a:lnSpc>
                <a:spcPct val="150000"/>
              </a:lnSpc>
              <a:buFont typeface="Arial" panose="020B0604020202020204" pitchFamily="34" charset="0"/>
              <a:buChar char="•"/>
            </a:pPr>
            <a:r>
              <a:rPr lang="da-DK" sz="2800"/>
              <a:t>Uhensigtsmæssige mestringsstrategier</a:t>
            </a:r>
            <a:endParaRPr lang="da-DK" sz="2800">
              <a:ea typeface="Calibri"/>
              <a:cs typeface="Calibri"/>
            </a:endParaRPr>
          </a:p>
          <a:p>
            <a:pPr marL="285750" indent="-285750">
              <a:lnSpc>
                <a:spcPct val="150000"/>
              </a:lnSpc>
              <a:buFont typeface="Arial" panose="020B0604020202020204" pitchFamily="34" charset="0"/>
              <a:buChar char="•"/>
            </a:pPr>
            <a:r>
              <a:rPr lang="en-US" sz="2800">
                <a:ea typeface="Calibri" panose="020F0502020204030204"/>
                <a:cs typeface="Calibri" panose="020F0502020204030204"/>
              </a:rPr>
              <a:t>Krav, der </a:t>
            </a:r>
            <a:r>
              <a:rPr lang="en-US" sz="2800" err="1">
                <a:ea typeface="Calibri" panose="020F0502020204030204"/>
                <a:cs typeface="Calibri" panose="020F0502020204030204"/>
              </a:rPr>
              <a:t>overstiger</a:t>
            </a:r>
            <a:r>
              <a:rPr lang="en-US" sz="2800">
                <a:ea typeface="Calibri" panose="020F0502020204030204"/>
                <a:cs typeface="Calibri" panose="020F0502020204030204"/>
              </a:rPr>
              <a:t> </a:t>
            </a:r>
            <a:r>
              <a:rPr lang="en-US" sz="2800" err="1">
                <a:ea typeface="Calibri" panose="020F0502020204030204"/>
                <a:cs typeface="Calibri" panose="020F0502020204030204"/>
              </a:rPr>
              <a:t>ressourcer</a:t>
            </a:r>
            <a:endParaRPr lang="da-DK" sz="2800">
              <a:ea typeface="Calibri"/>
              <a:cs typeface="Calibri"/>
            </a:endParaRPr>
          </a:p>
          <a:p>
            <a:pPr marL="285750" indent="-285750">
              <a:lnSpc>
                <a:spcPct val="150000"/>
              </a:lnSpc>
              <a:buFont typeface="Arial" panose="020B0604020202020204" pitchFamily="34" charset="0"/>
              <a:buChar char="•"/>
            </a:pPr>
            <a:r>
              <a:rPr lang="en-US" sz="2800" err="1">
                <a:ea typeface="Calibri"/>
                <a:cs typeface="Calibri"/>
              </a:rPr>
              <a:t>Manglende</a:t>
            </a:r>
            <a:r>
              <a:rPr lang="en-US" sz="2800">
                <a:ea typeface="Calibri"/>
                <a:cs typeface="Calibri"/>
              </a:rPr>
              <a:t> </a:t>
            </a:r>
            <a:r>
              <a:rPr lang="en-US" sz="2800" err="1">
                <a:ea typeface="Calibri"/>
                <a:cs typeface="Calibri"/>
              </a:rPr>
              <a:t>støtte</a:t>
            </a:r>
            <a:r>
              <a:rPr lang="en-US" sz="2800">
                <a:ea typeface="Calibri"/>
                <a:cs typeface="Calibri"/>
              </a:rPr>
              <a:t> </a:t>
            </a:r>
            <a:r>
              <a:rPr lang="en-US" sz="2800" err="1">
                <a:ea typeface="Calibri"/>
                <a:cs typeface="Calibri"/>
              </a:rPr>
              <a:t>og</a:t>
            </a:r>
            <a:r>
              <a:rPr lang="en-US" sz="2800">
                <a:ea typeface="Calibri"/>
                <a:cs typeface="Calibri"/>
              </a:rPr>
              <a:t> </a:t>
            </a:r>
            <a:r>
              <a:rPr lang="en-US" sz="2800" err="1">
                <a:ea typeface="Calibri"/>
                <a:cs typeface="Calibri"/>
              </a:rPr>
              <a:t>forståelse</a:t>
            </a:r>
            <a:r>
              <a:rPr lang="en-US" sz="2800">
                <a:ea typeface="Calibri"/>
                <a:cs typeface="Calibri"/>
              </a:rPr>
              <a:t> </a:t>
            </a:r>
            <a:r>
              <a:rPr lang="en-US" sz="2800" err="1">
                <a:ea typeface="Calibri"/>
                <a:cs typeface="Calibri"/>
              </a:rPr>
              <a:t>fra</a:t>
            </a:r>
            <a:r>
              <a:rPr lang="en-US" sz="2800">
                <a:ea typeface="Calibri"/>
                <a:cs typeface="Calibri"/>
              </a:rPr>
              <a:t> </a:t>
            </a:r>
            <a:r>
              <a:rPr lang="en-US" sz="2800" err="1">
                <a:ea typeface="Calibri"/>
                <a:cs typeface="Calibri"/>
              </a:rPr>
              <a:t>omgivelserne</a:t>
            </a:r>
            <a:endParaRPr lang="da-DK" sz="2800" err="1">
              <a:ea typeface="Calibri"/>
              <a:cs typeface="Calibri"/>
            </a:endParaRPr>
          </a:p>
        </p:txBody>
      </p:sp>
    </p:spTree>
    <p:extLst>
      <p:ext uri="{BB962C8B-B14F-4D97-AF65-F5344CB8AC3E}">
        <p14:creationId xmlns:p14="http://schemas.microsoft.com/office/powerpoint/2010/main" val="32415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EE0D9-5C0C-B253-0E0D-35A97A9373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96D10E-A683-6072-7344-AFFF0BC77BFA}"/>
              </a:ext>
            </a:extLst>
          </p:cNvPr>
          <p:cNvSpPr>
            <a:spLocks noGrp="1"/>
          </p:cNvSpPr>
          <p:nvPr>
            <p:ph type="title"/>
          </p:nvPr>
        </p:nvSpPr>
        <p:spPr/>
        <p:txBody>
          <a:bodyPr>
            <a:normAutofit/>
          </a:bodyPr>
          <a:lstStyle/>
          <a:p>
            <a:r>
              <a:rPr lang="da-DK" sz="3200" b="1"/>
              <a:t>VÆGTEN</a:t>
            </a:r>
          </a:p>
        </p:txBody>
      </p:sp>
      <p:sp>
        <p:nvSpPr>
          <p:cNvPr id="14" name="Pladsholder til diasnummer 13">
            <a:extLst>
              <a:ext uri="{FF2B5EF4-FFF2-40B4-BE49-F238E27FC236}">
                <a16:creationId xmlns:a16="http://schemas.microsoft.com/office/drawing/2014/main" id="{8C6A0543-F3A6-FFF4-0A88-BB9E0B0B74BC}"/>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fld id="{50BF3BB7-15B2-49F6-A53D-BE138B2C2325}" type="slidenum">
              <a:rPr lang="da-DK" smtClean="0"/>
              <a:pPr>
                <a:defRPr/>
              </a:pPr>
              <a:t>12</a:t>
            </a:fld>
            <a:endParaRPr lang="da-DK">
              <a:solidFill>
                <a:srgbClr val="000000"/>
              </a:solidFill>
            </a:endParaRPr>
          </a:p>
        </p:txBody>
      </p:sp>
      <p:sp>
        <p:nvSpPr>
          <p:cNvPr id="9" name="Ellipse 8">
            <a:extLst>
              <a:ext uri="{FF2B5EF4-FFF2-40B4-BE49-F238E27FC236}">
                <a16:creationId xmlns:a16="http://schemas.microsoft.com/office/drawing/2014/main" id="{17823B5A-ECC7-199A-940D-F7F1B6FC4898}"/>
              </a:ext>
            </a:extLst>
          </p:cNvPr>
          <p:cNvSpPr/>
          <p:nvPr/>
        </p:nvSpPr>
        <p:spPr bwMode="auto">
          <a:xfrm>
            <a:off x="5232350" y="5639116"/>
            <a:ext cx="1728192" cy="576064"/>
          </a:xfrm>
          <a:prstGeom prst="ellipse">
            <a:avLst/>
          </a:prstGeom>
          <a:solidFill>
            <a:schemeClr val="tx1"/>
          </a:solidFill>
          <a:ln w="9525" cap="flat" cmpd="sng" algn="ctr">
            <a:solidFill>
              <a:schemeClr val="tx1"/>
            </a:solidFill>
            <a:prstDash val="solid"/>
            <a:round/>
            <a:headEnd type="none" w="med" len="med"/>
            <a:tailEnd type="none" w="med" len="med"/>
          </a:ln>
          <a:effectLst>
            <a:innerShdw blurRad="63500" dist="50800" dir="5400000">
              <a:prstClr val="black">
                <a:alpha val="50000"/>
              </a:prstClr>
            </a:innerShdw>
          </a:effectLst>
        </p:spPr>
        <p:txBody>
          <a:bodyPr/>
          <a:lstStyle/>
          <a:p>
            <a:pPr>
              <a:defRPr/>
            </a:pPr>
            <a:endParaRPr lang="da-DK" sz="1400" b="1">
              <a:solidFill>
                <a:srgbClr val="5F6062"/>
              </a:solidFill>
              <a:latin typeface="Times New Roman" pitchFamily="18" charset="0"/>
            </a:endParaRPr>
          </a:p>
        </p:txBody>
      </p:sp>
      <p:cxnSp>
        <p:nvCxnSpPr>
          <p:cNvPr id="25607" name="Lige forbindelse 10">
            <a:extLst>
              <a:ext uri="{FF2B5EF4-FFF2-40B4-BE49-F238E27FC236}">
                <a16:creationId xmlns:a16="http://schemas.microsoft.com/office/drawing/2014/main" id="{B39E338F-60E8-A59B-1487-2366E2B7F964}"/>
              </a:ext>
            </a:extLst>
          </p:cNvPr>
          <p:cNvCxnSpPr>
            <a:cxnSpLocks noChangeShapeType="1"/>
          </p:cNvCxnSpPr>
          <p:nvPr/>
        </p:nvCxnSpPr>
        <p:spPr bwMode="auto">
          <a:xfrm flipH="1">
            <a:off x="3937001" y="2111022"/>
            <a:ext cx="4391025" cy="0"/>
          </a:xfrm>
          <a:prstGeom prst="line">
            <a:avLst/>
          </a:prstGeom>
          <a:noFill/>
          <a:ln w="50800" algn="ctr">
            <a:solidFill>
              <a:schemeClr val="tx1"/>
            </a:solidFill>
            <a:round/>
            <a:headEnd/>
            <a:tailEnd/>
          </a:ln>
        </p:spPr>
      </p:cxnSp>
      <p:cxnSp>
        <p:nvCxnSpPr>
          <p:cNvPr id="25608" name="Lige forbindelse 15">
            <a:extLst>
              <a:ext uri="{FF2B5EF4-FFF2-40B4-BE49-F238E27FC236}">
                <a16:creationId xmlns:a16="http://schemas.microsoft.com/office/drawing/2014/main" id="{70E8BB6D-5CEE-E575-ABB5-2AAB19EE9186}"/>
              </a:ext>
            </a:extLst>
          </p:cNvPr>
          <p:cNvCxnSpPr>
            <a:cxnSpLocks noChangeShapeType="1"/>
          </p:cNvCxnSpPr>
          <p:nvPr/>
        </p:nvCxnSpPr>
        <p:spPr bwMode="auto">
          <a:xfrm>
            <a:off x="6096000" y="2111023"/>
            <a:ext cx="0" cy="3679825"/>
          </a:xfrm>
          <a:prstGeom prst="line">
            <a:avLst/>
          </a:prstGeom>
          <a:noFill/>
          <a:ln w="50800" algn="ctr">
            <a:solidFill>
              <a:schemeClr val="tx1"/>
            </a:solidFill>
            <a:round/>
            <a:headEnd/>
            <a:tailEnd/>
          </a:ln>
        </p:spPr>
      </p:cxnSp>
      <p:sp>
        <p:nvSpPr>
          <p:cNvPr id="25609" name="Ligebenet trekant 25">
            <a:extLst>
              <a:ext uri="{FF2B5EF4-FFF2-40B4-BE49-F238E27FC236}">
                <a16:creationId xmlns:a16="http://schemas.microsoft.com/office/drawing/2014/main" id="{B87EB698-B67F-1AD3-824A-1F0E9A3D5627}"/>
              </a:ext>
            </a:extLst>
          </p:cNvPr>
          <p:cNvSpPr>
            <a:spLocks noChangeArrowheads="1"/>
          </p:cNvSpPr>
          <p:nvPr/>
        </p:nvSpPr>
        <p:spPr bwMode="auto">
          <a:xfrm>
            <a:off x="2279650" y="2111023"/>
            <a:ext cx="3097212" cy="2376487"/>
          </a:xfrm>
          <a:prstGeom prst="triangle">
            <a:avLst>
              <a:gd name="adj" fmla="val 50000"/>
            </a:avLst>
          </a:prstGeom>
          <a:noFill/>
          <a:ln w="50800" algn="ctr">
            <a:solidFill>
              <a:schemeClr val="tx1"/>
            </a:solidFill>
            <a:round/>
            <a:headEnd/>
            <a:tailEnd/>
          </a:ln>
        </p:spPr>
        <p:txBody>
          <a:bodyPr/>
          <a:lstStyle/>
          <a:p>
            <a:pPr algn="ctr"/>
            <a:endParaRPr lang="da-DK" sz="1200" b="1">
              <a:solidFill>
                <a:srgbClr val="5F6062"/>
              </a:solidFill>
              <a:latin typeface="Times New Roman" pitchFamily="18" charset="0"/>
            </a:endParaRPr>
          </a:p>
        </p:txBody>
      </p:sp>
      <p:sp>
        <p:nvSpPr>
          <p:cNvPr id="25610" name="Ligebenet trekant 26">
            <a:extLst>
              <a:ext uri="{FF2B5EF4-FFF2-40B4-BE49-F238E27FC236}">
                <a16:creationId xmlns:a16="http://schemas.microsoft.com/office/drawing/2014/main" id="{BA965965-E585-29F5-575E-7EE5E6CED9AC}"/>
              </a:ext>
            </a:extLst>
          </p:cNvPr>
          <p:cNvSpPr>
            <a:spLocks noChangeArrowheads="1"/>
          </p:cNvSpPr>
          <p:nvPr/>
        </p:nvSpPr>
        <p:spPr bwMode="auto">
          <a:xfrm>
            <a:off x="6672263" y="2111023"/>
            <a:ext cx="3097213" cy="2376487"/>
          </a:xfrm>
          <a:prstGeom prst="triangle">
            <a:avLst>
              <a:gd name="adj" fmla="val 50000"/>
            </a:avLst>
          </a:prstGeom>
          <a:noFill/>
          <a:ln w="50800" algn="ctr">
            <a:solidFill>
              <a:schemeClr val="tx1"/>
            </a:solidFill>
            <a:round/>
            <a:headEnd/>
            <a:tailEnd/>
          </a:ln>
        </p:spPr>
        <p:txBody>
          <a:bodyPr/>
          <a:lstStyle/>
          <a:p>
            <a:pPr algn="ctr"/>
            <a:endParaRPr lang="da-DK" sz="1200">
              <a:solidFill>
                <a:srgbClr val="5F6062"/>
              </a:solidFill>
              <a:latin typeface="Times New Roman" pitchFamily="18" charset="0"/>
            </a:endParaRPr>
          </a:p>
        </p:txBody>
      </p:sp>
      <p:sp>
        <p:nvSpPr>
          <p:cNvPr id="25611" name="Ellipse 27">
            <a:extLst>
              <a:ext uri="{FF2B5EF4-FFF2-40B4-BE49-F238E27FC236}">
                <a16:creationId xmlns:a16="http://schemas.microsoft.com/office/drawing/2014/main" id="{56CAD7C5-6BDE-E551-1E85-D07FBC779890}"/>
              </a:ext>
            </a:extLst>
          </p:cNvPr>
          <p:cNvSpPr>
            <a:spLocks noChangeArrowheads="1"/>
          </p:cNvSpPr>
          <p:nvPr/>
        </p:nvSpPr>
        <p:spPr bwMode="auto">
          <a:xfrm>
            <a:off x="3719512" y="2037998"/>
            <a:ext cx="217488" cy="217487"/>
          </a:xfrm>
          <a:prstGeom prst="ellipse">
            <a:avLst/>
          </a:prstGeom>
          <a:solidFill>
            <a:schemeClr val="tx1"/>
          </a:solidFill>
          <a:ln w="9525" algn="ctr">
            <a:solidFill>
              <a:schemeClr val="tx1"/>
            </a:solidFill>
            <a:round/>
            <a:headEnd/>
            <a:tailEnd/>
          </a:ln>
          <a:scene3d>
            <a:camera prst="orthographicFront"/>
            <a:lightRig rig="threePt" dir="t"/>
          </a:scene3d>
          <a:sp3d>
            <a:bevelT/>
          </a:sp3d>
        </p:spPr>
        <p:txBody>
          <a:bodyPr/>
          <a:lstStyle/>
          <a:p>
            <a:endParaRPr lang="da-DK" sz="1400" b="1">
              <a:solidFill>
                <a:srgbClr val="5F6062"/>
              </a:solidFill>
              <a:latin typeface="Times New Roman" pitchFamily="18" charset="0"/>
            </a:endParaRPr>
          </a:p>
        </p:txBody>
      </p:sp>
      <p:sp>
        <p:nvSpPr>
          <p:cNvPr id="25612" name="Ellipse 28">
            <a:extLst>
              <a:ext uri="{FF2B5EF4-FFF2-40B4-BE49-F238E27FC236}">
                <a16:creationId xmlns:a16="http://schemas.microsoft.com/office/drawing/2014/main" id="{D546CEFB-7AF9-D927-37C7-AFE40F249F4B}"/>
              </a:ext>
            </a:extLst>
          </p:cNvPr>
          <p:cNvSpPr>
            <a:spLocks noChangeArrowheads="1"/>
          </p:cNvSpPr>
          <p:nvPr/>
        </p:nvSpPr>
        <p:spPr bwMode="auto">
          <a:xfrm>
            <a:off x="5953125" y="2037998"/>
            <a:ext cx="215900" cy="217487"/>
          </a:xfrm>
          <a:prstGeom prst="ellipse">
            <a:avLst/>
          </a:prstGeom>
          <a:solidFill>
            <a:schemeClr val="tx1"/>
          </a:solidFill>
          <a:ln w="9525" algn="ctr">
            <a:solidFill>
              <a:schemeClr val="tx1"/>
            </a:solidFill>
            <a:round/>
            <a:headEnd/>
            <a:tailEnd/>
          </a:ln>
          <a:scene3d>
            <a:camera prst="orthographicFront"/>
            <a:lightRig rig="threePt" dir="t"/>
          </a:scene3d>
          <a:sp3d>
            <a:bevelT/>
          </a:sp3d>
        </p:spPr>
        <p:txBody>
          <a:bodyPr/>
          <a:lstStyle/>
          <a:p>
            <a:endParaRPr lang="da-DK" sz="1400" b="1">
              <a:solidFill>
                <a:srgbClr val="5F6062"/>
              </a:solidFill>
              <a:latin typeface="Times New Roman" pitchFamily="18" charset="0"/>
            </a:endParaRPr>
          </a:p>
        </p:txBody>
      </p:sp>
      <p:sp>
        <p:nvSpPr>
          <p:cNvPr id="25613" name="Ellipse 29">
            <a:extLst>
              <a:ext uri="{FF2B5EF4-FFF2-40B4-BE49-F238E27FC236}">
                <a16:creationId xmlns:a16="http://schemas.microsoft.com/office/drawing/2014/main" id="{E309BE2B-91C3-2A55-8FA5-81034308D872}"/>
              </a:ext>
            </a:extLst>
          </p:cNvPr>
          <p:cNvSpPr>
            <a:spLocks noChangeArrowheads="1"/>
          </p:cNvSpPr>
          <p:nvPr/>
        </p:nvSpPr>
        <p:spPr bwMode="auto">
          <a:xfrm>
            <a:off x="8112125" y="2037998"/>
            <a:ext cx="215900" cy="217487"/>
          </a:xfrm>
          <a:prstGeom prst="ellipse">
            <a:avLst/>
          </a:prstGeom>
          <a:solidFill>
            <a:schemeClr val="tx1"/>
          </a:solidFill>
          <a:ln w="9525" algn="ctr">
            <a:solidFill>
              <a:schemeClr val="tx1"/>
            </a:solidFill>
            <a:round/>
            <a:headEnd/>
            <a:tailEnd/>
          </a:ln>
          <a:scene3d>
            <a:camera prst="orthographicFront"/>
            <a:lightRig rig="threePt" dir="t"/>
          </a:scene3d>
          <a:sp3d>
            <a:bevelT/>
          </a:sp3d>
        </p:spPr>
        <p:txBody>
          <a:bodyPr/>
          <a:lstStyle/>
          <a:p>
            <a:endParaRPr lang="da-DK" sz="1400" b="1">
              <a:solidFill>
                <a:srgbClr val="5F6062"/>
              </a:solidFill>
              <a:latin typeface="Times New Roman" pitchFamily="18" charset="0"/>
            </a:endParaRPr>
          </a:p>
        </p:txBody>
      </p:sp>
      <p:sp>
        <p:nvSpPr>
          <p:cNvPr id="31" name="Tekstboks 30">
            <a:extLst>
              <a:ext uri="{FF2B5EF4-FFF2-40B4-BE49-F238E27FC236}">
                <a16:creationId xmlns:a16="http://schemas.microsoft.com/office/drawing/2014/main" id="{71785DEF-AB95-5362-E6AC-35D4BCBBF2C6}"/>
              </a:ext>
            </a:extLst>
          </p:cNvPr>
          <p:cNvSpPr txBox="1"/>
          <p:nvPr/>
        </p:nvSpPr>
        <p:spPr>
          <a:xfrm>
            <a:off x="2603500" y="1527497"/>
            <a:ext cx="6985000" cy="461665"/>
          </a:xfrm>
          <a:prstGeom prst="rect">
            <a:avLst/>
          </a:prstGeom>
          <a:noFill/>
        </p:spPr>
        <p:txBody>
          <a:bodyPr>
            <a:spAutoFit/>
          </a:bodyPr>
          <a:lstStyle/>
          <a:p>
            <a:pPr algn="ctr">
              <a:defRPr/>
            </a:pPr>
            <a:r>
              <a:rPr lang="da-DK" sz="2400" cap="all"/>
              <a:t>Velbefindend</a:t>
            </a:r>
            <a:r>
              <a:rPr lang="da-DK" sz="2400" cap="all">
                <a:solidFill>
                  <a:srgbClr val="94948F">
                    <a:lumMod val="50000"/>
                  </a:srgbClr>
                </a:solidFill>
              </a:rPr>
              <a:t>e</a:t>
            </a:r>
          </a:p>
        </p:txBody>
      </p:sp>
      <p:sp>
        <p:nvSpPr>
          <p:cNvPr id="17" name="Afrundet rektangel 16">
            <a:extLst>
              <a:ext uri="{FF2B5EF4-FFF2-40B4-BE49-F238E27FC236}">
                <a16:creationId xmlns:a16="http://schemas.microsoft.com/office/drawing/2014/main" id="{CCDC01AB-1C33-9B99-8BDE-61CD3C1E43EC}"/>
              </a:ext>
            </a:extLst>
          </p:cNvPr>
          <p:cNvSpPr/>
          <p:nvPr/>
        </p:nvSpPr>
        <p:spPr>
          <a:xfrm>
            <a:off x="3056008" y="3335069"/>
            <a:ext cx="1544496" cy="1080000"/>
          </a:xfrm>
          <a:prstGeom prst="roundRect">
            <a:avLst/>
          </a:prstGeom>
          <a:solidFill>
            <a:schemeClr val="accent2">
              <a:lumMod val="60000"/>
              <a:lumOff val="40000"/>
            </a:schemeClr>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2000">
                <a:solidFill>
                  <a:schemeClr val="tx1"/>
                </a:solidFill>
              </a:rPr>
              <a:t>SYGDOMS-TRIGGERE</a:t>
            </a:r>
          </a:p>
        </p:txBody>
      </p:sp>
      <p:sp>
        <p:nvSpPr>
          <p:cNvPr id="18" name="Afrundet rektangel 17">
            <a:extLst>
              <a:ext uri="{FF2B5EF4-FFF2-40B4-BE49-F238E27FC236}">
                <a16:creationId xmlns:a16="http://schemas.microsoft.com/office/drawing/2014/main" id="{5773C3BD-765C-665D-A53F-589820F67AF4}"/>
              </a:ext>
            </a:extLst>
          </p:cNvPr>
          <p:cNvSpPr/>
          <p:nvPr/>
        </p:nvSpPr>
        <p:spPr>
          <a:xfrm>
            <a:off x="7446075" y="3335069"/>
            <a:ext cx="1602232" cy="1080000"/>
          </a:xfrm>
          <a:prstGeom prst="round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a:solidFill>
                  <a:schemeClr val="tx1"/>
                </a:solidFill>
              </a:rPr>
              <a:t>BESKYTTENDE FAKTORER</a:t>
            </a:r>
            <a:endParaRPr lang="da-DK" sz="2000" err="1">
              <a:solidFill>
                <a:schemeClr val="tx1"/>
              </a:solidFill>
            </a:endParaRPr>
          </a:p>
        </p:txBody>
      </p:sp>
    </p:spTree>
    <p:extLst>
      <p:ext uri="{BB962C8B-B14F-4D97-AF65-F5344CB8AC3E}">
        <p14:creationId xmlns:p14="http://schemas.microsoft.com/office/powerpoint/2010/main" val="285963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F7AE-8581-5292-948E-19E31DD05477}"/>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DC790D0-70AD-EAB6-624A-CAFF704802C8}"/>
              </a:ext>
            </a:extLst>
          </p:cNvPr>
          <p:cNvSpPr>
            <a:spLocks noGrp="1"/>
          </p:cNvSpPr>
          <p:nvPr>
            <p:ph idx="1"/>
          </p:nvPr>
        </p:nvSpPr>
        <p:spPr>
          <a:xfrm>
            <a:off x="2931584" y="2066698"/>
            <a:ext cx="7579100" cy="2192122"/>
          </a:xfrm>
        </p:spPr>
        <p:txBody>
          <a:bodyPr vert="horz" lIns="91440" tIns="45720" rIns="91440" bIns="45720" rtlCol="0" anchor="t">
            <a:normAutofit/>
          </a:bodyPr>
          <a:lstStyle/>
          <a:p>
            <a:pPr algn="ctr">
              <a:lnSpc>
                <a:spcPct val="110000"/>
              </a:lnSpc>
              <a:buNone/>
            </a:pPr>
            <a:r>
              <a:rPr lang="da-DK" sz="2400"/>
              <a:t>Hvilke faktorer oplever du som henholdsvis destabiliserende og beskyttende for til din stabilitet?</a:t>
            </a:r>
            <a:endParaRPr lang="en-US" sz="2400">
              <a:ea typeface="Calibri"/>
              <a:cs typeface="Calibri"/>
            </a:endParaRPr>
          </a:p>
          <a:p>
            <a:pPr algn="ctr">
              <a:lnSpc>
                <a:spcPct val="110000"/>
              </a:lnSpc>
              <a:buNone/>
            </a:pPr>
            <a:endParaRPr lang="da-DK" sz="2400">
              <a:ea typeface="Calibri" panose="020F0502020204030204"/>
              <a:cs typeface="Calibri" panose="020F0502020204030204"/>
            </a:endParaRPr>
          </a:p>
          <a:p>
            <a:pPr algn="ctr">
              <a:lnSpc>
                <a:spcPct val="110000"/>
              </a:lnSpc>
              <a:buNone/>
            </a:pPr>
            <a:r>
              <a:rPr lang="da-DK" sz="2400"/>
              <a:t>Brug skemaet til dine besvarelser.</a:t>
            </a:r>
            <a:endParaRPr lang="en-US">
              <a:ea typeface="Calibri" panose="020F0502020204030204"/>
              <a:cs typeface="Calibri" panose="020F0502020204030204"/>
            </a:endParaRPr>
          </a:p>
          <a:p>
            <a:pPr marL="0" indent="0" algn="ctr">
              <a:buNone/>
            </a:pPr>
            <a:endParaRPr lang="da-DK" sz="2400">
              <a:ea typeface="Calibri"/>
              <a:cs typeface="Calibri"/>
            </a:endParaRPr>
          </a:p>
        </p:txBody>
      </p:sp>
      <p:sp>
        <p:nvSpPr>
          <p:cNvPr id="2" name="Pladsholder til slidenummer 1">
            <a:extLst>
              <a:ext uri="{FF2B5EF4-FFF2-40B4-BE49-F238E27FC236}">
                <a16:creationId xmlns:a16="http://schemas.microsoft.com/office/drawing/2014/main" id="{40D4C78E-021F-21F2-9CBD-9DF83FD1DF36}"/>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13</a:t>
            </a:fld>
            <a:endParaRPr lang="da-DK"/>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C642F2FA-9B36-95A4-5CCF-1A91DE1F3C6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3219"/>
          <a:stretch/>
        </p:blipFill>
        <p:spPr>
          <a:xfrm>
            <a:off x="219523" y="2521187"/>
            <a:ext cx="2028825" cy="4336813"/>
          </a:xfrm>
          <a:prstGeom prst="rect">
            <a:avLst/>
          </a:prstGeom>
        </p:spPr>
      </p:pic>
    </p:spTree>
    <p:extLst>
      <p:ext uri="{BB962C8B-B14F-4D97-AF65-F5344CB8AC3E}">
        <p14:creationId xmlns:p14="http://schemas.microsoft.com/office/powerpoint/2010/main" val="365220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B41D7-5093-0A81-3E11-963B52122149}"/>
            </a:ext>
          </a:extLst>
        </p:cNvPr>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1FD34ED5-0674-8FF4-FAE3-E482975D89E1}"/>
              </a:ext>
            </a:extLst>
          </p:cNvPr>
          <p:cNvGraphicFramePr>
            <a:graphicFrameLocks noGrp="1"/>
          </p:cNvGraphicFramePr>
          <p:nvPr>
            <p:extLst>
              <p:ext uri="{D42A27DB-BD31-4B8C-83A1-F6EECF244321}">
                <p14:modId xmlns:p14="http://schemas.microsoft.com/office/powerpoint/2010/main" val="2002056847"/>
              </p:ext>
            </p:extLst>
          </p:nvPr>
        </p:nvGraphicFramePr>
        <p:xfrm>
          <a:off x="964275" y="940795"/>
          <a:ext cx="9908771" cy="5044872"/>
        </p:xfrm>
        <a:graphic>
          <a:graphicData uri="http://schemas.openxmlformats.org/drawingml/2006/table">
            <a:tbl>
              <a:tblPr firstRow="1" bandRow="1">
                <a:tableStyleId>{5C22544A-7EE6-4342-B048-85BDC9FD1C3A}</a:tableStyleId>
              </a:tblPr>
              <a:tblGrid>
                <a:gridCol w="4928771">
                  <a:extLst>
                    <a:ext uri="{9D8B030D-6E8A-4147-A177-3AD203B41FA5}">
                      <a16:colId xmlns:a16="http://schemas.microsoft.com/office/drawing/2014/main" val="20000"/>
                    </a:ext>
                  </a:extLst>
                </a:gridCol>
                <a:gridCol w="4980000">
                  <a:extLst>
                    <a:ext uri="{9D8B030D-6E8A-4147-A177-3AD203B41FA5}">
                      <a16:colId xmlns:a16="http://schemas.microsoft.com/office/drawing/2014/main" val="20001"/>
                    </a:ext>
                  </a:extLst>
                </a:gridCol>
              </a:tblGrid>
              <a:tr h="941029">
                <a:tc>
                  <a:txBody>
                    <a:bodyPr/>
                    <a:lstStyle/>
                    <a:p>
                      <a:r>
                        <a:rPr lang="da-DK" sz="1800">
                          <a:solidFill>
                            <a:schemeClr val="tx1"/>
                          </a:solidFill>
                          <a:latin typeface="+mn-lt"/>
                          <a:cs typeface="Calibri" panose="020F0502020204030204" pitchFamily="34" charset="0"/>
                        </a:rPr>
                        <a:t>Stressende</a:t>
                      </a:r>
                      <a:r>
                        <a:rPr lang="da-DK" sz="1800" baseline="0">
                          <a:solidFill>
                            <a:schemeClr val="tx1"/>
                          </a:solidFill>
                          <a:latin typeface="+mn-lt"/>
                          <a:cs typeface="Calibri" panose="020F0502020204030204" pitchFamily="34" charset="0"/>
                        </a:rPr>
                        <a:t> faktorer</a:t>
                      </a:r>
                    </a:p>
                    <a:p>
                      <a:pPr>
                        <a:lnSpc>
                          <a:spcPct val="150000"/>
                        </a:lnSpc>
                      </a:pPr>
                      <a:r>
                        <a:rPr lang="da-DK" sz="1600" baseline="0">
                          <a:solidFill>
                            <a:schemeClr val="tx1"/>
                          </a:solidFill>
                          <a:latin typeface="+mn-lt"/>
                          <a:cs typeface="Calibri" panose="020F0502020204030204" pitchFamily="34" charset="0"/>
                        </a:rPr>
                        <a:t>1.</a:t>
                      </a:r>
                    </a:p>
                    <a:p>
                      <a:pPr>
                        <a:lnSpc>
                          <a:spcPct val="150000"/>
                        </a:lnSpc>
                      </a:pPr>
                      <a:r>
                        <a:rPr lang="da-DK" sz="1600" baseline="0">
                          <a:solidFill>
                            <a:schemeClr val="tx1"/>
                          </a:solidFill>
                          <a:latin typeface="+mn-lt"/>
                          <a:cs typeface="Calibri" panose="020F0502020204030204" pitchFamily="34" charset="0"/>
                        </a:rPr>
                        <a:t>2.</a:t>
                      </a:r>
                    </a:p>
                    <a:p>
                      <a:pPr>
                        <a:lnSpc>
                          <a:spcPct val="150000"/>
                        </a:lnSpc>
                      </a:pPr>
                      <a:r>
                        <a:rPr lang="da-DK" sz="1600" baseline="0">
                          <a:solidFill>
                            <a:schemeClr val="tx1"/>
                          </a:solidFill>
                          <a:latin typeface="+mn-lt"/>
                          <a:cs typeface="Calibri" panose="020F0502020204030204" pitchFamily="34" charset="0"/>
                        </a:rPr>
                        <a:t>3.</a:t>
                      </a:r>
                    </a:p>
                    <a:p>
                      <a:pPr>
                        <a:lnSpc>
                          <a:spcPct val="150000"/>
                        </a:lnSpc>
                      </a:pPr>
                      <a:r>
                        <a:rPr lang="da-DK" sz="1600" baseline="0">
                          <a:solidFill>
                            <a:schemeClr val="tx1"/>
                          </a:solidFill>
                          <a:latin typeface="+mn-lt"/>
                          <a:cs typeface="Calibri" panose="020F0502020204030204" pitchFamily="34" charset="0"/>
                        </a:rPr>
                        <a:t>4.</a:t>
                      </a:r>
                    </a:p>
                    <a:p>
                      <a:pPr>
                        <a:lnSpc>
                          <a:spcPct val="150000"/>
                        </a:lnSpc>
                      </a:pPr>
                      <a:r>
                        <a:rPr lang="da-DK" sz="1600" baseline="0">
                          <a:solidFill>
                            <a:schemeClr val="tx1"/>
                          </a:solidFill>
                          <a:latin typeface="+mn-lt"/>
                          <a:cs typeface="Calibri" panose="020F0502020204030204" pitchFamily="34" charset="0"/>
                        </a:rPr>
                        <a:t>5.</a:t>
                      </a:r>
                    </a:p>
                    <a:p>
                      <a:pPr>
                        <a:lnSpc>
                          <a:spcPct val="150000"/>
                        </a:lnSpc>
                      </a:pPr>
                      <a:r>
                        <a:rPr lang="da-DK" sz="1600" baseline="0">
                          <a:solidFill>
                            <a:schemeClr val="tx1"/>
                          </a:solidFill>
                          <a:latin typeface="+mn-lt"/>
                          <a:cs typeface="Calibri" panose="020F0502020204030204" pitchFamily="34" charset="0"/>
                        </a:rPr>
                        <a:t>6.</a:t>
                      </a:r>
                      <a:endParaRPr lang="da-DK" sz="1600">
                        <a:solidFill>
                          <a:schemeClr val="tx1"/>
                        </a:solidFill>
                        <a:latin typeface="+mn-lt"/>
                        <a:cs typeface="Calibri" panose="020F0502020204030204" pitchFamily="34" charset="0"/>
                      </a:endParaRP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solidFill>
                            <a:schemeClr val="tx1"/>
                          </a:solidFill>
                          <a:latin typeface="+mn-lt"/>
                          <a:cs typeface="Calibri" panose="020F0502020204030204" pitchFamily="34" charset="0"/>
                        </a:rPr>
                        <a:t>Beskyttende faktorer</a:t>
                      </a:r>
                    </a:p>
                    <a:p>
                      <a:pPr>
                        <a:lnSpc>
                          <a:spcPct val="150000"/>
                        </a:lnSpc>
                      </a:pPr>
                      <a:r>
                        <a:rPr lang="da-DK" sz="1600">
                          <a:solidFill>
                            <a:schemeClr val="tx1"/>
                          </a:solidFill>
                          <a:latin typeface="+mn-lt"/>
                          <a:cs typeface="Calibri" panose="020F0502020204030204" pitchFamily="34" charset="0"/>
                        </a:rPr>
                        <a:t>1.</a:t>
                      </a:r>
                    </a:p>
                    <a:p>
                      <a:pPr>
                        <a:lnSpc>
                          <a:spcPct val="150000"/>
                        </a:lnSpc>
                      </a:pPr>
                      <a:r>
                        <a:rPr lang="da-DK" sz="1600">
                          <a:solidFill>
                            <a:schemeClr val="tx1"/>
                          </a:solidFill>
                          <a:latin typeface="+mn-lt"/>
                          <a:cs typeface="Calibri" panose="020F0502020204030204" pitchFamily="34" charset="0"/>
                        </a:rPr>
                        <a:t>2.</a:t>
                      </a:r>
                    </a:p>
                    <a:p>
                      <a:pPr>
                        <a:lnSpc>
                          <a:spcPct val="150000"/>
                        </a:lnSpc>
                      </a:pPr>
                      <a:r>
                        <a:rPr lang="da-DK" sz="1600">
                          <a:solidFill>
                            <a:schemeClr val="tx1"/>
                          </a:solidFill>
                          <a:latin typeface="+mn-lt"/>
                          <a:cs typeface="Calibri" panose="020F0502020204030204" pitchFamily="34" charset="0"/>
                        </a:rPr>
                        <a:t>3.</a:t>
                      </a:r>
                    </a:p>
                    <a:p>
                      <a:pPr>
                        <a:lnSpc>
                          <a:spcPct val="150000"/>
                        </a:lnSpc>
                      </a:pPr>
                      <a:r>
                        <a:rPr lang="da-DK" sz="1600">
                          <a:solidFill>
                            <a:schemeClr val="tx1"/>
                          </a:solidFill>
                          <a:latin typeface="+mn-lt"/>
                          <a:cs typeface="Calibri" panose="020F0502020204030204" pitchFamily="34" charset="0"/>
                        </a:rPr>
                        <a:t>4.</a:t>
                      </a:r>
                    </a:p>
                    <a:p>
                      <a:pPr>
                        <a:lnSpc>
                          <a:spcPct val="150000"/>
                        </a:lnSpc>
                      </a:pPr>
                      <a:r>
                        <a:rPr lang="da-DK" sz="1600">
                          <a:solidFill>
                            <a:schemeClr val="tx1"/>
                          </a:solidFill>
                          <a:latin typeface="+mn-lt"/>
                          <a:cs typeface="Calibri" panose="020F0502020204030204" pitchFamily="34" charset="0"/>
                        </a:rPr>
                        <a:t>5.</a:t>
                      </a:r>
                    </a:p>
                    <a:p>
                      <a:pPr>
                        <a:lnSpc>
                          <a:spcPct val="150000"/>
                        </a:lnSpc>
                      </a:pPr>
                      <a:r>
                        <a:rPr lang="da-DK" sz="1600">
                          <a:solidFill>
                            <a:schemeClr val="tx1"/>
                          </a:solidFill>
                          <a:latin typeface="+mn-lt"/>
                          <a:cs typeface="Calibri" panose="020F0502020204030204" pitchFamily="34" charset="0"/>
                        </a:rPr>
                        <a:t>6.</a:t>
                      </a: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extLst>
                  <a:ext uri="{0D108BD9-81ED-4DB2-BD59-A6C34878D82A}">
                    <a16:rowId xmlns:a16="http://schemas.microsoft.com/office/drawing/2014/main" val="10000"/>
                  </a:ext>
                </a:extLst>
              </a:tr>
              <a:tr h="1320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latin typeface="+mn-lt"/>
                          <a:cs typeface="Calibri" panose="020F0502020204030204" pitchFamily="34" charset="0"/>
                        </a:rPr>
                        <a:t>Hvordan får jeg mindre af det?</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1.</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2.</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3.</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4.</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5.</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6.</a:t>
                      </a:r>
                      <a:endParaRPr lang="da-DK" sz="1600">
                        <a:latin typeface="+mn-lt"/>
                        <a:cs typeface="Calibri" panose="020F0502020204030204" pitchFamily="34" charset="0"/>
                      </a:endParaRP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b="1">
                          <a:latin typeface="+mn-lt"/>
                          <a:cs typeface="Calibri" panose="020F0502020204030204" pitchFamily="34" charset="0"/>
                        </a:rPr>
                        <a:t>Hvordan får jeg mere af det?</a:t>
                      </a:r>
                    </a:p>
                    <a:p>
                      <a:pPr>
                        <a:lnSpc>
                          <a:spcPct val="150000"/>
                        </a:lnSpc>
                      </a:pPr>
                      <a:r>
                        <a:rPr lang="da-DK" sz="1600" b="1">
                          <a:latin typeface="+mn-lt"/>
                          <a:cs typeface="Calibri" panose="020F0502020204030204" pitchFamily="34" charset="0"/>
                        </a:rPr>
                        <a:t>1.</a:t>
                      </a:r>
                    </a:p>
                    <a:p>
                      <a:pPr>
                        <a:lnSpc>
                          <a:spcPct val="150000"/>
                        </a:lnSpc>
                      </a:pPr>
                      <a:r>
                        <a:rPr lang="da-DK" sz="1600" b="1">
                          <a:latin typeface="+mn-lt"/>
                          <a:cs typeface="Calibri" panose="020F0502020204030204" pitchFamily="34" charset="0"/>
                        </a:rPr>
                        <a:t>2.</a:t>
                      </a:r>
                    </a:p>
                    <a:p>
                      <a:pPr>
                        <a:lnSpc>
                          <a:spcPct val="150000"/>
                        </a:lnSpc>
                      </a:pPr>
                      <a:r>
                        <a:rPr lang="da-DK" sz="1600" b="1">
                          <a:latin typeface="+mn-lt"/>
                          <a:cs typeface="Calibri" panose="020F0502020204030204" pitchFamily="34" charset="0"/>
                        </a:rPr>
                        <a:t>3.</a:t>
                      </a:r>
                    </a:p>
                    <a:p>
                      <a:pPr>
                        <a:lnSpc>
                          <a:spcPct val="150000"/>
                        </a:lnSpc>
                      </a:pPr>
                      <a:r>
                        <a:rPr lang="da-DK" sz="1600" b="1">
                          <a:latin typeface="+mn-lt"/>
                          <a:cs typeface="Calibri" panose="020F0502020204030204" pitchFamily="34" charset="0"/>
                        </a:rPr>
                        <a:t>4.</a:t>
                      </a:r>
                    </a:p>
                    <a:p>
                      <a:pPr>
                        <a:lnSpc>
                          <a:spcPct val="150000"/>
                        </a:lnSpc>
                      </a:pPr>
                      <a:r>
                        <a:rPr lang="da-DK" sz="1600" b="1">
                          <a:latin typeface="+mn-lt"/>
                          <a:cs typeface="Calibri" panose="020F0502020204030204" pitchFamily="34" charset="0"/>
                        </a:rPr>
                        <a:t>5.</a:t>
                      </a:r>
                    </a:p>
                    <a:p>
                      <a:pPr>
                        <a:lnSpc>
                          <a:spcPct val="150000"/>
                        </a:lnSpc>
                      </a:pPr>
                      <a:r>
                        <a:rPr lang="da-DK" sz="1600" b="1">
                          <a:latin typeface="+mn-lt"/>
                          <a:cs typeface="Calibri" panose="020F0502020204030204" pitchFamily="34" charset="0"/>
                        </a:rPr>
                        <a:t>6.</a:t>
                      </a:r>
                      <a:endParaRPr lang="da-DK" sz="1600">
                        <a:latin typeface="+mn-lt"/>
                        <a:cs typeface="Calibri" panose="020F0502020204030204" pitchFamily="34" charset="0"/>
                      </a:endParaRP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586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32502-0C3B-1EB9-E49D-86258308A49A}"/>
              </a:ext>
            </a:extLst>
          </p:cNvPr>
          <p:cNvSpPr>
            <a:spLocks noGrp="1"/>
          </p:cNvSpPr>
          <p:nvPr>
            <p:ph type="ctrTitle"/>
          </p:nvPr>
        </p:nvSpPr>
        <p:spPr/>
        <p:txBody>
          <a:bodyPr>
            <a:normAutofit/>
          </a:bodyPr>
          <a:lstStyle/>
          <a:p>
            <a:r>
              <a:rPr lang="da-DK" sz="4000" b="1"/>
              <a:t>FORLØB AF BIPOLAR LIDELSE</a:t>
            </a:r>
          </a:p>
        </p:txBody>
      </p:sp>
      <p:sp>
        <p:nvSpPr>
          <p:cNvPr id="3" name="Undertitel 2">
            <a:extLst>
              <a:ext uri="{FF2B5EF4-FFF2-40B4-BE49-F238E27FC236}">
                <a16:creationId xmlns:a16="http://schemas.microsoft.com/office/drawing/2014/main" id="{A5131B4E-0028-97C1-12D4-49FA1EA5267F}"/>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371138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6F426-C408-E095-0F83-E4F84CAF8FA0}"/>
              </a:ext>
            </a:extLst>
          </p:cNvPr>
          <p:cNvSpPr>
            <a:spLocks noGrp="1"/>
          </p:cNvSpPr>
          <p:nvPr>
            <p:ph type="title"/>
          </p:nvPr>
        </p:nvSpPr>
        <p:spPr/>
        <p:txBody>
          <a:bodyPr>
            <a:normAutofit/>
          </a:bodyPr>
          <a:lstStyle/>
          <a:p>
            <a:r>
              <a:rPr lang="da-DK" sz="3200" b="1"/>
              <a:t>FORLØB</a:t>
            </a:r>
          </a:p>
        </p:txBody>
      </p:sp>
      <p:sp>
        <p:nvSpPr>
          <p:cNvPr id="3" name="Pladsholder til indhold 2">
            <a:extLst>
              <a:ext uri="{FF2B5EF4-FFF2-40B4-BE49-F238E27FC236}">
                <a16:creationId xmlns:a16="http://schemas.microsoft.com/office/drawing/2014/main" id="{0A45DEAC-C1DB-7378-185D-BB3EDA02F6DA}"/>
              </a:ext>
            </a:extLst>
          </p:cNvPr>
          <p:cNvSpPr>
            <a:spLocks noGrp="1"/>
          </p:cNvSpPr>
          <p:nvPr>
            <p:ph idx="1"/>
          </p:nvPr>
        </p:nvSpPr>
        <p:spPr/>
        <p:txBody>
          <a:bodyPr>
            <a:normAutofit/>
          </a:bodyPr>
          <a:lstStyle/>
          <a:p>
            <a:pPr fontAlgn="base"/>
            <a:r>
              <a:rPr lang="da-DK"/>
              <a:t>Ofte tidlig debut ( 15-25 års alderen), men </a:t>
            </a:r>
            <a:r>
              <a:rPr lang="da-DK">
                <a:solidFill>
                  <a:schemeClr val="accent1">
                    <a:lumMod val="50000"/>
                  </a:schemeClr>
                </a:solidFill>
              </a:rPr>
              <a:t>der går </a:t>
            </a:r>
            <a:r>
              <a:rPr lang="da-DK"/>
              <a:t>gennemsnitlig </a:t>
            </a:r>
            <a:r>
              <a:rPr lang="da-DK">
                <a:solidFill>
                  <a:schemeClr val="accent1">
                    <a:lumMod val="50000"/>
                  </a:schemeClr>
                </a:solidFill>
              </a:rPr>
              <a:t>7</a:t>
            </a:r>
            <a:r>
              <a:rPr lang="da-DK" strike="sngStrike"/>
              <a:t>-</a:t>
            </a:r>
            <a:r>
              <a:rPr lang="da-DK"/>
              <a:t>8 år fra første episode til diagnose</a:t>
            </a:r>
            <a:r>
              <a:rPr lang="da-DK">
                <a:solidFill>
                  <a:schemeClr val="accent1">
                    <a:lumMod val="50000"/>
                  </a:schemeClr>
                </a:solidFill>
              </a:rPr>
              <a:t>n stilles</a:t>
            </a:r>
          </a:p>
          <a:p>
            <a:pPr fontAlgn="base"/>
            <a:endParaRPr lang="da-DK">
              <a:solidFill>
                <a:schemeClr val="accent1">
                  <a:lumMod val="50000"/>
                </a:schemeClr>
              </a:solidFill>
            </a:endParaRPr>
          </a:p>
          <a:p>
            <a:pPr fontAlgn="base"/>
            <a:r>
              <a:rPr lang="da-DK"/>
              <a:t>Forløbet er meget varierende fra person til person </a:t>
            </a:r>
          </a:p>
          <a:p>
            <a:pPr fontAlgn="base"/>
            <a:endParaRPr lang="da-DK"/>
          </a:p>
          <a:p>
            <a:pPr fontAlgn="base"/>
            <a:r>
              <a:rPr lang="da-DK"/>
              <a:t>Stabilitet gennem længere tid reducerer risikoen for nye sygdoms-episoder</a:t>
            </a:r>
          </a:p>
          <a:p>
            <a:pPr fontAlgn="base"/>
            <a:endParaRPr lang="da-DK"/>
          </a:p>
          <a:p>
            <a:pPr fontAlgn="base"/>
            <a:r>
              <a:rPr lang="da-DK"/>
              <a:t>Funktionsniveau mellem faser kan svinge</a:t>
            </a:r>
          </a:p>
        </p:txBody>
      </p:sp>
    </p:spTree>
    <p:extLst>
      <p:ext uri="{BB962C8B-B14F-4D97-AF65-F5344CB8AC3E}">
        <p14:creationId xmlns:p14="http://schemas.microsoft.com/office/powerpoint/2010/main" val="410863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27912-A9BE-2874-D643-938E46D0D6D5}"/>
              </a:ext>
            </a:extLst>
          </p:cNvPr>
          <p:cNvSpPr>
            <a:spLocks noGrp="1"/>
          </p:cNvSpPr>
          <p:nvPr>
            <p:ph type="title"/>
          </p:nvPr>
        </p:nvSpPr>
        <p:spPr/>
        <p:txBody>
          <a:bodyPr>
            <a:normAutofit/>
          </a:bodyPr>
          <a:lstStyle/>
          <a:p>
            <a:r>
              <a:rPr lang="da-DK" sz="3200" b="1"/>
              <a:t>FORSKELLIGE MØNSTRE I FORLØBET</a:t>
            </a:r>
          </a:p>
        </p:txBody>
      </p:sp>
      <p:sp>
        <p:nvSpPr>
          <p:cNvPr id="3" name="Pladsholder til indhold 2">
            <a:extLst>
              <a:ext uri="{FF2B5EF4-FFF2-40B4-BE49-F238E27FC236}">
                <a16:creationId xmlns:a16="http://schemas.microsoft.com/office/drawing/2014/main" id="{04746AEB-6D17-A2DE-F77B-FA27CF4E2B2E}"/>
              </a:ext>
            </a:extLst>
          </p:cNvPr>
          <p:cNvSpPr>
            <a:spLocks noGrp="1"/>
          </p:cNvSpPr>
          <p:nvPr>
            <p:ph idx="1"/>
          </p:nvPr>
        </p:nvSpPr>
        <p:spPr/>
        <p:txBody>
          <a:bodyPr/>
          <a:lstStyle/>
          <a:p>
            <a:r>
              <a:rPr lang="da-DK"/>
              <a:t>Hos nogle ses mani eller hypomani efterfulgt af depression, hos andre er det omvendt.</a:t>
            </a:r>
          </a:p>
          <a:p>
            <a:r>
              <a:rPr lang="da-DK"/>
              <a:t>En fase kan også forløbe uden kobling til den modsatte pol</a:t>
            </a:r>
          </a:p>
          <a:p>
            <a:r>
              <a:rPr lang="da-DK"/>
              <a:t>Hurtigt svingende type (rapid </a:t>
            </a:r>
            <a:r>
              <a:rPr lang="da-DK" err="1"/>
              <a:t>cycling</a:t>
            </a:r>
            <a:r>
              <a:rPr lang="da-DK"/>
              <a:t>)</a:t>
            </a:r>
          </a:p>
          <a:p>
            <a:r>
              <a:rPr lang="da-DK"/>
              <a:t>Sæsonafhængige faser </a:t>
            </a:r>
          </a:p>
          <a:p>
            <a:r>
              <a:rPr lang="da-DK"/>
              <a:t>Hos den enkelte person vil den ene pol ofte være den dominerende i forløbet.</a:t>
            </a:r>
          </a:p>
        </p:txBody>
      </p:sp>
    </p:spTree>
    <p:extLst>
      <p:ext uri="{BB962C8B-B14F-4D97-AF65-F5344CB8AC3E}">
        <p14:creationId xmlns:p14="http://schemas.microsoft.com/office/powerpoint/2010/main" val="4260900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D8A47-0E8C-8C0D-883C-7C47FF9D8284}"/>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A942124C-583A-98F2-7E9F-6E5BFBBC215C}"/>
              </a:ext>
            </a:extLst>
          </p:cNvPr>
          <p:cNvSpPr>
            <a:spLocks noGrp="1" noChangeArrowheads="1"/>
          </p:cNvSpPr>
          <p:nvPr>
            <p:ph type="title"/>
          </p:nvPr>
        </p:nvSpPr>
        <p:spPr>
          <a:xfrm>
            <a:off x="838200" y="174666"/>
            <a:ext cx="9389012" cy="1083935"/>
          </a:xfrm>
        </p:spPr>
        <p:txBody>
          <a:bodyPr anchor="b">
            <a:normAutofit/>
          </a:bodyPr>
          <a:lstStyle/>
          <a:p>
            <a:r>
              <a:rPr lang="da-DK" sz="3200" b="1">
                <a:latin typeface="+mn-lt"/>
              </a:rPr>
              <a:t>LIVSLINJE – ET EKSEMPEL</a:t>
            </a:r>
          </a:p>
        </p:txBody>
      </p:sp>
      <p:sp>
        <p:nvSpPr>
          <p:cNvPr id="23" name="Pladsholder til diasnummer 22">
            <a:extLst>
              <a:ext uri="{FF2B5EF4-FFF2-40B4-BE49-F238E27FC236}">
                <a16:creationId xmlns:a16="http://schemas.microsoft.com/office/drawing/2014/main" id="{05B547F2-B53D-75EE-343A-F9C48DF46ED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fld id="{1A9C1F50-39BA-4586-8B54-E51EE54A86B8}" type="slidenum">
              <a:rPr lang="da-DK" smtClean="0"/>
              <a:pPr>
                <a:defRPr/>
              </a:pPr>
              <a:t>18</a:t>
            </a:fld>
            <a:endParaRPr lang="da-DK"/>
          </a:p>
        </p:txBody>
      </p:sp>
      <p:sp>
        <p:nvSpPr>
          <p:cNvPr id="28680" name="Tekstboks 17">
            <a:extLst>
              <a:ext uri="{FF2B5EF4-FFF2-40B4-BE49-F238E27FC236}">
                <a16:creationId xmlns:a16="http://schemas.microsoft.com/office/drawing/2014/main" id="{607472B0-3231-4BC4-B37D-AA7773C1E15B}"/>
              </a:ext>
            </a:extLst>
          </p:cNvPr>
          <p:cNvSpPr txBox="1">
            <a:spLocks noChangeArrowheads="1"/>
          </p:cNvSpPr>
          <p:nvPr/>
        </p:nvSpPr>
        <p:spPr bwMode="auto">
          <a:xfrm>
            <a:off x="1449366" y="1432976"/>
            <a:ext cx="1223962" cy="368300"/>
          </a:xfrm>
          <a:prstGeom prst="rect">
            <a:avLst/>
          </a:prstGeom>
          <a:noFill/>
          <a:ln w="9525">
            <a:noFill/>
            <a:miter lim="800000"/>
            <a:headEnd/>
            <a:tailEnd/>
          </a:ln>
        </p:spPr>
        <p:txBody>
          <a:bodyPr>
            <a:spAutoFit/>
          </a:bodyPr>
          <a:lstStyle/>
          <a:p>
            <a:r>
              <a:rPr lang="da-DK" b="1">
                <a:solidFill>
                  <a:schemeClr val="tx1">
                    <a:lumMod val="95000"/>
                    <a:lumOff val="5000"/>
                  </a:schemeClr>
                </a:solidFill>
              </a:rPr>
              <a:t>MANI</a:t>
            </a:r>
            <a:endParaRPr lang="da-DK" sz="1400" b="1">
              <a:solidFill>
                <a:schemeClr val="tx1">
                  <a:lumMod val="95000"/>
                  <a:lumOff val="5000"/>
                </a:schemeClr>
              </a:solidFill>
            </a:endParaRPr>
          </a:p>
        </p:txBody>
      </p:sp>
      <p:sp>
        <p:nvSpPr>
          <p:cNvPr id="28681" name="Tekstboks 18">
            <a:extLst>
              <a:ext uri="{FF2B5EF4-FFF2-40B4-BE49-F238E27FC236}">
                <a16:creationId xmlns:a16="http://schemas.microsoft.com/office/drawing/2014/main" id="{BACA18D4-2154-BCE7-37EE-E7A4C4E87914}"/>
              </a:ext>
            </a:extLst>
          </p:cNvPr>
          <p:cNvSpPr txBox="1">
            <a:spLocks noChangeArrowheads="1"/>
          </p:cNvSpPr>
          <p:nvPr/>
        </p:nvSpPr>
        <p:spPr bwMode="auto">
          <a:xfrm>
            <a:off x="1161234" y="5767108"/>
            <a:ext cx="1800225" cy="369887"/>
          </a:xfrm>
          <a:prstGeom prst="rect">
            <a:avLst/>
          </a:prstGeom>
          <a:noFill/>
          <a:ln w="9525">
            <a:noFill/>
            <a:miter lim="800000"/>
            <a:headEnd/>
            <a:tailEnd/>
          </a:ln>
        </p:spPr>
        <p:txBody>
          <a:bodyPr>
            <a:spAutoFit/>
          </a:bodyPr>
          <a:lstStyle/>
          <a:p>
            <a:r>
              <a:rPr lang="da-DK" b="1">
                <a:solidFill>
                  <a:schemeClr val="tx1">
                    <a:lumMod val="95000"/>
                    <a:lumOff val="5000"/>
                  </a:schemeClr>
                </a:solidFill>
              </a:rPr>
              <a:t>DEPRESSION</a:t>
            </a:r>
            <a:endParaRPr lang="da-DK" sz="1400" b="1">
              <a:solidFill>
                <a:schemeClr val="tx1">
                  <a:lumMod val="95000"/>
                  <a:lumOff val="5000"/>
                </a:schemeClr>
              </a:solidFill>
            </a:endParaRPr>
          </a:p>
        </p:txBody>
      </p:sp>
      <p:sp>
        <p:nvSpPr>
          <p:cNvPr id="28682" name="Tekstboks 19">
            <a:extLst>
              <a:ext uri="{FF2B5EF4-FFF2-40B4-BE49-F238E27FC236}">
                <a16:creationId xmlns:a16="http://schemas.microsoft.com/office/drawing/2014/main" id="{B129BE01-C93E-B47A-8534-86E71BBB83BF}"/>
              </a:ext>
            </a:extLst>
          </p:cNvPr>
          <p:cNvSpPr txBox="1">
            <a:spLocks noChangeArrowheads="1"/>
          </p:cNvSpPr>
          <p:nvPr/>
        </p:nvSpPr>
        <p:spPr bwMode="auto">
          <a:xfrm>
            <a:off x="10561370" y="3505291"/>
            <a:ext cx="936625" cy="368300"/>
          </a:xfrm>
          <a:prstGeom prst="rect">
            <a:avLst/>
          </a:prstGeom>
          <a:noFill/>
          <a:ln w="9525">
            <a:noFill/>
            <a:miter lim="800000"/>
            <a:headEnd/>
            <a:tailEnd/>
          </a:ln>
        </p:spPr>
        <p:txBody>
          <a:bodyPr>
            <a:spAutoFit/>
          </a:bodyPr>
          <a:lstStyle/>
          <a:p>
            <a:r>
              <a:rPr lang="da-DK" b="1">
                <a:solidFill>
                  <a:schemeClr val="tx1">
                    <a:lumMod val="95000"/>
                    <a:lumOff val="5000"/>
                  </a:schemeClr>
                </a:solidFill>
              </a:rPr>
              <a:t>TID</a:t>
            </a:r>
            <a:endParaRPr lang="da-DK" sz="1400" b="1">
              <a:solidFill>
                <a:schemeClr val="tx1">
                  <a:lumMod val="95000"/>
                  <a:lumOff val="5000"/>
                </a:schemeClr>
              </a:solidFill>
            </a:endParaRPr>
          </a:p>
        </p:txBody>
      </p:sp>
      <p:grpSp>
        <p:nvGrpSpPr>
          <p:cNvPr id="2" name="Gruppe 1">
            <a:extLst>
              <a:ext uri="{FF2B5EF4-FFF2-40B4-BE49-F238E27FC236}">
                <a16:creationId xmlns:a16="http://schemas.microsoft.com/office/drawing/2014/main" id="{F23B4EB8-C03A-F6B0-3555-4D022DB7EE7A}"/>
              </a:ext>
            </a:extLst>
          </p:cNvPr>
          <p:cNvGrpSpPr/>
          <p:nvPr/>
        </p:nvGrpSpPr>
        <p:grpSpPr>
          <a:xfrm>
            <a:off x="1248734" y="1817780"/>
            <a:ext cx="9191296" cy="3887787"/>
            <a:chOff x="1775520" y="1773239"/>
            <a:chExt cx="8136830" cy="3887787"/>
          </a:xfrm>
        </p:grpSpPr>
        <p:cxnSp>
          <p:nvCxnSpPr>
            <p:cNvPr id="28678" name="Lige pilforbindelse 12">
              <a:extLst>
                <a:ext uri="{FF2B5EF4-FFF2-40B4-BE49-F238E27FC236}">
                  <a16:creationId xmlns:a16="http://schemas.microsoft.com/office/drawing/2014/main" id="{8A0E1F30-D23F-12C1-73E0-8BBB51EBC589}"/>
                </a:ext>
              </a:extLst>
            </p:cNvPr>
            <p:cNvCxnSpPr>
              <a:cxnSpLocks noChangeShapeType="1"/>
            </p:cNvCxnSpPr>
            <p:nvPr/>
          </p:nvCxnSpPr>
          <p:spPr bwMode="auto">
            <a:xfrm>
              <a:off x="2351088" y="1773239"/>
              <a:ext cx="0" cy="3887787"/>
            </a:xfrm>
            <a:prstGeom prst="straightConnector1">
              <a:avLst/>
            </a:prstGeom>
            <a:noFill/>
            <a:ln w="76200" algn="ctr">
              <a:solidFill>
                <a:schemeClr val="tx1"/>
              </a:solidFill>
              <a:round/>
              <a:headEnd type="triangle" w="med" len="med"/>
              <a:tailEnd type="triangle" w="med" len="med"/>
            </a:ln>
          </p:spPr>
        </p:cxnSp>
        <p:cxnSp>
          <p:nvCxnSpPr>
            <p:cNvPr id="28679" name="Lige pilforbindelse 14">
              <a:extLst>
                <a:ext uri="{FF2B5EF4-FFF2-40B4-BE49-F238E27FC236}">
                  <a16:creationId xmlns:a16="http://schemas.microsoft.com/office/drawing/2014/main" id="{892E3444-212D-EF53-85F6-638498A3D60D}"/>
                </a:ext>
              </a:extLst>
            </p:cNvPr>
            <p:cNvCxnSpPr>
              <a:cxnSpLocks noChangeShapeType="1"/>
            </p:cNvCxnSpPr>
            <p:nvPr/>
          </p:nvCxnSpPr>
          <p:spPr bwMode="auto">
            <a:xfrm>
              <a:off x="2351088" y="3644900"/>
              <a:ext cx="7561262" cy="0"/>
            </a:xfrm>
            <a:prstGeom prst="straightConnector1">
              <a:avLst/>
            </a:prstGeom>
            <a:noFill/>
            <a:ln w="63500" algn="ctr">
              <a:solidFill>
                <a:schemeClr val="tx1"/>
              </a:solidFill>
              <a:round/>
              <a:headEnd/>
              <a:tailEnd type="triangle" w="med" len="med"/>
            </a:ln>
          </p:spPr>
        </p:cxnSp>
        <p:cxnSp>
          <p:nvCxnSpPr>
            <p:cNvPr id="28683" name="Lige forbindelse 21">
              <a:extLst>
                <a:ext uri="{FF2B5EF4-FFF2-40B4-BE49-F238E27FC236}">
                  <a16:creationId xmlns:a16="http://schemas.microsoft.com/office/drawing/2014/main" id="{B394B7FF-6D79-DD61-CE75-5C601A08D15B}"/>
                </a:ext>
              </a:extLst>
            </p:cNvPr>
            <p:cNvCxnSpPr>
              <a:cxnSpLocks noChangeShapeType="1"/>
            </p:cNvCxnSpPr>
            <p:nvPr/>
          </p:nvCxnSpPr>
          <p:spPr bwMode="auto">
            <a:xfrm>
              <a:off x="2207569" y="3140968"/>
              <a:ext cx="287337" cy="0"/>
            </a:xfrm>
            <a:prstGeom prst="line">
              <a:avLst/>
            </a:prstGeom>
            <a:noFill/>
            <a:ln w="19050" algn="ctr">
              <a:solidFill>
                <a:schemeClr val="tx1"/>
              </a:solidFill>
              <a:round/>
              <a:headEnd/>
              <a:tailEnd/>
            </a:ln>
          </p:spPr>
        </p:cxnSp>
        <p:cxnSp>
          <p:nvCxnSpPr>
            <p:cNvPr id="28684" name="Lige forbindelse 22">
              <a:extLst>
                <a:ext uri="{FF2B5EF4-FFF2-40B4-BE49-F238E27FC236}">
                  <a16:creationId xmlns:a16="http://schemas.microsoft.com/office/drawing/2014/main" id="{A2A03FE6-5C48-B59A-5DD3-B67E9EFC0551}"/>
                </a:ext>
              </a:extLst>
            </p:cNvPr>
            <p:cNvCxnSpPr>
              <a:cxnSpLocks noChangeShapeType="1"/>
            </p:cNvCxnSpPr>
            <p:nvPr/>
          </p:nvCxnSpPr>
          <p:spPr bwMode="auto">
            <a:xfrm>
              <a:off x="2207569" y="2132856"/>
              <a:ext cx="287337" cy="0"/>
            </a:xfrm>
            <a:prstGeom prst="line">
              <a:avLst/>
            </a:prstGeom>
            <a:noFill/>
            <a:ln w="19050" algn="ctr">
              <a:solidFill>
                <a:schemeClr val="tx1"/>
              </a:solidFill>
              <a:round/>
              <a:headEnd/>
              <a:tailEnd/>
            </a:ln>
          </p:spPr>
        </p:cxnSp>
        <p:cxnSp>
          <p:nvCxnSpPr>
            <p:cNvPr id="28685" name="Lige forbindelse 23">
              <a:extLst>
                <a:ext uri="{FF2B5EF4-FFF2-40B4-BE49-F238E27FC236}">
                  <a16:creationId xmlns:a16="http://schemas.microsoft.com/office/drawing/2014/main" id="{1220B92F-B07A-5A89-EF0D-F5A134562C5B}"/>
                </a:ext>
              </a:extLst>
            </p:cNvPr>
            <p:cNvCxnSpPr>
              <a:cxnSpLocks noChangeShapeType="1"/>
            </p:cNvCxnSpPr>
            <p:nvPr/>
          </p:nvCxnSpPr>
          <p:spPr bwMode="auto">
            <a:xfrm>
              <a:off x="2207569" y="4077072"/>
              <a:ext cx="287337" cy="0"/>
            </a:xfrm>
            <a:prstGeom prst="line">
              <a:avLst/>
            </a:prstGeom>
            <a:noFill/>
            <a:ln w="19050" algn="ctr">
              <a:solidFill>
                <a:schemeClr val="tx1"/>
              </a:solidFill>
              <a:round/>
              <a:headEnd/>
              <a:tailEnd/>
            </a:ln>
          </p:spPr>
        </p:cxnSp>
        <p:cxnSp>
          <p:nvCxnSpPr>
            <p:cNvPr id="28686" name="Lige forbindelse 24">
              <a:extLst>
                <a:ext uri="{FF2B5EF4-FFF2-40B4-BE49-F238E27FC236}">
                  <a16:creationId xmlns:a16="http://schemas.microsoft.com/office/drawing/2014/main" id="{5B1342CB-D23D-359D-199D-8869480BD65B}"/>
                </a:ext>
              </a:extLst>
            </p:cNvPr>
            <p:cNvCxnSpPr>
              <a:cxnSpLocks noChangeShapeType="1"/>
            </p:cNvCxnSpPr>
            <p:nvPr/>
          </p:nvCxnSpPr>
          <p:spPr bwMode="auto">
            <a:xfrm>
              <a:off x="2208214" y="5084763"/>
              <a:ext cx="287337" cy="0"/>
            </a:xfrm>
            <a:prstGeom prst="line">
              <a:avLst/>
            </a:prstGeom>
            <a:noFill/>
            <a:ln w="19050" algn="ctr">
              <a:solidFill>
                <a:schemeClr val="tx1"/>
              </a:solidFill>
              <a:round/>
              <a:headEnd/>
              <a:tailEnd/>
            </a:ln>
          </p:spPr>
        </p:cxnSp>
        <p:sp>
          <p:nvSpPr>
            <p:cNvPr id="28687" name="Tekstboks 25">
              <a:extLst>
                <a:ext uri="{FF2B5EF4-FFF2-40B4-BE49-F238E27FC236}">
                  <a16:creationId xmlns:a16="http://schemas.microsoft.com/office/drawing/2014/main" id="{4744E4F0-9678-2497-7546-785EF260BE40}"/>
                </a:ext>
              </a:extLst>
            </p:cNvPr>
            <p:cNvSpPr txBox="1">
              <a:spLocks noChangeArrowheads="1"/>
            </p:cNvSpPr>
            <p:nvPr/>
          </p:nvSpPr>
          <p:spPr bwMode="auto">
            <a:xfrm>
              <a:off x="1847528" y="1916832"/>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3</a:t>
              </a:r>
              <a:endParaRPr lang="da-DK" sz="1400" b="1">
                <a:solidFill>
                  <a:schemeClr val="tx1">
                    <a:lumMod val="95000"/>
                    <a:lumOff val="5000"/>
                  </a:schemeClr>
                </a:solidFill>
              </a:endParaRPr>
            </a:p>
          </p:txBody>
        </p:sp>
        <p:sp>
          <p:nvSpPr>
            <p:cNvPr id="28688" name="Tekstboks 26">
              <a:extLst>
                <a:ext uri="{FF2B5EF4-FFF2-40B4-BE49-F238E27FC236}">
                  <a16:creationId xmlns:a16="http://schemas.microsoft.com/office/drawing/2014/main" id="{DF583409-60AC-861C-6C59-A44B7729D359}"/>
                </a:ext>
              </a:extLst>
            </p:cNvPr>
            <p:cNvSpPr txBox="1">
              <a:spLocks noChangeArrowheads="1"/>
            </p:cNvSpPr>
            <p:nvPr/>
          </p:nvSpPr>
          <p:spPr bwMode="auto">
            <a:xfrm>
              <a:off x="1847528" y="2996952"/>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1</a:t>
              </a:r>
              <a:endParaRPr lang="da-DK" sz="1400" b="1">
                <a:solidFill>
                  <a:schemeClr val="tx1">
                    <a:lumMod val="95000"/>
                    <a:lumOff val="5000"/>
                  </a:schemeClr>
                </a:solidFill>
              </a:endParaRPr>
            </a:p>
          </p:txBody>
        </p:sp>
        <p:sp>
          <p:nvSpPr>
            <p:cNvPr id="28689" name="Tekstboks 27">
              <a:extLst>
                <a:ext uri="{FF2B5EF4-FFF2-40B4-BE49-F238E27FC236}">
                  <a16:creationId xmlns:a16="http://schemas.microsoft.com/office/drawing/2014/main" id="{1225A1EC-E1B9-BDE7-8F65-7377FB851C36}"/>
                </a:ext>
              </a:extLst>
            </p:cNvPr>
            <p:cNvSpPr txBox="1">
              <a:spLocks noChangeArrowheads="1"/>
            </p:cNvSpPr>
            <p:nvPr/>
          </p:nvSpPr>
          <p:spPr bwMode="auto">
            <a:xfrm>
              <a:off x="1775520" y="3861048"/>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 l</a:t>
              </a:r>
              <a:endParaRPr lang="da-DK" sz="1400" b="1">
                <a:solidFill>
                  <a:schemeClr val="tx1">
                    <a:lumMod val="95000"/>
                    <a:lumOff val="5000"/>
                  </a:schemeClr>
                </a:solidFill>
              </a:endParaRPr>
            </a:p>
          </p:txBody>
        </p:sp>
        <p:sp>
          <p:nvSpPr>
            <p:cNvPr id="28690" name="Tekstboks 28">
              <a:extLst>
                <a:ext uri="{FF2B5EF4-FFF2-40B4-BE49-F238E27FC236}">
                  <a16:creationId xmlns:a16="http://schemas.microsoft.com/office/drawing/2014/main" id="{093A8B76-A90F-2B2A-F9FB-796B2D05B587}"/>
                </a:ext>
              </a:extLst>
            </p:cNvPr>
            <p:cNvSpPr txBox="1">
              <a:spLocks noChangeArrowheads="1"/>
            </p:cNvSpPr>
            <p:nvPr/>
          </p:nvSpPr>
          <p:spPr bwMode="auto">
            <a:xfrm>
              <a:off x="1775520" y="4941168"/>
              <a:ext cx="504676" cy="338554"/>
            </a:xfrm>
            <a:prstGeom prst="rect">
              <a:avLst/>
            </a:prstGeom>
            <a:noFill/>
            <a:ln w="9525">
              <a:noFill/>
              <a:miter lim="800000"/>
              <a:headEnd/>
              <a:tailEnd/>
            </a:ln>
          </p:spPr>
          <p:txBody>
            <a:bodyPr wrap="square">
              <a:spAutoFit/>
            </a:bodyPr>
            <a:lstStyle/>
            <a:p>
              <a:r>
                <a:rPr lang="da-DK" sz="1600" b="1">
                  <a:solidFill>
                    <a:schemeClr val="tx1">
                      <a:lumMod val="95000"/>
                      <a:lumOff val="5000"/>
                    </a:schemeClr>
                  </a:solidFill>
                </a:rPr>
                <a:t>- 3</a:t>
              </a:r>
              <a:endParaRPr lang="da-DK" sz="1400" b="1">
                <a:solidFill>
                  <a:schemeClr val="tx1">
                    <a:lumMod val="95000"/>
                    <a:lumOff val="5000"/>
                  </a:schemeClr>
                </a:solidFill>
              </a:endParaRPr>
            </a:p>
          </p:txBody>
        </p:sp>
        <p:cxnSp>
          <p:nvCxnSpPr>
            <p:cNvPr id="24" name="Lige forbindelse 22">
              <a:extLst>
                <a:ext uri="{FF2B5EF4-FFF2-40B4-BE49-F238E27FC236}">
                  <a16:creationId xmlns:a16="http://schemas.microsoft.com/office/drawing/2014/main" id="{DDE14C9C-7BF3-4CB0-5B05-4FEE73A863C5}"/>
                </a:ext>
              </a:extLst>
            </p:cNvPr>
            <p:cNvCxnSpPr>
              <a:cxnSpLocks noChangeShapeType="1"/>
            </p:cNvCxnSpPr>
            <p:nvPr/>
          </p:nvCxnSpPr>
          <p:spPr bwMode="auto">
            <a:xfrm>
              <a:off x="2207569" y="2636912"/>
              <a:ext cx="287337" cy="0"/>
            </a:xfrm>
            <a:prstGeom prst="line">
              <a:avLst/>
            </a:prstGeom>
            <a:noFill/>
            <a:ln w="19050" algn="ctr">
              <a:solidFill>
                <a:schemeClr val="tx1"/>
              </a:solidFill>
              <a:round/>
              <a:headEnd/>
              <a:tailEnd/>
            </a:ln>
          </p:spPr>
        </p:cxnSp>
        <p:sp>
          <p:nvSpPr>
            <p:cNvPr id="25" name="Tekstboks 26">
              <a:extLst>
                <a:ext uri="{FF2B5EF4-FFF2-40B4-BE49-F238E27FC236}">
                  <a16:creationId xmlns:a16="http://schemas.microsoft.com/office/drawing/2014/main" id="{CEE09449-0484-32A1-09E8-1147C8474D64}"/>
                </a:ext>
              </a:extLst>
            </p:cNvPr>
            <p:cNvSpPr txBox="1">
              <a:spLocks noChangeArrowheads="1"/>
            </p:cNvSpPr>
            <p:nvPr/>
          </p:nvSpPr>
          <p:spPr bwMode="auto">
            <a:xfrm>
              <a:off x="1847528" y="2420888"/>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2</a:t>
              </a:r>
              <a:endParaRPr lang="da-DK" sz="1400" b="1">
                <a:solidFill>
                  <a:schemeClr val="tx1">
                    <a:lumMod val="95000"/>
                    <a:lumOff val="5000"/>
                  </a:schemeClr>
                </a:solidFill>
              </a:endParaRPr>
            </a:p>
          </p:txBody>
        </p:sp>
        <p:cxnSp>
          <p:nvCxnSpPr>
            <p:cNvPr id="27" name="Lige forbindelse 23">
              <a:extLst>
                <a:ext uri="{FF2B5EF4-FFF2-40B4-BE49-F238E27FC236}">
                  <a16:creationId xmlns:a16="http://schemas.microsoft.com/office/drawing/2014/main" id="{15DC2E29-B242-27EB-D623-D24F924B5F39}"/>
                </a:ext>
              </a:extLst>
            </p:cNvPr>
            <p:cNvCxnSpPr>
              <a:cxnSpLocks noChangeShapeType="1"/>
            </p:cNvCxnSpPr>
            <p:nvPr/>
          </p:nvCxnSpPr>
          <p:spPr bwMode="auto">
            <a:xfrm>
              <a:off x="2207569" y="4581128"/>
              <a:ext cx="287337" cy="0"/>
            </a:xfrm>
            <a:prstGeom prst="line">
              <a:avLst/>
            </a:prstGeom>
            <a:noFill/>
            <a:ln w="19050" algn="ctr">
              <a:solidFill>
                <a:schemeClr val="tx1"/>
              </a:solidFill>
              <a:round/>
              <a:headEnd/>
              <a:tailEnd/>
            </a:ln>
          </p:spPr>
        </p:cxnSp>
        <p:sp>
          <p:nvSpPr>
            <p:cNvPr id="28" name="Tekstboks 27">
              <a:extLst>
                <a:ext uri="{FF2B5EF4-FFF2-40B4-BE49-F238E27FC236}">
                  <a16:creationId xmlns:a16="http://schemas.microsoft.com/office/drawing/2014/main" id="{FF1446FA-9B65-F13C-7233-8C943B020F43}"/>
                </a:ext>
              </a:extLst>
            </p:cNvPr>
            <p:cNvSpPr txBox="1">
              <a:spLocks noChangeArrowheads="1"/>
            </p:cNvSpPr>
            <p:nvPr/>
          </p:nvSpPr>
          <p:spPr bwMode="auto">
            <a:xfrm>
              <a:off x="1775520" y="4365104"/>
              <a:ext cx="504378" cy="338554"/>
            </a:xfrm>
            <a:prstGeom prst="rect">
              <a:avLst/>
            </a:prstGeom>
            <a:noFill/>
            <a:ln w="9525">
              <a:noFill/>
              <a:miter lim="800000"/>
              <a:headEnd/>
              <a:tailEnd/>
            </a:ln>
          </p:spPr>
          <p:txBody>
            <a:bodyPr wrap="square">
              <a:spAutoFit/>
            </a:bodyPr>
            <a:lstStyle/>
            <a:p>
              <a:r>
                <a:rPr lang="da-DK" sz="1600" b="1">
                  <a:solidFill>
                    <a:schemeClr val="tx1">
                      <a:lumMod val="95000"/>
                      <a:lumOff val="5000"/>
                    </a:schemeClr>
                  </a:solidFill>
                </a:rPr>
                <a:t>- 2</a:t>
              </a:r>
              <a:endParaRPr lang="da-DK" sz="1400" b="1">
                <a:solidFill>
                  <a:schemeClr val="tx1">
                    <a:lumMod val="95000"/>
                    <a:lumOff val="5000"/>
                  </a:schemeClr>
                </a:solidFill>
              </a:endParaRPr>
            </a:p>
          </p:txBody>
        </p:sp>
      </p:grpSp>
      <p:sp>
        <p:nvSpPr>
          <p:cNvPr id="29" name="Kombinationstegning 28">
            <a:extLst>
              <a:ext uri="{FF2B5EF4-FFF2-40B4-BE49-F238E27FC236}">
                <a16:creationId xmlns:a16="http://schemas.microsoft.com/office/drawing/2014/main" id="{8DDA752C-8BF9-2998-6ADF-4E131AA8E6D9}"/>
              </a:ext>
            </a:extLst>
          </p:cNvPr>
          <p:cNvSpPr>
            <a:spLocks/>
          </p:cNvSpPr>
          <p:nvPr/>
        </p:nvSpPr>
        <p:spPr bwMode="auto">
          <a:xfrm>
            <a:off x="2549385" y="1862817"/>
            <a:ext cx="6825359" cy="3462338"/>
          </a:xfrm>
          <a:custGeom>
            <a:avLst/>
            <a:gdLst>
              <a:gd name="T0" fmla="*/ 0 w 5990217"/>
              <a:gd name="T1" fmla="*/ 1715845 h 3462169"/>
              <a:gd name="T2" fmla="*/ 182880 w 5990217"/>
              <a:gd name="T3" fmla="*/ 1586753 h 3462169"/>
              <a:gd name="T4" fmla="*/ 247426 w 5990217"/>
              <a:gd name="T5" fmla="*/ 1769633 h 3462169"/>
              <a:gd name="T6" fmla="*/ 333488 w 5990217"/>
              <a:gd name="T7" fmla="*/ 1887967 h 3462169"/>
              <a:gd name="T8" fmla="*/ 484095 w 5990217"/>
              <a:gd name="T9" fmla="*/ 1683572 h 3462169"/>
              <a:gd name="T10" fmla="*/ 613186 w 5990217"/>
              <a:gd name="T11" fmla="*/ 1619026 h 3462169"/>
              <a:gd name="T12" fmla="*/ 699248 w 5990217"/>
              <a:gd name="T13" fmla="*/ 1726603 h 3462169"/>
              <a:gd name="T14" fmla="*/ 785309 w 5990217"/>
              <a:gd name="T15" fmla="*/ 1844937 h 3462169"/>
              <a:gd name="T16" fmla="*/ 925158 w 5990217"/>
              <a:gd name="T17" fmla="*/ 1909483 h 3462169"/>
              <a:gd name="T18" fmla="*/ 1054250 w 5990217"/>
              <a:gd name="T19" fmla="*/ 1651299 h 3462169"/>
              <a:gd name="T20" fmla="*/ 1194099 w 5990217"/>
              <a:gd name="T21" fmla="*/ 1715845 h 3462169"/>
              <a:gd name="T22" fmla="*/ 1323191 w 5990217"/>
              <a:gd name="T23" fmla="*/ 1887967 h 3462169"/>
              <a:gd name="T24" fmla="*/ 1473798 w 5990217"/>
              <a:gd name="T25" fmla="*/ 1726603 h 3462169"/>
              <a:gd name="T26" fmla="*/ 1559859 w 5990217"/>
              <a:gd name="T27" fmla="*/ 1640542 h 3462169"/>
              <a:gd name="T28" fmla="*/ 1721224 w 5990217"/>
              <a:gd name="T29" fmla="*/ 1780391 h 3462169"/>
              <a:gd name="T30" fmla="*/ 2194561 w 5990217"/>
              <a:gd name="T31" fmla="*/ 199016 h 3462169"/>
              <a:gd name="T32" fmla="*/ 2581837 w 5990217"/>
              <a:gd name="T33" fmla="*/ 2974489 h 3462169"/>
              <a:gd name="T34" fmla="*/ 2764717 w 5990217"/>
              <a:gd name="T35" fmla="*/ 3125097 h 3462169"/>
              <a:gd name="T36" fmla="*/ 2915323 w 5990217"/>
              <a:gd name="T37" fmla="*/ 2856155 h 3462169"/>
              <a:gd name="T38" fmla="*/ 3044414 w 5990217"/>
              <a:gd name="T39" fmla="*/ 2404335 h 3462169"/>
              <a:gd name="T40" fmla="*/ 3270324 w 5990217"/>
              <a:gd name="T41" fmla="*/ 2124635 h 3462169"/>
              <a:gd name="T42" fmla="*/ 3356386 w 5990217"/>
              <a:gd name="T43" fmla="*/ 1769633 h 3462169"/>
              <a:gd name="T44" fmla="*/ 3485478 w 5990217"/>
              <a:gd name="T45" fmla="*/ 1554480 h 3462169"/>
              <a:gd name="T46" fmla="*/ 3614570 w 5990217"/>
              <a:gd name="T47" fmla="*/ 1877210 h 3462169"/>
              <a:gd name="T48" fmla="*/ 3883510 w 5990217"/>
              <a:gd name="T49" fmla="*/ 1887967 h 3462169"/>
              <a:gd name="T50" fmla="*/ 4130936 w 5990217"/>
              <a:gd name="T51" fmla="*/ 1113417 h 3462169"/>
              <a:gd name="T52" fmla="*/ 4281545 w 5990217"/>
              <a:gd name="T53" fmla="*/ 812202 h 3462169"/>
              <a:gd name="T54" fmla="*/ 4496697 w 5990217"/>
              <a:gd name="T55" fmla="*/ 758414 h 3462169"/>
              <a:gd name="T56" fmla="*/ 4679577 w 5990217"/>
              <a:gd name="T57" fmla="*/ 1403873 h 3462169"/>
              <a:gd name="T58" fmla="*/ 4991549 w 5990217"/>
              <a:gd name="T59" fmla="*/ 1898725 h 3462169"/>
              <a:gd name="T60" fmla="*/ 5174429 w 5990217"/>
              <a:gd name="T61" fmla="*/ 1877210 h 3462169"/>
              <a:gd name="T62" fmla="*/ 5873677 w 5990217"/>
              <a:gd name="T63" fmla="*/ 1844937 h 3462169"/>
              <a:gd name="T64" fmla="*/ 5873677 w 5990217"/>
              <a:gd name="T65" fmla="*/ 1834179 h 3462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90217" h="3462169">
                <a:moveTo>
                  <a:pt x="0" y="1715844"/>
                </a:moveTo>
                <a:cubicBezTo>
                  <a:pt x="70821" y="1646815"/>
                  <a:pt x="141642" y="1577787"/>
                  <a:pt x="182880" y="1586752"/>
                </a:cubicBezTo>
                <a:cubicBezTo>
                  <a:pt x="224118" y="1595717"/>
                  <a:pt x="222325" y="1719430"/>
                  <a:pt x="247426" y="1769632"/>
                </a:cubicBezTo>
                <a:cubicBezTo>
                  <a:pt x="272527" y="1819834"/>
                  <a:pt x="294043" y="1902309"/>
                  <a:pt x="333488" y="1887966"/>
                </a:cubicBezTo>
                <a:cubicBezTo>
                  <a:pt x="372933" y="1873623"/>
                  <a:pt x="437479" y="1728394"/>
                  <a:pt x="484095" y="1683571"/>
                </a:cubicBezTo>
                <a:cubicBezTo>
                  <a:pt x="530711" y="1638748"/>
                  <a:pt x="577327" y="1611853"/>
                  <a:pt x="613186" y="1619025"/>
                </a:cubicBezTo>
                <a:cubicBezTo>
                  <a:pt x="649045" y="1626197"/>
                  <a:pt x="670561" y="1688950"/>
                  <a:pt x="699248" y="1726602"/>
                </a:cubicBezTo>
                <a:cubicBezTo>
                  <a:pt x="727935" y="1764254"/>
                  <a:pt x="747657" y="1814456"/>
                  <a:pt x="785309" y="1844936"/>
                </a:cubicBezTo>
                <a:cubicBezTo>
                  <a:pt x="822961" y="1875416"/>
                  <a:pt x="880335" y="1941755"/>
                  <a:pt x="925158" y="1909482"/>
                </a:cubicBezTo>
                <a:cubicBezTo>
                  <a:pt x="969981" y="1877209"/>
                  <a:pt x="1009427" y="1683571"/>
                  <a:pt x="1054250" y="1651298"/>
                </a:cubicBezTo>
                <a:cubicBezTo>
                  <a:pt x="1099073" y="1619025"/>
                  <a:pt x="1149275" y="1676399"/>
                  <a:pt x="1194099" y="1715844"/>
                </a:cubicBezTo>
                <a:cubicBezTo>
                  <a:pt x="1238923" y="1755289"/>
                  <a:pt x="1276575" y="1886173"/>
                  <a:pt x="1323191" y="1887966"/>
                </a:cubicBezTo>
                <a:cubicBezTo>
                  <a:pt x="1369807" y="1889759"/>
                  <a:pt x="1434353" y="1767840"/>
                  <a:pt x="1473798" y="1726602"/>
                </a:cubicBezTo>
                <a:cubicBezTo>
                  <a:pt x="1513243" y="1685365"/>
                  <a:pt x="1518621" y="1631576"/>
                  <a:pt x="1559859" y="1640541"/>
                </a:cubicBezTo>
                <a:cubicBezTo>
                  <a:pt x="1601097" y="1649506"/>
                  <a:pt x="1615441" y="2020644"/>
                  <a:pt x="1721224" y="1780390"/>
                </a:cubicBezTo>
                <a:cubicBezTo>
                  <a:pt x="1827007" y="1540136"/>
                  <a:pt x="2051125" y="0"/>
                  <a:pt x="2194560" y="199016"/>
                </a:cubicBezTo>
                <a:cubicBezTo>
                  <a:pt x="2337995" y="398033"/>
                  <a:pt x="2486810" y="2486809"/>
                  <a:pt x="2581836" y="2974489"/>
                </a:cubicBezTo>
                <a:cubicBezTo>
                  <a:pt x="2676862" y="3462169"/>
                  <a:pt x="2709135" y="3144818"/>
                  <a:pt x="2764716" y="3125096"/>
                </a:cubicBezTo>
                <a:cubicBezTo>
                  <a:pt x="2820297" y="3105374"/>
                  <a:pt x="2868706" y="2976282"/>
                  <a:pt x="2915323" y="2856155"/>
                </a:cubicBezTo>
                <a:cubicBezTo>
                  <a:pt x="2961940" y="2736028"/>
                  <a:pt x="2985248" y="2526254"/>
                  <a:pt x="3044415" y="2404334"/>
                </a:cubicBezTo>
                <a:cubicBezTo>
                  <a:pt x="3103582" y="2282414"/>
                  <a:pt x="3218330" y="2230419"/>
                  <a:pt x="3270325" y="2124635"/>
                </a:cubicBezTo>
                <a:cubicBezTo>
                  <a:pt x="3322320" y="2018851"/>
                  <a:pt x="3320527" y="1864658"/>
                  <a:pt x="3356386" y="1769632"/>
                </a:cubicBezTo>
                <a:cubicBezTo>
                  <a:pt x="3392245" y="1674606"/>
                  <a:pt x="3442447" y="1536549"/>
                  <a:pt x="3485478" y="1554479"/>
                </a:cubicBezTo>
                <a:cubicBezTo>
                  <a:pt x="3528509" y="1572409"/>
                  <a:pt x="3548231" y="1821628"/>
                  <a:pt x="3614570" y="1877209"/>
                </a:cubicBezTo>
                <a:cubicBezTo>
                  <a:pt x="3680909" y="1932790"/>
                  <a:pt x="3797450" y="2015265"/>
                  <a:pt x="3883511" y="1887966"/>
                </a:cubicBezTo>
                <a:cubicBezTo>
                  <a:pt x="3969572" y="1760667"/>
                  <a:pt x="4064598" y="1292710"/>
                  <a:pt x="4130937" y="1113416"/>
                </a:cubicBezTo>
                <a:cubicBezTo>
                  <a:pt x="4197276" y="934122"/>
                  <a:pt x="4220584" y="871369"/>
                  <a:pt x="4281544" y="812202"/>
                </a:cubicBezTo>
                <a:cubicBezTo>
                  <a:pt x="4342504" y="753035"/>
                  <a:pt x="4430358" y="659802"/>
                  <a:pt x="4496697" y="758414"/>
                </a:cubicBezTo>
                <a:cubicBezTo>
                  <a:pt x="4563036" y="857026"/>
                  <a:pt x="4597102" y="1213820"/>
                  <a:pt x="4679577" y="1403872"/>
                </a:cubicBezTo>
                <a:cubicBezTo>
                  <a:pt x="4762052" y="1593924"/>
                  <a:pt x="4909074" y="1819835"/>
                  <a:pt x="4991549" y="1898724"/>
                </a:cubicBezTo>
                <a:cubicBezTo>
                  <a:pt x="5074024" y="1977613"/>
                  <a:pt x="5027408" y="1886174"/>
                  <a:pt x="5174429" y="1877209"/>
                </a:cubicBezTo>
                <a:cubicBezTo>
                  <a:pt x="5321450" y="1868244"/>
                  <a:pt x="5757135" y="1852108"/>
                  <a:pt x="5873676" y="1844936"/>
                </a:cubicBezTo>
                <a:cubicBezTo>
                  <a:pt x="5990217" y="1837764"/>
                  <a:pt x="5931946" y="1835971"/>
                  <a:pt x="5873676" y="1834178"/>
                </a:cubicBezTo>
              </a:path>
            </a:pathLst>
          </a:custGeom>
          <a:noFill/>
          <a:ln w="25400"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da-DK">
              <a:solidFill>
                <a:schemeClr val="tx1">
                  <a:lumMod val="95000"/>
                  <a:lumOff val="5000"/>
                </a:schemeClr>
              </a:solidFill>
              <a:cs typeface="Arial" panose="020B0604020202020204" pitchFamily="34" charset="0"/>
            </a:endParaRPr>
          </a:p>
        </p:txBody>
      </p:sp>
      <p:sp>
        <p:nvSpPr>
          <p:cNvPr id="30" name="Tekstboks 29">
            <a:extLst>
              <a:ext uri="{FF2B5EF4-FFF2-40B4-BE49-F238E27FC236}">
                <a16:creationId xmlns:a16="http://schemas.microsoft.com/office/drawing/2014/main" id="{D365E2AB-C91E-B2C3-8E2E-1F4413804544}"/>
              </a:ext>
            </a:extLst>
          </p:cNvPr>
          <p:cNvSpPr txBox="1"/>
          <p:nvPr/>
        </p:nvSpPr>
        <p:spPr>
          <a:xfrm>
            <a:off x="2566989" y="5466922"/>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17</a:t>
            </a:r>
          </a:p>
        </p:txBody>
      </p:sp>
      <p:sp>
        <p:nvSpPr>
          <p:cNvPr id="31" name="Tekstboks 30">
            <a:extLst>
              <a:ext uri="{FF2B5EF4-FFF2-40B4-BE49-F238E27FC236}">
                <a16:creationId xmlns:a16="http://schemas.microsoft.com/office/drawing/2014/main" id="{8CC88635-38ED-EFF8-6965-C69503074B4F}"/>
              </a:ext>
            </a:extLst>
          </p:cNvPr>
          <p:cNvSpPr txBox="1"/>
          <p:nvPr/>
        </p:nvSpPr>
        <p:spPr>
          <a:xfrm>
            <a:off x="3462814" y="5494035"/>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18</a:t>
            </a:r>
          </a:p>
        </p:txBody>
      </p:sp>
      <p:sp>
        <p:nvSpPr>
          <p:cNvPr id="32" name="Tekstboks 31">
            <a:extLst>
              <a:ext uri="{FF2B5EF4-FFF2-40B4-BE49-F238E27FC236}">
                <a16:creationId xmlns:a16="http://schemas.microsoft.com/office/drawing/2014/main" id="{742F60B8-CD07-D2A6-F09E-D8FADB0BF8E4}"/>
              </a:ext>
            </a:extLst>
          </p:cNvPr>
          <p:cNvSpPr txBox="1"/>
          <p:nvPr/>
        </p:nvSpPr>
        <p:spPr>
          <a:xfrm>
            <a:off x="4375449" y="5496699"/>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19</a:t>
            </a:r>
          </a:p>
        </p:txBody>
      </p:sp>
      <p:sp>
        <p:nvSpPr>
          <p:cNvPr id="33" name="Tekstboks 32">
            <a:extLst>
              <a:ext uri="{FF2B5EF4-FFF2-40B4-BE49-F238E27FC236}">
                <a16:creationId xmlns:a16="http://schemas.microsoft.com/office/drawing/2014/main" id="{47F7B3D9-0E23-FAC9-9E62-1FFFEE9869F2}"/>
              </a:ext>
            </a:extLst>
          </p:cNvPr>
          <p:cNvSpPr txBox="1"/>
          <p:nvPr/>
        </p:nvSpPr>
        <p:spPr>
          <a:xfrm>
            <a:off x="5295321" y="5490288"/>
            <a:ext cx="559613"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20</a:t>
            </a:r>
          </a:p>
        </p:txBody>
      </p:sp>
      <p:sp>
        <p:nvSpPr>
          <p:cNvPr id="34" name="Tekstboks 33">
            <a:extLst>
              <a:ext uri="{FF2B5EF4-FFF2-40B4-BE49-F238E27FC236}">
                <a16:creationId xmlns:a16="http://schemas.microsoft.com/office/drawing/2014/main" id="{FF52B764-FB62-0C16-DA41-FF968D30B264}"/>
              </a:ext>
            </a:extLst>
          </p:cNvPr>
          <p:cNvSpPr txBox="1"/>
          <p:nvPr/>
        </p:nvSpPr>
        <p:spPr>
          <a:xfrm>
            <a:off x="6264603" y="5490082"/>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21</a:t>
            </a:r>
          </a:p>
        </p:txBody>
      </p:sp>
      <p:sp>
        <p:nvSpPr>
          <p:cNvPr id="35" name="Tekstboks 34">
            <a:extLst>
              <a:ext uri="{FF2B5EF4-FFF2-40B4-BE49-F238E27FC236}">
                <a16:creationId xmlns:a16="http://schemas.microsoft.com/office/drawing/2014/main" id="{089CC363-D780-2AFE-8BD7-3A095F4CD8A1}"/>
              </a:ext>
            </a:extLst>
          </p:cNvPr>
          <p:cNvSpPr txBox="1"/>
          <p:nvPr/>
        </p:nvSpPr>
        <p:spPr>
          <a:xfrm>
            <a:off x="7176294" y="5496698"/>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22</a:t>
            </a:r>
          </a:p>
        </p:txBody>
      </p:sp>
      <p:sp>
        <p:nvSpPr>
          <p:cNvPr id="36" name="Tekstboks 35">
            <a:extLst>
              <a:ext uri="{FF2B5EF4-FFF2-40B4-BE49-F238E27FC236}">
                <a16:creationId xmlns:a16="http://schemas.microsoft.com/office/drawing/2014/main" id="{CFCE15A3-673B-65EF-6584-76645E0D3706}"/>
              </a:ext>
            </a:extLst>
          </p:cNvPr>
          <p:cNvSpPr txBox="1"/>
          <p:nvPr/>
        </p:nvSpPr>
        <p:spPr>
          <a:xfrm>
            <a:off x="8204861" y="5466921"/>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23</a:t>
            </a:r>
          </a:p>
        </p:txBody>
      </p:sp>
      <p:sp>
        <p:nvSpPr>
          <p:cNvPr id="37" name="Tekstboks 37">
            <a:extLst>
              <a:ext uri="{FF2B5EF4-FFF2-40B4-BE49-F238E27FC236}">
                <a16:creationId xmlns:a16="http://schemas.microsoft.com/office/drawing/2014/main" id="{3870B893-F65E-EF67-2ADF-F4BE42EB63DC}"/>
              </a:ext>
            </a:extLst>
          </p:cNvPr>
          <p:cNvSpPr txBox="1"/>
          <p:nvPr/>
        </p:nvSpPr>
        <p:spPr>
          <a:xfrm>
            <a:off x="2952236" y="3905730"/>
            <a:ext cx="1680606"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Cyclothymia</a:t>
            </a:r>
          </a:p>
        </p:txBody>
      </p:sp>
      <p:sp>
        <p:nvSpPr>
          <p:cNvPr id="38" name="Tekstboks 38">
            <a:extLst>
              <a:ext uri="{FF2B5EF4-FFF2-40B4-BE49-F238E27FC236}">
                <a16:creationId xmlns:a16="http://schemas.microsoft.com/office/drawing/2014/main" id="{8A556322-3E5F-62AB-1D82-D92D3DBFE900}"/>
              </a:ext>
            </a:extLst>
          </p:cNvPr>
          <p:cNvSpPr txBox="1"/>
          <p:nvPr/>
        </p:nvSpPr>
        <p:spPr>
          <a:xfrm>
            <a:off x="2796781" y="1902284"/>
            <a:ext cx="1680606"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Kokain forbrug</a:t>
            </a:r>
          </a:p>
        </p:txBody>
      </p:sp>
      <p:sp>
        <p:nvSpPr>
          <p:cNvPr id="40" name="Tekstboks 42">
            <a:extLst>
              <a:ext uri="{FF2B5EF4-FFF2-40B4-BE49-F238E27FC236}">
                <a16:creationId xmlns:a16="http://schemas.microsoft.com/office/drawing/2014/main" id="{AE94C74D-B105-53F8-BF22-669B232F49C8}"/>
              </a:ext>
            </a:extLst>
          </p:cNvPr>
          <p:cNvSpPr txBox="1"/>
          <p:nvPr/>
        </p:nvSpPr>
        <p:spPr>
          <a:xfrm>
            <a:off x="7733859" y="4175499"/>
            <a:ext cx="1680606" cy="923330"/>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Litium</a:t>
            </a:r>
          </a:p>
          <a:p>
            <a:pPr fontAlgn="base">
              <a:spcBef>
                <a:spcPct val="0"/>
              </a:spcBef>
              <a:spcAft>
                <a:spcPct val="0"/>
              </a:spcAft>
              <a:defRPr/>
            </a:pPr>
            <a:r>
              <a:rPr lang="da-DK">
                <a:solidFill>
                  <a:schemeClr val="tx1">
                    <a:lumMod val="95000"/>
                    <a:lumOff val="5000"/>
                  </a:schemeClr>
                </a:solidFill>
                <a:cs typeface="Arial" panose="020B0604020202020204" pitchFamily="34" charset="0"/>
              </a:rPr>
              <a:t>Antiepileptisk medicin, mv</a:t>
            </a:r>
          </a:p>
        </p:txBody>
      </p:sp>
      <p:sp>
        <p:nvSpPr>
          <p:cNvPr id="42" name="Tekstboks 46">
            <a:extLst>
              <a:ext uri="{FF2B5EF4-FFF2-40B4-BE49-F238E27FC236}">
                <a16:creationId xmlns:a16="http://schemas.microsoft.com/office/drawing/2014/main" id="{C18E60DE-15EF-AF7C-C185-4122B5DE0DE8}"/>
              </a:ext>
            </a:extLst>
          </p:cNvPr>
          <p:cNvSpPr txBox="1"/>
          <p:nvPr/>
        </p:nvSpPr>
        <p:spPr>
          <a:xfrm>
            <a:off x="3960990" y="5084037"/>
            <a:ext cx="3596069"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Depression, jeg misser et  studieår</a:t>
            </a:r>
          </a:p>
        </p:txBody>
      </p:sp>
      <p:sp>
        <p:nvSpPr>
          <p:cNvPr id="43" name="Tekstboks 47">
            <a:extLst>
              <a:ext uri="{FF2B5EF4-FFF2-40B4-BE49-F238E27FC236}">
                <a16:creationId xmlns:a16="http://schemas.microsoft.com/office/drawing/2014/main" id="{8FCAEA18-903F-9ADA-F164-1E1256E7A0F0}"/>
              </a:ext>
            </a:extLst>
          </p:cNvPr>
          <p:cNvSpPr txBox="1"/>
          <p:nvPr/>
        </p:nvSpPr>
        <p:spPr>
          <a:xfrm>
            <a:off x="7103283" y="1926413"/>
            <a:ext cx="1601166"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Tur til Marokko</a:t>
            </a:r>
          </a:p>
        </p:txBody>
      </p:sp>
      <p:sp>
        <p:nvSpPr>
          <p:cNvPr id="44" name="Tekstboks 48">
            <a:extLst>
              <a:ext uri="{FF2B5EF4-FFF2-40B4-BE49-F238E27FC236}">
                <a16:creationId xmlns:a16="http://schemas.microsoft.com/office/drawing/2014/main" id="{75486FB7-1F49-1E88-CB5C-27BA23F84031}"/>
              </a:ext>
            </a:extLst>
          </p:cNvPr>
          <p:cNvSpPr txBox="1"/>
          <p:nvPr/>
        </p:nvSpPr>
        <p:spPr>
          <a:xfrm>
            <a:off x="5628600" y="2368299"/>
            <a:ext cx="1601166" cy="1200329"/>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Jeg møder Sandra. Går i byen hver aften</a:t>
            </a:r>
          </a:p>
        </p:txBody>
      </p:sp>
      <p:sp>
        <p:nvSpPr>
          <p:cNvPr id="45" name="Tekstboks 49">
            <a:extLst>
              <a:ext uri="{FF2B5EF4-FFF2-40B4-BE49-F238E27FC236}">
                <a16:creationId xmlns:a16="http://schemas.microsoft.com/office/drawing/2014/main" id="{89F1336A-C36F-8DA7-5D3F-DDE14BD94F68}"/>
              </a:ext>
            </a:extLst>
          </p:cNvPr>
          <p:cNvSpPr txBox="1"/>
          <p:nvPr/>
        </p:nvSpPr>
        <p:spPr>
          <a:xfrm>
            <a:off x="4477387" y="1157167"/>
            <a:ext cx="2563277" cy="923330"/>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Indlæggelse, behandlet med Olanzapine 30/mg om dagen</a:t>
            </a:r>
          </a:p>
        </p:txBody>
      </p:sp>
      <p:cxnSp>
        <p:nvCxnSpPr>
          <p:cNvPr id="5" name="Lige pilforbindelse 4">
            <a:extLst>
              <a:ext uri="{FF2B5EF4-FFF2-40B4-BE49-F238E27FC236}">
                <a16:creationId xmlns:a16="http://schemas.microsoft.com/office/drawing/2014/main" id="{B9B89F19-AC8E-EAAF-CACC-18EE74B51E2A}"/>
              </a:ext>
            </a:extLst>
          </p:cNvPr>
          <p:cNvCxnSpPr>
            <a:cxnSpLocks/>
          </p:cNvCxnSpPr>
          <p:nvPr/>
        </p:nvCxnSpPr>
        <p:spPr>
          <a:xfrm>
            <a:off x="3792539" y="2215380"/>
            <a:ext cx="840303" cy="6521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C2B9DEBC-C6FC-3152-EEA0-7D1F181C6BD5}"/>
              </a:ext>
            </a:extLst>
          </p:cNvPr>
          <p:cNvCxnSpPr>
            <a:cxnSpLocks/>
          </p:cNvCxnSpPr>
          <p:nvPr/>
        </p:nvCxnSpPr>
        <p:spPr>
          <a:xfrm flipV="1">
            <a:off x="8204861" y="3858442"/>
            <a:ext cx="107866" cy="3349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64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B2B8F-5A2F-F65E-271F-11CA51480168}"/>
              </a:ext>
            </a:extLst>
          </p:cNvPr>
          <p:cNvSpPr>
            <a:spLocks noGrp="1"/>
          </p:cNvSpPr>
          <p:nvPr>
            <p:ph type="title"/>
          </p:nvPr>
        </p:nvSpPr>
        <p:spPr/>
        <p:txBody>
          <a:bodyPr>
            <a:normAutofit/>
          </a:bodyPr>
          <a:lstStyle/>
          <a:p>
            <a:r>
              <a:rPr lang="nb-NO" altLang="nb-NO" sz="3200" b="1"/>
              <a:t>SAMTIDIGE PSYKISKE LIDELSER</a:t>
            </a:r>
            <a:endParaRPr lang="da-DK" sz="3200"/>
          </a:p>
        </p:txBody>
      </p:sp>
      <p:sp>
        <p:nvSpPr>
          <p:cNvPr id="3" name="Pladsholder til indhold 2">
            <a:extLst>
              <a:ext uri="{FF2B5EF4-FFF2-40B4-BE49-F238E27FC236}">
                <a16:creationId xmlns:a16="http://schemas.microsoft.com/office/drawing/2014/main" id="{0F5EF830-860C-26B4-7084-C559300AC675}"/>
              </a:ext>
            </a:extLst>
          </p:cNvPr>
          <p:cNvSpPr>
            <a:spLocks noGrp="1"/>
          </p:cNvSpPr>
          <p:nvPr>
            <p:ph idx="1"/>
          </p:nvPr>
        </p:nvSpPr>
        <p:spPr/>
        <p:txBody>
          <a:bodyPr>
            <a:noAutofit/>
          </a:bodyPr>
          <a:lstStyle/>
          <a:p>
            <a:r>
              <a:rPr lang="nb-NO" altLang="nb-NO" sz="2400"/>
              <a:t>Når to eller flere psykiatriske lidelser har en tendens til at forekommer samtidig</a:t>
            </a:r>
          </a:p>
          <a:p>
            <a:r>
              <a:rPr lang="nb-NO" altLang="nb-NO" sz="2400"/>
              <a:t>Personer med bipolare lidelser har ofte også</a:t>
            </a:r>
          </a:p>
          <a:p>
            <a:pPr lvl="2"/>
            <a:r>
              <a:rPr lang="nb-NO" altLang="nb-NO"/>
              <a:t>Angstlidelser: fx social fobi, panik angst, OCD, generaliseret angst</a:t>
            </a:r>
          </a:p>
          <a:p>
            <a:pPr lvl="2"/>
            <a:r>
              <a:rPr lang="nb-NO" altLang="nb-NO"/>
              <a:t>Overforbrug af rusmidler</a:t>
            </a:r>
          </a:p>
          <a:p>
            <a:pPr lvl="2"/>
            <a:r>
              <a:rPr lang="nb-NO" altLang="nb-NO"/>
              <a:t>Søvnforstyrrelser</a:t>
            </a:r>
          </a:p>
          <a:p>
            <a:pPr lvl="2"/>
            <a:r>
              <a:rPr lang="nb-NO" altLang="nb-NO"/>
              <a:t>PTSD/efterreaktion af traume</a:t>
            </a:r>
          </a:p>
          <a:p>
            <a:pPr lvl="2"/>
            <a:r>
              <a:rPr lang="nb-NO" altLang="nb-NO"/>
              <a:t>ADHD/ADD</a:t>
            </a:r>
          </a:p>
          <a:p>
            <a:pPr lvl="2"/>
            <a:r>
              <a:rPr lang="nb-NO" altLang="nb-NO"/>
              <a:t>Spiseforstyrrelser</a:t>
            </a:r>
          </a:p>
          <a:p>
            <a:pPr lvl="2"/>
            <a:r>
              <a:rPr lang="nb-NO" altLang="nb-NO"/>
              <a:t>Personlighetsforstyrrelser</a:t>
            </a:r>
          </a:p>
          <a:p>
            <a:pPr lvl="2"/>
            <a:r>
              <a:rPr lang="nb-NO" altLang="nb-NO"/>
              <a:t>Autisme</a:t>
            </a:r>
          </a:p>
          <a:p>
            <a:pPr marL="0" indent="0">
              <a:buNone/>
            </a:pPr>
            <a:r>
              <a:rPr lang="nb-NO" altLang="nb-NO" sz="2400"/>
              <a:t>Behandling af ko-morbide lidelse kan ofte bedre forløbet ved bipolar lidelse og omvendt</a:t>
            </a:r>
          </a:p>
        </p:txBody>
      </p:sp>
    </p:spTree>
    <p:extLst>
      <p:ext uri="{BB962C8B-B14F-4D97-AF65-F5344CB8AC3E}">
        <p14:creationId xmlns:p14="http://schemas.microsoft.com/office/powerpoint/2010/main" val="17373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70A57-4FD9-00DF-6319-601230DEE361}"/>
              </a:ext>
            </a:extLst>
          </p:cNvPr>
          <p:cNvSpPr>
            <a:spLocks noGrp="1"/>
          </p:cNvSpPr>
          <p:nvPr>
            <p:ph type="title"/>
          </p:nvPr>
        </p:nvSpPr>
        <p:spPr/>
        <p:txBody>
          <a:bodyPr>
            <a:normAutofit/>
          </a:bodyPr>
          <a:lstStyle/>
          <a:p>
            <a:r>
              <a:rPr lang="da-DK" sz="3200" b="1"/>
              <a:t>PROGRAM</a:t>
            </a:r>
          </a:p>
        </p:txBody>
      </p:sp>
      <p:sp>
        <p:nvSpPr>
          <p:cNvPr id="3" name="Pladsholder til indhold 2">
            <a:extLst>
              <a:ext uri="{FF2B5EF4-FFF2-40B4-BE49-F238E27FC236}">
                <a16:creationId xmlns:a16="http://schemas.microsoft.com/office/drawing/2014/main" id="{A6945C89-E25C-0B54-B9B3-4273469A3C3D}"/>
              </a:ext>
            </a:extLst>
          </p:cNvPr>
          <p:cNvSpPr>
            <a:spLocks noGrp="1"/>
          </p:cNvSpPr>
          <p:nvPr>
            <p:ph idx="1"/>
          </p:nvPr>
        </p:nvSpPr>
        <p:spPr/>
        <p:txBody>
          <a:bodyPr>
            <a:normAutofit/>
          </a:bodyPr>
          <a:lstStyle/>
          <a:p>
            <a:endParaRPr lang="da-DK" sz="2400"/>
          </a:p>
          <a:p>
            <a:r>
              <a:rPr lang="da-DK" sz="2400"/>
              <a:t>Opfølgning fra sidst</a:t>
            </a:r>
          </a:p>
          <a:p>
            <a:r>
              <a:rPr lang="da-DK" sz="2400"/>
              <a:t>Årsager til udvikling af bipolar lidelse </a:t>
            </a:r>
          </a:p>
          <a:p>
            <a:r>
              <a:rPr lang="da-DK" sz="2400"/>
              <a:t>Forløb ved bipolar lidelse</a:t>
            </a:r>
          </a:p>
          <a:p>
            <a:endParaRPr lang="da-DK" sz="2400"/>
          </a:p>
        </p:txBody>
      </p:sp>
    </p:spTree>
    <p:extLst>
      <p:ext uri="{BB962C8B-B14F-4D97-AF65-F5344CB8AC3E}">
        <p14:creationId xmlns:p14="http://schemas.microsoft.com/office/powerpoint/2010/main" val="312469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4433383" y="1807160"/>
            <a:ext cx="6924623" cy="1731527"/>
          </a:xfrm>
        </p:spPr>
        <p:txBody>
          <a:bodyPr vert="horz" lIns="91440" tIns="45720" rIns="91440" bIns="45720" rtlCol="0" anchor="t">
            <a:normAutofit/>
          </a:bodyPr>
          <a:lstStyle/>
          <a:p>
            <a:pPr marL="0" indent="0">
              <a:buNone/>
            </a:pPr>
            <a:r>
              <a:rPr lang="da-DK"/>
              <a:t>Hvilke  konsekvenser har bipolar lidelse haft for dig i din hverdag ?</a:t>
            </a:r>
            <a:endParaRPr lang="en-US"/>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20</a:t>
            </a:fld>
            <a:endParaRPr lang="da-DK"/>
          </a:p>
        </p:txBody>
      </p:sp>
      <p:pic>
        <p:nvPicPr>
          <p:cNvPr id="8" name="Billede 7" descr="Et billede, der indeholder tegning, skitse, tegneserie, fodtøj&#10;&#10;Indhold genereret af kunstig intelligens kan være forkert.">
            <a:extLst>
              <a:ext uri="{FF2B5EF4-FFF2-40B4-BE49-F238E27FC236}">
                <a16:creationId xmlns:a16="http://schemas.microsoft.com/office/drawing/2014/main" id="{26B815E5-9C9B-FDF3-8C72-648E08CFF51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307" y="2461447"/>
            <a:ext cx="4260028" cy="4260028"/>
          </a:xfrm>
          <a:prstGeom prst="rect">
            <a:avLst/>
          </a:prstGeom>
        </p:spPr>
      </p:pic>
      <p:sp>
        <p:nvSpPr>
          <p:cNvPr id="11" name="Titel 6">
            <a:extLst>
              <a:ext uri="{FF2B5EF4-FFF2-40B4-BE49-F238E27FC236}">
                <a16:creationId xmlns:a16="http://schemas.microsoft.com/office/drawing/2014/main" id="{460D7960-8FE1-6B49-FD2B-2B35F32B9D6C}"/>
              </a:ext>
            </a:extLst>
          </p:cNvPr>
          <p:cNvSpPr>
            <a:spLocks noGrp="1"/>
          </p:cNvSpPr>
          <p:nvPr>
            <p:ph type="title"/>
          </p:nvPr>
        </p:nvSpPr>
        <p:spPr>
          <a:xfrm>
            <a:off x="4434936" y="667939"/>
            <a:ext cx="7531100" cy="772351"/>
          </a:xfrm>
        </p:spPr>
        <p:txBody>
          <a:bodyPr/>
          <a:lstStyle/>
          <a:p>
            <a:r>
              <a:rPr lang="da-DK" b="1" cap="all"/>
              <a:t>Dialog</a:t>
            </a:r>
          </a:p>
        </p:txBody>
      </p:sp>
    </p:spTree>
    <p:extLst>
      <p:ext uri="{BB962C8B-B14F-4D97-AF65-F5344CB8AC3E}">
        <p14:creationId xmlns:p14="http://schemas.microsoft.com/office/powerpoint/2010/main" val="174806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a:p>
          <a:p>
            <a:pPr>
              <a:lnSpc>
                <a:spcPct val="100000"/>
              </a:lnSpc>
              <a:spcAft>
                <a:spcPts val="1200"/>
              </a:spcAft>
            </a:pPr>
            <a:r>
              <a:rPr lang="da-DK"/>
              <a:t>Var der noget, der var nyt eller overraskende?</a:t>
            </a:r>
          </a:p>
          <a:p>
            <a:pPr>
              <a:lnSpc>
                <a:spcPct val="100000"/>
              </a:lnSpc>
              <a:spcAft>
                <a:spcPts val="1200"/>
              </a:spcAft>
            </a:pPr>
            <a:r>
              <a:rPr lang="da-DK"/>
              <a:t>Hvad tager I med jer fra i dag?</a:t>
            </a:r>
          </a:p>
          <a:p>
            <a:pPr>
              <a:lnSpc>
                <a:spcPct val="100000"/>
              </a:lnSpc>
              <a:spcAft>
                <a:spcPts val="1200"/>
              </a:spcAft>
            </a:pPr>
            <a:r>
              <a:rPr lang="da-DK"/>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21</a:t>
            </a:fld>
            <a:endParaRPr lang="da-DK"/>
          </a:p>
        </p:txBody>
      </p:sp>
      <p:pic>
        <p:nvPicPr>
          <p:cNvPr id="7" name="Billede 6" descr="Et billede, der indeholder tegning, skitse, Børnekunst, Stregtegning&#10;&#10;Indhold genereret af kunstig intelligens kan være forkert.">
            <a:extLst>
              <a:ext uri="{FF2B5EF4-FFF2-40B4-BE49-F238E27FC236}">
                <a16:creationId xmlns:a16="http://schemas.microsoft.com/office/drawing/2014/main" id="{F81CFE58-8FBA-90D9-6ECF-603BD426481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676" y="3212338"/>
            <a:ext cx="3034553" cy="303455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a:solidFill>
                  <a:srgbClr val="000000"/>
                </a:solidFill>
              </a:rPr>
              <a:t>Bilag og ekstra slides</a:t>
            </a:r>
          </a:p>
        </p:txBody>
      </p:sp>
      <p:sp>
        <p:nvSpPr>
          <p:cNvPr id="2" name="Pladsholder til slidenummer 1"/>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22</a:t>
            </a:fld>
            <a:endParaRPr lang="da-DK"/>
          </a:p>
        </p:txBody>
      </p:sp>
    </p:spTree>
    <p:extLst>
      <p:ext uri="{BB962C8B-B14F-4D97-AF65-F5344CB8AC3E}">
        <p14:creationId xmlns:p14="http://schemas.microsoft.com/office/powerpoint/2010/main" val="312192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3AE0-2EF8-0FFE-EB59-303DB8FD825A}"/>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6317F3B0-1C82-74AB-3838-DF1825421E55}"/>
              </a:ext>
            </a:extLst>
          </p:cNvPr>
          <p:cNvSpPr>
            <a:spLocks noGrp="1"/>
          </p:cNvSpPr>
          <p:nvPr>
            <p:ph type="title"/>
          </p:nvPr>
        </p:nvSpPr>
        <p:spPr>
          <a:xfrm>
            <a:off x="3822700" y="874059"/>
            <a:ext cx="7531100" cy="772351"/>
          </a:xfrm>
        </p:spPr>
        <p:txBody>
          <a:bodyPr/>
          <a:lstStyle/>
          <a:p>
            <a:r>
              <a:rPr lang="da-DK">
                <a:ea typeface="Calibri"/>
                <a:cs typeface="Calibri"/>
              </a:rPr>
              <a:t>Interview hinanden</a:t>
            </a:r>
            <a:endParaRPr lang="da-DK" b="1" cap="all"/>
          </a:p>
        </p:txBody>
      </p:sp>
      <p:sp>
        <p:nvSpPr>
          <p:cNvPr id="3" name="Pladsholder til indhold 2">
            <a:extLst>
              <a:ext uri="{FF2B5EF4-FFF2-40B4-BE49-F238E27FC236}">
                <a16:creationId xmlns:a16="http://schemas.microsoft.com/office/drawing/2014/main" id="{27E35736-B771-6785-F207-04359990D1EF}"/>
              </a:ext>
            </a:extLst>
          </p:cNvPr>
          <p:cNvSpPr>
            <a:spLocks noGrp="1"/>
          </p:cNvSpPr>
          <p:nvPr>
            <p:ph idx="1"/>
          </p:nvPr>
        </p:nvSpPr>
        <p:spPr>
          <a:xfrm>
            <a:off x="3822700" y="1846907"/>
            <a:ext cx="8178800" cy="4399984"/>
          </a:xfrm>
        </p:spPr>
        <p:txBody>
          <a:bodyPr vert="horz" lIns="91440" tIns="45720" rIns="91440" bIns="45720" rtlCol="0" anchor="t">
            <a:normAutofit lnSpcReduction="10000"/>
          </a:bodyPr>
          <a:lstStyle/>
          <a:p>
            <a:pPr marL="457200" indent="-457200">
              <a:lnSpc>
                <a:spcPct val="150000"/>
              </a:lnSpc>
              <a:buAutoNum type="arabicPeriod"/>
              <a:defRPr/>
            </a:pPr>
            <a:r>
              <a:rPr lang="da-DK" sz="2400">
                <a:solidFill>
                  <a:srgbClr val="333333"/>
                </a:solidFill>
                <a:cs typeface="Arial"/>
              </a:rPr>
              <a:t>Hvordan har dit sygdomsforløb været?</a:t>
            </a:r>
            <a:endParaRPr lang="en-US" sz="2400">
              <a:cs typeface="Arial"/>
            </a:endParaRPr>
          </a:p>
          <a:p>
            <a:pPr marL="457200" indent="-457200">
              <a:lnSpc>
                <a:spcPct val="150000"/>
              </a:lnSpc>
              <a:buAutoNum type="arabicPeriod"/>
              <a:defRPr/>
            </a:pPr>
            <a:r>
              <a:rPr lang="da-DK" sz="2400">
                <a:solidFill>
                  <a:srgbClr val="333333"/>
                </a:solidFill>
                <a:cs typeface="Arial"/>
              </a:rPr>
              <a:t>Hvor mange episoder har du haft?</a:t>
            </a:r>
            <a:endParaRPr lang="da-DK" sz="2400">
              <a:cs typeface="Arial"/>
            </a:endParaRPr>
          </a:p>
          <a:p>
            <a:pPr marL="457200" indent="-457200">
              <a:lnSpc>
                <a:spcPct val="150000"/>
              </a:lnSpc>
              <a:buAutoNum type="arabicPeriod"/>
              <a:defRPr/>
            </a:pPr>
            <a:r>
              <a:rPr lang="da-DK" sz="2400">
                <a:solidFill>
                  <a:srgbClr val="333333"/>
                </a:solidFill>
                <a:cs typeface="Arial"/>
              </a:rPr>
              <a:t>Hvor længe varer de? </a:t>
            </a:r>
            <a:endParaRPr lang="da-DK" sz="2400">
              <a:cs typeface="Arial"/>
            </a:endParaRPr>
          </a:p>
          <a:p>
            <a:pPr marL="457200" indent="-457200">
              <a:lnSpc>
                <a:spcPct val="150000"/>
              </a:lnSpc>
              <a:buAutoNum type="arabicPeriod"/>
              <a:defRPr/>
            </a:pPr>
            <a:r>
              <a:rPr lang="da-DK" sz="2400">
                <a:solidFill>
                  <a:srgbClr val="333333"/>
                </a:solidFill>
                <a:cs typeface="Arial"/>
              </a:rPr>
              <a:t>Fylder én af sygdomspolerne mest? Depression, </a:t>
            </a:r>
            <a:r>
              <a:rPr lang="da-DK" sz="2400" err="1">
                <a:solidFill>
                  <a:srgbClr val="333333"/>
                </a:solidFill>
                <a:cs typeface="Arial"/>
              </a:rPr>
              <a:t>hypomani</a:t>
            </a:r>
            <a:r>
              <a:rPr lang="da-DK" sz="2400">
                <a:solidFill>
                  <a:srgbClr val="333333"/>
                </a:solidFill>
                <a:cs typeface="Arial"/>
              </a:rPr>
              <a:t>, mani eller blandingstilstand</a:t>
            </a:r>
            <a:endParaRPr lang="da-DK" sz="2400">
              <a:ea typeface="Calibri"/>
              <a:cs typeface="Calibri"/>
            </a:endParaRPr>
          </a:p>
          <a:p>
            <a:pPr marL="457200" indent="-457200">
              <a:lnSpc>
                <a:spcPct val="150000"/>
              </a:lnSpc>
              <a:buAutoNum type="arabicPeriod"/>
              <a:defRPr/>
            </a:pPr>
            <a:r>
              <a:rPr lang="da-DK" sz="2400">
                <a:solidFill>
                  <a:srgbClr val="333333"/>
                </a:solidFill>
                <a:cs typeface="Arial"/>
              </a:rPr>
              <a:t>Er der noget mønster? Årstidsvariation, mani/</a:t>
            </a:r>
            <a:r>
              <a:rPr lang="da-DK" sz="2400" err="1">
                <a:solidFill>
                  <a:srgbClr val="333333"/>
                </a:solidFill>
                <a:cs typeface="Arial"/>
              </a:rPr>
              <a:t>hypomani</a:t>
            </a:r>
            <a:r>
              <a:rPr lang="da-DK" sz="2400">
                <a:solidFill>
                  <a:srgbClr val="333333"/>
                </a:solidFill>
                <a:cs typeface="Arial"/>
              </a:rPr>
              <a:t> før depression eller omvendt?</a:t>
            </a:r>
            <a:endParaRPr lang="da-DK">
              <a:cs typeface="Arial"/>
            </a:endParaRPr>
          </a:p>
          <a:p>
            <a:pPr marL="0" indent="0">
              <a:lnSpc>
                <a:spcPct val="100000"/>
              </a:lnSpc>
              <a:spcBef>
                <a:spcPts val="0"/>
              </a:spcBef>
              <a:spcAft>
                <a:spcPts val="1200"/>
              </a:spcAft>
              <a:buNone/>
              <a:defRPr/>
            </a:pPr>
            <a:endParaRPr lang="da-DK">
              <a:solidFill>
                <a:srgbClr val="333333"/>
              </a:solidFill>
              <a:ea typeface="Calibri"/>
              <a:cs typeface="Calibri"/>
            </a:endParaRPr>
          </a:p>
          <a:p>
            <a:pPr marL="0" indent="0" algn="ctr">
              <a:buNone/>
            </a:pPr>
            <a:endParaRPr lang="da-DK"/>
          </a:p>
        </p:txBody>
      </p:sp>
      <p:sp>
        <p:nvSpPr>
          <p:cNvPr id="2" name="Pladsholder til slidenummer 1">
            <a:extLst>
              <a:ext uri="{FF2B5EF4-FFF2-40B4-BE49-F238E27FC236}">
                <a16:creationId xmlns:a16="http://schemas.microsoft.com/office/drawing/2014/main" id="{29976FCD-BE63-3484-D958-F0A9416BDCC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23</a:t>
            </a:fld>
            <a:endParaRPr lang="da-DK"/>
          </a:p>
        </p:txBody>
      </p:sp>
      <p:pic>
        <p:nvPicPr>
          <p:cNvPr id="6" name="Billede 5" descr="Et billede, der indeholder tegning, skitse, tegneserie, fodtøj&#10;&#10;Indhold genereret af kunstig intelligens kan være forkert.">
            <a:extLst>
              <a:ext uri="{FF2B5EF4-FFF2-40B4-BE49-F238E27FC236}">
                <a16:creationId xmlns:a16="http://schemas.microsoft.com/office/drawing/2014/main" id="{30524A42-7BC1-8864-92C2-64ADBECA2C3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907" y="3165474"/>
            <a:ext cx="3190875" cy="3190875"/>
          </a:xfrm>
          <a:prstGeom prst="rect">
            <a:avLst/>
          </a:prstGeom>
        </p:spPr>
      </p:pic>
    </p:spTree>
    <p:extLst>
      <p:ext uri="{BB962C8B-B14F-4D97-AF65-F5344CB8AC3E}">
        <p14:creationId xmlns:p14="http://schemas.microsoft.com/office/powerpoint/2010/main" val="193008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B1000-9ED7-FBAA-B108-4550A5E64B14}"/>
              </a:ext>
            </a:extLst>
          </p:cNvPr>
          <p:cNvSpPr>
            <a:spLocks noGrp="1"/>
          </p:cNvSpPr>
          <p:nvPr>
            <p:ph type="title"/>
          </p:nvPr>
        </p:nvSpPr>
        <p:spPr/>
        <p:txBody>
          <a:bodyPr>
            <a:normAutofit/>
          </a:bodyPr>
          <a:lstStyle/>
          <a:p>
            <a:r>
              <a:rPr lang="da-DK" sz="3200"/>
              <a:t>tidslinjer</a:t>
            </a:r>
          </a:p>
        </p:txBody>
      </p:sp>
      <p:sp>
        <p:nvSpPr>
          <p:cNvPr id="3" name="Pladsholder til indhold 2">
            <a:extLst>
              <a:ext uri="{FF2B5EF4-FFF2-40B4-BE49-F238E27FC236}">
                <a16:creationId xmlns:a16="http://schemas.microsoft.com/office/drawing/2014/main" id="{5875101B-92DA-8D44-CF77-E80C78301583}"/>
              </a:ext>
            </a:extLst>
          </p:cNvPr>
          <p:cNvSpPr>
            <a:spLocks noGrp="1"/>
          </p:cNvSpPr>
          <p:nvPr>
            <p:ph idx="1"/>
          </p:nvPr>
        </p:nvSpPr>
        <p:spPr/>
        <p:txBody>
          <a:bodyPr vert="horz" lIns="91440" tIns="45720" rIns="91440" bIns="45720" rtlCol="0" anchor="t">
            <a:normAutofit/>
          </a:bodyPr>
          <a:lstStyle/>
          <a:p>
            <a:pPr marL="0" indent="0">
              <a:buNone/>
            </a:pPr>
            <a:endParaRPr lang="da-DK">
              <a:latin typeface="Arial"/>
              <a:ea typeface="ＭＳ Ｐゴシック"/>
              <a:cs typeface="Arial"/>
            </a:endParaRPr>
          </a:p>
          <a:p>
            <a:r>
              <a:rPr lang="da-DK">
                <a:ea typeface="Calibri"/>
              </a:rPr>
              <a:t>En tidslinje med angivelse af, hvornår de bipolare episoder har været tilstede, kan give en oversigt over det individuelle forløb</a:t>
            </a:r>
            <a:endParaRPr lang="da-DK">
              <a:ea typeface="Calibri"/>
              <a:cs typeface="Calibri" panose="020F0502020204030204"/>
            </a:endParaRPr>
          </a:p>
          <a:p>
            <a:endParaRPr lang="da-DK">
              <a:latin typeface="Arial"/>
              <a:ea typeface="ＭＳ Ｐゴシック"/>
              <a:cs typeface="Arial"/>
            </a:endParaRPr>
          </a:p>
          <a:p>
            <a:r>
              <a:rPr lang="da-DK">
                <a:ea typeface="Calibri"/>
                <a:cs typeface="Calibri" panose="020F0502020204030204"/>
              </a:rPr>
              <a:t>Samtidigt kan evt. skrives en bemærkning om den situation, du befandt dig i, da episoden startede, eller om mulige triggere</a:t>
            </a:r>
          </a:p>
          <a:p>
            <a:endParaRPr lang="da-DK">
              <a:latin typeface="Arial"/>
              <a:ea typeface="ＭＳ Ｐゴシック"/>
              <a:cs typeface="Arial"/>
            </a:endParaRPr>
          </a:p>
          <a:p>
            <a:r>
              <a:rPr lang="da-DK" altLang="da-DK">
                <a:ea typeface="Calibri"/>
                <a:cs typeface="Calibri" panose="020F0502020204030204"/>
              </a:rPr>
              <a:t>En tidslinje kan danne grundlag for en samtale om de symptomer, du oplevede i de konkrete episoder.</a:t>
            </a:r>
            <a:endParaRPr lang="da-DK" altLang="da-DK">
              <a:ea typeface="ＭＳ Ｐゴシック" charset="-128"/>
              <a:cs typeface="Calibri"/>
            </a:endParaRPr>
          </a:p>
          <a:p>
            <a:pPr marL="0" indent="0">
              <a:buNone/>
            </a:pPr>
            <a:endParaRPr lang="da-DK" altLang="da-DK">
              <a:ea typeface="ＭＳ Ｐゴシック" charset="-128"/>
            </a:endParaRPr>
          </a:p>
          <a:p>
            <a:endParaRPr lang="da-DK"/>
          </a:p>
        </p:txBody>
      </p:sp>
    </p:spTree>
    <p:extLst>
      <p:ext uri="{BB962C8B-B14F-4D97-AF65-F5344CB8AC3E}">
        <p14:creationId xmlns:p14="http://schemas.microsoft.com/office/powerpoint/2010/main" val="335423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LIVSLINJE – SYGDOMSFORLØB</a:t>
            </a:r>
          </a:p>
        </p:txBody>
      </p:sp>
      <p:sp>
        <p:nvSpPr>
          <p:cNvPr id="3" name="Pladsholder til indhold 2"/>
          <p:cNvSpPr>
            <a:spLocks noGrp="1"/>
          </p:cNvSpPr>
          <p:nvPr>
            <p:ph idx="1"/>
          </p:nvPr>
        </p:nvSpPr>
        <p:spPr/>
        <p:txBody>
          <a:bodyPr/>
          <a:lstStyle/>
          <a:p>
            <a:endParaRPr lang="da-DK" sz="2400"/>
          </a:p>
          <a:p>
            <a:r>
              <a:rPr lang="da-DK" sz="2400"/>
              <a:t>Tegn dit sygdomsforløb som en kurve på det uddelte papir.</a:t>
            </a:r>
          </a:p>
          <a:p>
            <a:r>
              <a:rPr lang="da-DK" sz="2400"/>
              <a:t>Du kan tegne hele dit sygdomsforløb eller vælge en kortere periode fx det sidste år.</a:t>
            </a:r>
          </a:p>
          <a:p>
            <a:endParaRPr lang="da-DK" sz="2400"/>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25</a:t>
            </a:fld>
            <a:endParaRPr lang="da-DK"/>
          </a:p>
        </p:txBody>
      </p:sp>
    </p:spTree>
    <p:extLst>
      <p:ext uri="{BB962C8B-B14F-4D97-AF65-F5344CB8AC3E}">
        <p14:creationId xmlns:p14="http://schemas.microsoft.com/office/powerpoint/2010/main" val="2106253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838200" y="174666"/>
            <a:ext cx="9389012" cy="1083935"/>
          </a:xfrm>
        </p:spPr>
        <p:txBody>
          <a:bodyPr anchor="b">
            <a:normAutofit/>
          </a:bodyPr>
          <a:lstStyle/>
          <a:p>
            <a:r>
              <a:rPr lang="da-DK"/>
              <a:t>TIDS</a:t>
            </a:r>
            <a:r>
              <a:rPr lang="da-DK" sz="3200" b="1"/>
              <a:t>LINJEN</a:t>
            </a:r>
          </a:p>
        </p:txBody>
      </p:sp>
      <p:sp>
        <p:nvSpPr>
          <p:cNvPr id="23" name="Pladsholder til diasnummer 22"/>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fld id="{1A9C1F50-39BA-4586-8B54-E51EE54A86B8}" type="slidenum">
              <a:rPr lang="da-DK" smtClean="0"/>
              <a:pPr>
                <a:defRPr/>
              </a:pPr>
              <a:t>26</a:t>
            </a:fld>
            <a:endParaRPr lang="da-DK"/>
          </a:p>
        </p:txBody>
      </p:sp>
      <p:sp>
        <p:nvSpPr>
          <p:cNvPr id="28680" name="Tekstboks 17"/>
          <p:cNvSpPr txBox="1">
            <a:spLocks noChangeArrowheads="1"/>
          </p:cNvSpPr>
          <p:nvPr/>
        </p:nvSpPr>
        <p:spPr bwMode="auto">
          <a:xfrm>
            <a:off x="1449366" y="1432976"/>
            <a:ext cx="1223962" cy="400110"/>
          </a:xfrm>
          <a:prstGeom prst="rect">
            <a:avLst/>
          </a:prstGeom>
          <a:noFill/>
          <a:ln w="9525">
            <a:noFill/>
            <a:miter lim="800000"/>
            <a:headEnd/>
            <a:tailEnd/>
          </a:ln>
        </p:spPr>
        <p:txBody>
          <a:bodyPr>
            <a:spAutoFit/>
          </a:bodyPr>
          <a:lstStyle/>
          <a:p>
            <a:r>
              <a:rPr lang="da-DK" sz="2000" b="1">
                <a:solidFill>
                  <a:schemeClr val="tx1">
                    <a:lumMod val="95000"/>
                    <a:lumOff val="5000"/>
                  </a:schemeClr>
                </a:solidFill>
              </a:rPr>
              <a:t>MANI</a:t>
            </a:r>
          </a:p>
        </p:txBody>
      </p:sp>
      <p:sp>
        <p:nvSpPr>
          <p:cNvPr id="28681" name="Tekstboks 18"/>
          <p:cNvSpPr txBox="1">
            <a:spLocks noChangeArrowheads="1"/>
          </p:cNvSpPr>
          <p:nvPr/>
        </p:nvSpPr>
        <p:spPr bwMode="auto">
          <a:xfrm>
            <a:off x="1161234" y="5767108"/>
            <a:ext cx="1800225" cy="400110"/>
          </a:xfrm>
          <a:prstGeom prst="rect">
            <a:avLst/>
          </a:prstGeom>
          <a:noFill/>
          <a:ln w="9525">
            <a:noFill/>
            <a:miter lim="800000"/>
            <a:headEnd/>
            <a:tailEnd/>
          </a:ln>
        </p:spPr>
        <p:txBody>
          <a:bodyPr>
            <a:spAutoFit/>
          </a:bodyPr>
          <a:lstStyle/>
          <a:p>
            <a:r>
              <a:rPr lang="da-DK" sz="2000" b="1">
                <a:solidFill>
                  <a:schemeClr val="tx1">
                    <a:lumMod val="95000"/>
                    <a:lumOff val="5000"/>
                  </a:schemeClr>
                </a:solidFill>
              </a:rPr>
              <a:t>DEPRESSION</a:t>
            </a:r>
            <a:endParaRPr lang="da-DK" sz="1600" b="1">
              <a:solidFill>
                <a:schemeClr val="tx1">
                  <a:lumMod val="95000"/>
                  <a:lumOff val="5000"/>
                </a:schemeClr>
              </a:solidFill>
            </a:endParaRPr>
          </a:p>
        </p:txBody>
      </p:sp>
      <p:sp>
        <p:nvSpPr>
          <p:cNvPr id="28682" name="Tekstboks 19"/>
          <p:cNvSpPr txBox="1">
            <a:spLocks noChangeArrowheads="1"/>
          </p:cNvSpPr>
          <p:nvPr/>
        </p:nvSpPr>
        <p:spPr bwMode="auto">
          <a:xfrm>
            <a:off x="10561370" y="3505291"/>
            <a:ext cx="936625" cy="400110"/>
          </a:xfrm>
          <a:prstGeom prst="rect">
            <a:avLst/>
          </a:prstGeom>
          <a:noFill/>
          <a:ln w="9525">
            <a:noFill/>
            <a:miter lim="800000"/>
            <a:headEnd/>
            <a:tailEnd/>
          </a:ln>
        </p:spPr>
        <p:txBody>
          <a:bodyPr>
            <a:spAutoFit/>
          </a:bodyPr>
          <a:lstStyle/>
          <a:p>
            <a:r>
              <a:rPr lang="da-DK" sz="2000" b="1">
                <a:solidFill>
                  <a:schemeClr val="tx1">
                    <a:lumMod val="95000"/>
                    <a:lumOff val="5000"/>
                  </a:schemeClr>
                </a:solidFill>
              </a:rPr>
              <a:t>TID</a:t>
            </a:r>
          </a:p>
        </p:txBody>
      </p:sp>
      <p:grpSp>
        <p:nvGrpSpPr>
          <p:cNvPr id="2" name="Gruppe 1"/>
          <p:cNvGrpSpPr/>
          <p:nvPr/>
        </p:nvGrpSpPr>
        <p:grpSpPr>
          <a:xfrm>
            <a:off x="1248734" y="1817780"/>
            <a:ext cx="9191296" cy="3887787"/>
            <a:chOff x="1775520" y="1773239"/>
            <a:chExt cx="8136830" cy="3887787"/>
          </a:xfrm>
        </p:grpSpPr>
        <p:cxnSp>
          <p:nvCxnSpPr>
            <p:cNvPr id="28678" name="Lige pilforbindelse 12"/>
            <p:cNvCxnSpPr>
              <a:cxnSpLocks noChangeShapeType="1"/>
            </p:cNvCxnSpPr>
            <p:nvPr/>
          </p:nvCxnSpPr>
          <p:spPr bwMode="auto">
            <a:xfrm>
              <a:off x="2351088" y="1773239"/>
              <a:ext cx="0" cy="3887787"/>
            </a:xfrm>
            <a:prstGeom prst="straightConnector1">
              <a:avLst/>
            </a:prstGeom>
            <a:noFill/>
            <a:ln w="76200" algn="ctr">
              <a:solidFill>
                <a:schemeClr val="tx1"/>
              </a:solidFill>
              <a:round/>
              <a:headEnd type="triangle" w="med" len="med"/>
              <a:tailEnd type="triangle" w="med" len="med"/>
            </a:ln>
          </p:spPr>
        </p:cxnSp>
        <p:cxnSp>
          <p:nvCxnSpPr>
            <p:cNvPr id="28679" name="Lige pilforbindelse 14"/>
            <p:cNvCxnSpPr>
              <a:cxnSpLocks noChangeShapeType="1"/>
            </p:cNvCxnSpPr>
            <p:nvPr/>
          </p:nvCxnSpPr>
          <p:spPr bwMode="auto">
            <a:xfrm>
              <a:off x="2351088" y="3644900"/>
              <a:ext cx="7561262" cy="0"/>
            </a:xfrm>
            <a:prstGeom prst="straightConnector1">
              <a:avLst/>
            </a:prstGeom>
            <a:noFill/>
            <a:ln w="63500" algn="ctr">
              <a:solidFill>
                <a:schemeClr val="tx1"/>
              </a:solidFill>
              <a:round/>
              <a:headEnd/>
              <a:tailEnd type="triangle" w="med" len="med"/>
            </a:ln>
          </p:spPr>
        </p:cxnSp>
        <p:cxnSp>
          <p:nvCxnSpPr>
            <p:cNvPr id="28683" name="Lige forbindelse 21"/>
            <p:cNvCxnSpPr>
              <a:cxnSpLocks noChangeShapeType="1"/>
            </p:cNvCxnSpPr>
            <p:nvPr/>
          </p:nvCxnSpPr>
          <p:spPr bwMode="auto">
            <a:xfrm>
              <a:off x="2207569" y="3140968"/>
              <a:ext cx="287337" cy="0"/>
            </a:xfrm>
            <a:prstGeom prst="line">
              <a:avLst/>
            </a:prstGeom>
            <a:noFill/>
            <a:ln w="19050" algn="ctr">
              <a:solidFill>
                <a:schemeClr val="tx1"/>
              </a:solidFill>
              <a:round/>
              <a:headEnd/>
              <a:tailEnd/>
            </a:ln>
          </p:spPr>
        </p:cxnSp>
        <p:cxnSp>
          <p:nvCxnSpPr>
            <p:cNvPr id="28684" name="Lige forbindelse 22"/>
            <p:cNvCxnSpPr>
              <a:cxnSpLocks noChangeShapeType="1"/>
            </p:cNvCxnSpPr>
            <p:nvPr/>
          </p:nvCxnSpPr>
          <p:spPr bwMode="auto">
            <a:xfrm>
              <a:off x="2207569" y="2132856"/>
              <a:ext cx="287337" cy="0"/>
            </a:xfrm>
            <a:prstGeom prst="line">
              <a:avLst/>
            </a:prstGeom>
            <a:noFill/>
            <a:ln w="19050" algn="ctr">
              <a:solidFill>
                <a:schemeClr val="tx1"/>
              </a:solidFill>
              <a:round/>
              <a:headEnd/>
              <a:tailEnd/>
            </a:ln>
          </p:spPr>
        </p:cxnSp>
        <p:cxnSp>
          <p:nvCxnSpPr>
            <p:cNvPr id="28685" name="Lige forbindelse 23"/>
            <p:cNvCxnSpPr>
              <a:cxnSpLocks noChangeShapeType="1"/>
            </p:cNvCxnSpPr>
            <p:nvPr/>
          </p:nvCxnSpPr>
          <p:spPr bwMode="auto">
            <a:xfrm>
              <a:off x="2207569" y="4077072"/>
              <a:ext cx="287337" cy="0"/>
            </a:xfrm>
            <a:prstGeom prst="line">
              <a:avLst/>
            </a:prstGeom>
            <a:noFill/>
            <a:ln w="19050" algn="ctr">
              <a:solidFill>
                <a:schemeClr val="tx1"/>
              </a:solidFill>
              <a:round/>
              <a:headEnd/>
              <a:tailEnd/>
            </a:ln>
          </p:spPr>
        </p:cxnSp>
        <p:cxnSp>
          <p:nvCxnSpPr>
            <p:cNvPr id="28686" name="Lige forbindelse 24"/>
            <p:cNvCxnSpPr>
              <a:cxnSpLocks noChangeShapeType="1"/>
            </p:cNvCxnSpPr>
            <p:nvPr/>
          </p:nvCxnSpPr>
          <p:spPr bwMode="auto">
            <a:xfrm>
              <a:off x="2208214" y="5084763"/>
              <a:ext cx="287337" cy="0"/>
            </a:xfrm>
            <a:prstGeom prst="line">
              <a:avLst/>
            </a:prstGeom>
            <a:noFill/>
            <a:ln w="19050" algn="ctr">
              <a:solidFill>
                <a:schemeClr val="tx1"/>
              </a:solidFill>
              <a:round/>
              <a:headEnd/>
              <a:tailEnd/>
            </a:ln>
          </p:spPr>
        </p:cxnSp>
        <p:sp>
          <p:nvSpPr>
            <p:cNvPr id="28687" name="Tekstboks 25"/>
            <p:cNvSpPr txBox="1">
              <a:spLocks noChangeArrowheads="1"/>
            </p:cNvSpPr>
            <p:nvPr/>
          </p:nvSpPr>
          <p:spPr bwMode="auto">
            <a:xfrm>
              <a:off x="1847528" y="1916832"/>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3</a:t>
              </a:r>
              <a:endParaRPr lang="da-DK" sz="1400" b="1">
                <a:solidFill>
                  <a:srgbClr val="000000"/>
                </a:solidFill>
                <a:latin typeface="Times New Roman" pitchFamily="18" charset="0"/>
              </a:endParaRPr>
            </a:p>
          </p:txBody>
        </p:sp>
        <p:sp>
          <p:nvSpPr>
            <p:cNvPr id="28688" name="Tekstboks 26"/>
            <p:cNvSpPr txBox="1">
              <a:spLocks noChangeArrowheads="1"/>
            </p:cNvSpPr>
            <p:nvPr/>
          </p:nvSpPr>
          <p:spPr bwMode="auto">
            <a:xfrm>
              <a:off x="1847528" y="2996952"/>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1</a:t>
              </a:r>
              <a:endParaRPr lang="da-DK" sz="1400" b="1">
                <a:solidFill>
                  <a:srgbClr val="000000"/>
                </a:solidFill>
                <a:latin typeface="Times New Roman" pitchFamily="18" charset="0"/>
              </a:endParaRPr>
            </a:p>
          </p:txBody>
        </p:sp>
        <p:sp>
          <p:nvSpPr>
            <p:cNvPr id="28689" name="Tekstboks 27"/>
            <p:cNvSpPr txBox="1">
              <a:spLocks noChangeArrowheads="1"/>
            </p:cNvSpPr>
            <p:nvPr/>
          </p:nvSpPr>
          <p:spPr bwMode="auto">
            <a:xfrm>
              <a:off x="1775520" y="3861048"/>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 l</a:t>
              </a:r>
              <a:endParaRPr lang="da-DK" sz="1400" b="1">
                <a:solidFill>
                  <a:srgbClr val="000000"/>
                </a:solidFill>
                <a:latin typeface="Times New Roman" pitchFamily="18" charset="0"/>
              </a:endParaRPr>
            </a:p>
          </p:txBody>
        </p:sp>
        <p:sp>
          <p:nvSpPr>
            <p:cNvPr id="28690" name="Tekstboks 28"/>
            <p:cNvSpPr txBox="1">
              <a:spLocks noChangeArrowheads="1"/>
            </p:cNvSpPr>
            <p:nvPr/>
          </p:nvSpPr>
          <p:spPr bwMode="auto">
            <a:xfrm>
              <a:off x="1775520" y="4941168"/>
              <a:ext cx="504676" cy="338554"/>
            </a:xfrm>
            <a:prstGeom prst="rect">
              <a:avLst/>
            </a:prstGeom>
            <a:noFill/>
            <a:ln w="9525">
              <a:noFill/>
              <a:miter lim="800000"/>
              <a:headEnd/>
              <a:tailEnd/>
            </a:ln>
          </p:spPr>
          <p:txBody>
            <a:bodyPr wrap="square">
              <a:spAutoFit/>
            </a:bodyPr>
            <a:lstStyle/>
            <a:p>
              <a:r>
                <a:rPr lang="da-DK" sz="1600" b="1">
                  <a:solidFill>
                    <a:srgbClr val="000000"/>
                  </a:solidFill>
                  <a:latin typeface="Times New Roman" pitchFamily="18" charset="0"/>
                </a:rPr>
                <a:t>- 3</a:t>
              </a:r>
              <a:endParaRPr lang="da-DK" sz="1400" b="1">
                <a:solidFill>
                  <a:srgbClr val="000000"/>
                </a:solidFill>
                <a:latin typeface="Times New Roman" pitchFamily="18" charset="0"/>
              </a:endParaRPr>
            </a:p>
          </p:txBody>
        </p:sp>
        <p:cxnSp>
          <p:nvCxnSpPr>
            <p:cNvPr id="24" name="Lige forbindelse 22"/>
            <p:cNvCxnSpPr>
              <a:cxnSpLocks noChangeShapeType="1"/>
            </p:cNvCxnSpPr>
            <p:nvPr/>
          </p:nvCxnSpPr>
          <p:spPr bwMode="auto">
            <a:xfrm>
              <a:off x="2207569" y="2636912"/>
              <a:ext cx="287337" cy="0"/>
            </a:xfrm>
            <a:prstGeom prst="line">
              <a:avLst/>
            </a:prstGeom>
            <a:noFill/>
            <a:ln w="19050" algn="ctr">
              <a:solidFill>
                <a:schemeClr val="tx1"/>
              </a:solidFill>
              <a:round/>
              <a:headEnd/>
              <a:tailEnd/>
            </a:ln>
          </p:spPr>
        </p:cxnSp>
        <p:sp>
          <p:nvSpPr>
            <p:cNvPr id="25" name="Tekstboks 26"/>
            <p:cNvSpPr txBox="1">
              <a:spLocks noChangeArrowheads="1"/>
            </p:cNvSpPr>
            <p:nvPr/>
          </p:nvSpPr>
          <p:spPr bwMode="auto">
            <a:xfrm>
              <a:off x="1847528" y="2420888"/>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2</a:t>
              </a:r>
              <a:endParaRPr lang="da-DK" sz="1400" b="1">
                <a:solidFill>
                  <a:srgbClr val="000000"/>
                </a:solidFill>
                <a:latin typeface="Times New Roman" pitchFamily="18" charset="0"/>
              </a:endParaRPr>
            </a:p>
          </p:txBody>
        </p:sp>
        <p:cxnSp>
          <p:nvCxnSpPr>
            <p:cNvPr id="27" name="Lige forbindelse 23"/>
            <p:cNvCxnSpPr>
              <a:cxnSpLocks noChangeShapeType="1"/>
            </p:cNvCxnSpPr>
            <p:nvPr/>
          </p:nvCxnSpPr>
          <p:spPr bwMode="auto">
            <a:xfrm>
              <a:off x="2207569" y="4581128"/>
              <a:ext cx="287337" cy="0"/>
            </a:xfrm>
            <a:prstGeom prst="line">
              <a:avLst/>
            </a:prstGeom>
            <a:noFill/>
            <a:ln w="19050" algn="ctr">
              <a:solidFill>
                <a:schemeClr val="tx1"/>
              </a:solidFill>
              <a:round/>
              <a:headEnd/>
              <a:tailEnd/>
            </a:ln>
          </p:spPr>
        </p:cxnSp>
        <p:sp>
          <p:nvSpPr>
            <p:cNvPr id="28" name="Tekstboks 27"/>
            <p:cNvSpPr txBox="1">
              <a:spLocks noChangeArrowheads="1"/>
            </p:cNvSpPr>
            <p:nvPr/>
          </p:nvSpPr>
          <p:spPr bwMode="auto">
            <a:xfrm>
              <a:off x="1775520" y="4365104"/>
              <a:ext cx="504378" cy="338554"/>
            </a:xfrm>
            <a:prstGeom prst="rect">
              <a:avLst/>
            </a:prstGeom>
            <a:noFill/>
            <a:ln w="9525">
              <a:noFill/>
              <a:miter lim="800000"/>
              <a:headEnd/>
              <a:tailEnd/>
            </a:ln>
          </p:spPr>
          <p:txBody>
            <a:bodyPr wrap="square">
              <a:spAutoFit/>
            </a:bodyPr>
            <a:lstStyle/>
            <a:p>
              <a:r>
                <a:rPr lang="da-DK" sz="1600" b="1">
                  <a:solidFill>
                    <a:srgbClr val="000000"/>
                  </a:solidFill>
                  <a:latin typeface="Times New Roman" pitchFamily="18" charset="0"/>
                </a:rPr>
                <a:t>- 2</a:t>
              </a:r>
              <a:endParaRPr lang="da-DK" sz="1400" b="1">
                <a:solidFill>
                  <a:srgbClr val="000000"/>
                </a:solidFill>
                <a:latin typeface="Times New Roman" pitchFamily="18" charset="0"/>
              </a:endParaRPr>
            </a:p>
          </p:txBody>
        </p:sp>
      </p:grpSp>
    </p:spTree>
    <p:extLst>
      <p:ext uri="{BB962C8B-B14F-4D97-AF65-F5344CB8AC3E}">
        <p14:creationId xmlns:p14="http://schemas.microsoft.com/office/powerpoint/2010/main" val="280189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eaLnBrk="1" hangingPunct="1"/>
            <a:r>
              <a:rPr lang="da-DK" altLang="da-DK" sz="3200" b="1">
                <a:latin typeface="+mn-lt"/>
                <a:ea typeface="ＭＳ Ｐゴシック" charset="-128"/>
              </a:rPr>
              <a:t> ÅRSAGSFORHOLD</a:t>
            </a:r>
          </a:p>
        </p:txBody>
      </p:sp>
      <p:sp>
        <p:nvSpPr>
          <p:cNvPr id="41986" name="Rectangle 3"/>
          <p:cNvSpPr>
            <a:spLocks noGrp="1" noChangeArrowheads="1"/>
          </p:cNvSpPr>
          <p:nvPr>
            <p:ph idx="1"/>
          </p:nvPr>
        </p:nvSpPr>
        <p:spPr>
          <a:xfrm>
            <a:off x="953478" y="1844676"/>
            <a:ext cx="9453418" cy="4251325"/>
          </a:xfrm>
        </p:spPr>
        <p:txBody>
          <a:bodyPr>
            <a:noAutofit/>
          </a:bodyPr>
          <a:lstStyle/>
          <a:p>
            <a:pPr eaLnBrk="1" hangingPunct="1">
              <a:lnSpc>
                <a:spcPct val="70000"/>
              </a:lnSpc>
            </a:pPr>
            <a:endParaRPr lang="da-DK" altLang="da-DK" sz="2400">
              <a:solidFill>
                <a:schemeClr val="tx1"/>
              </a:solidFill>
              <a:ea typeface="ＭＳ Ｐゴシック" charset="-128"/>
            </a:endParaRPr>
          </a:p>
          <a:p>
            <a:pPr eaLnBrk="1" hangingPunct="1">
              <a:lnSpc>
                <a:spcPct val="150000"/>
              </a:lnSpc>
            </a:pPr>
            <a:r>
              <a:rPr lang="da-DK" altLang="da-DK" sz="2400">
                <a:solidFill>
                  <a:schemeClr val="tx1"/>
                </a:solidFill>
                <a:ea typeface="ＭＳ Ｐゴシック" charset="-128"/>
              </a:rPr>
              <a:t>Genetisk sårbarhed</a:t>
            </a:r>
            <a:endParaRPr lang="da-DK" altLang="da-DK" sz="2400">
              <a:ea typeface="ＭＳ Ｐゴシック" charset="-128"/>
            </a:endParaRPr>
          </a:p>
          <a:p>
            <a:pPr eaLnBrk="1" hangingPunct="1">
              <a:lnSpc>
                <a:spcPct val="150000"/>
              </a:lnSpc>
            </a:pPr>
            <a:r>
              <a:rPr lang="da-DK" altLang="da-DK" sz="2400">
                <a:ea typeface="ＭＳ Ｐゴシック" charset="-128"/>
              </a:rPr>
              <a:t>Sårbarheden kan forøges af ydre forhold </a:t>
            </a:r>
          </a:p>
          <a:p>
            <a:pPr eaLnBrk="1" hangingPunct="1">
              <a:lnSpc>
                <a:spcPct val="150000"/>
              </a:lnSpc>
            </a:pPr>
            <a:r>
              <a:rPr lang="da-DK" altLang="da-DK" sz="2400">
                <a:ea typeface="ＭＳ Ｐゴシック" charset="-128"/>
              </a:rPr>
              <a:t>Jo større sårbarhed, jo nemmere udvikles en ny sygdomsepisode</a:t>
            </a:r>
          </a:p>
          <a:p>
            <a:pPr eaLnBrk="1" hangingPunct="1">
              <a:lnSpc>
                <a:spcPct val="150000"/>
              </a:lnSpc>
            </a:pPr>
            <a:r>
              <a:rPr lang="da-DK" altLang="da-DK" sz="2400">
                <a:ea typeface="ＭＳ Ｐゴシック" charset="-128"/>
              </a:rPr>
              <a:t>En ny episode kan komme helt uprovokeret, men kan også udløses af biologiske, psykologisk eller sociale faktorer</a:t>
            </a:r>
          </a:p>
          <a:p>
            <a:pPr eaLnBrk="1" hangingPunct="1">
              <a:lnSpc>
                <a:spcPct val="70000"/>
              </a:lnSpc>
              <a:buFont typeface="Wingdings" charset="2"/>
              <a:buNone/>
            </a:pPr>
            <a:endParaRPr lang="da-DK" altLang="da-DK" sz="2400">
              <a:ea typeface="ＭＳ Ｐゴシック" charset="-128"/>
            </a:endParaRPr>
          </a:p>
        </p:txBody>
      </p:sp>
      <p:sp>
        <p:nvSpPr>
          <p:cNvPr id="3" name="Pladsholder til slidenummer 2">
            <a:extLst>
              <a:ext uri="{FF2B5EF4-FFF2-40B4-BE49-F238E27FC236}">
                <a16:creationId xmlns:a16="http://schemas.microsoft.com/office/drawing/2014/main" id="{DA857B02-A385-4C66-A40F-D12FB4EBAA1B}"/>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3</a:t>
            </a:fld>
            <a:endParaRPr lang="da-DK"/>
          </a:p>
        </p:txBody>
      </p:sp>
    </p:spTree>
    <p:extLst>
      <p:ext uri="{BB962C8B-B14F-4D97-AF65-F5344CB8AC3E}">
        <p14:creationId xmlns:p14="http://schemas.microsoft.com/office/powerpoint/2010/main" val="132043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C882F-026C-E3F9-7C69-EC75CF208E36}"/>
              </a:ext>
            </a:extLst>
          </p:cNvPr>
          <p:cNvSpPr>
            <a:spLocks noGrp="1"/>
          </p:cNvSpPr>
          <p:nvPr>
            <p:ph type="title"/>
          </p:nvPr>
        </p:nvSpPr>
        <p:spPr/>
        <p:txBody>
          <a:bodyPr>
            <a:normAutofit/>
          </a:bodyPr>
          <a:lstStyle/>
          <a:p>
            <a:r>
              <a:rPr lang="da-DK" sz="3200" b="1" cap="all"/>
              <a:t>Stress-sårbarhedsmodellen</a:t>
            </a:r>
          </a:p>
        </p:txBody>
      </p:sp>
      <p:cxnSp>
        <p:nvCxnSpPr>
          <p:cNvPr id="5" name="Lige forbindelse 4">
            <a:extLst>
              <a:ext uri="{FF2B5EF4-FFF2-40B4-BE49-F238E27FC236}">
                <a16:creationId xmlns:a16="http://schemas.microsoft.com/office/drawing/2014/main" id="{BA2EC60B-0A8A-FFA5-6CE1-0C9FC1F07A25}"/>
              </a:ext>
            </a:extLst>
          </p:cNvPr>
          <p:cNvCxnSpPr/>
          <p:nvPr/>
        </p:nvCxnSpPr>
        <p:spPr>
          <a:xfrm>
            <a:off x="2860160" y="2190307"/>
            <a:ext cx="0" cy="339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9735B112-3BEC-E7CE-F2E7-F1CC35D37901}"/>
              </a:ext>
            </a:extLst>
          </p:cNvPr>
          <p:cNvCxnSpPr>
            <a:cxnSpLocks/>
          </p:cNvCxnSpPr>
          <p:nvPr/>
        </p:nvCxnSpPr>
        <p:spPr>
          <a:xfrm>
            <a:off x="2860160" y="5580321"/>
            <a:ext cx="5497033" cy="1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BDE1446F-FBCC-9120-A3D4-56ECF4F92957}"/>
              </a:ext>
            </a:extLst>
          </p:cNvPr>
          <p:cNvSpPr txBox="1"/>
          <p:nvPr/>
        </p:nvSpPr>
        <p:spPr>
          <a:xfrm>
            <a:off x="5089454" y="5760231"/>
            <a:ext cx="2254101" cy="369332"/>
          </a:xfrm>
          <a:prstGeom prst="rect">
            <a:avLst/>
          </a:prstGeom>
          <a:noFill/>
        </p:spPr>
        <p:txBody>
          <a:bodyPr wrap="square" rtlCol="0">
            <a:spAutoFit/>
          </a:bodyPr>
          <a:lstStyle/>
          <a:p>
            <a:r>
              <a:rPr lang="da-DK" b="1"/>
              <a:t>SÅRBARHED</a:t>
            </a:r>
          </a:p>
        </p:txBody>
      </p:sp>
      <p:sp>
        <p:nvSpPr>
          <p:cNvPr id="9" name="Tekstfelt 8">
            <a:extLst>
              <a:ext uri="{FF2B5EF4-FFF2-40B4-BE49-F238E27FC236}">
                <a16:creationId xmlns:a16="http://schemas.microsoft.com/office/drawing/2014/main" id="{76D3211F-D0B3-F663-4F09-91C61A05B271}"/>
              </a:ext>
            </a:extLst>
          </p:cNvPr>
          <p:cNvSpPr txBox="1"/>
          <p:nvPr/>
        </p:nvSpPr>
        <p:spPr>
          <a:xfrm>
            <a:off x="1853611" y="3504191"/>
            <a:ext cx="1399954" cy="369332"/>
          </a:xfrm>
          <a:prstGeom prst="rect">
            <a:avLst/>
          </a:prstGeom>
          <a:noFill/>
        </p:spPr>
        <p:txBody>
          <a:bodyPr wrap="square" rtlCol="0">
            <a:spAutoFit/>
          </a:bodyPr>
          <a:lstStyle/>
          <a:p>
            <a:r>
              <a:rPr lang="da-DK" b="1"/>
              <a:t>STRESS</a:t>
            </a:r>
          </a:p>
        </p:txBody>
      </p:sp>
      <p:sp>
        <p:nvSpPr>
          <p:cNvPr id="10" name="Tekstfelt 9">
            <a:extLst>
              <a:ext uri="{FF2B5EF4-FFF2-40B4-BE49-F238E27FC236}">
                <a16:creationId xmlns:a16="http://schemas.microsoft.com/office/drawing/2014/main" id="{1CC9B430-F70C-DF57-5A68-E220D6087527}"/>
              </a:ext>
            </a:extLst>
          </p:cNvPr>
          <p:cNvSpPr txBox="1"/>
          <p:nvPr/>
        </p:nvSpPr>
        <p:spPr>
          <a:xfrm>
            <a:off x="3609757" y="4496014"/>
            <a:ext cx="2254101" cy="369332"/>
          </a:xfrm>
          <a:prstGeom prst="rect">
            <a:avLst/>
          </a:prstGeom>
          <a:noFill/>
        </p:spPr>
        <p:txBody>
          <a:bodyPr wrap="square" rtlCol="0">
            <a:spAutoFit/>
          </a:bodyPr>
          <a:lstStyle/>
          <a:p>
            <a:r>
              <a:rPr lang="da-DK" b="1"/>
              <a:t>Rask</a:t>
            </a:r>
          </a:p>
        </p:txBody>
      </p:sp>
      <p:sp>
        <p:nvSpPr>
          <p:cNvPr id="11" name="Tekstfelt 10">
            <a:extLst>
              <a:ext uri="{FF2B5EF4-FFF2-40B4-BE49-F238E27FC236}">
                <a16:creationId xmlns:a16="http://schemas.microsoft.com/office/drawing/2014/main" id="{4D2F271D-ABA9-6782-7692-DAA4A3845A93}"/>
              </a:ext>
            </a:extLst>
          </p:cNvPr>
          <p:cNvSpPr txBox="1"/>
          <p:nvPr/>
        </p:nvSpPr>
        <p:spPr>
          <a:xfrm>
            <a:off x="5523617" y="3343160"/>
            <a:ext cx="2254101" cy="369332"/>
          </a:xfrm>
          <a:prstGeom prst="rect">
            <a:avLst/>
          </a:prstGeom>
          <a:noFill/>
        </p:spPr>
        <p:txBody>
          <a:bodyPr wrap="square" rtlCol="0">
            <a:spAutoFit/>
          </a:bodyPr>
          <a:lstStyle/>
          <a:p>
            <a:r>
              <a:rPr lang="da-DK" b="1"/>
              <a:t>Syg</a:t>
            </a:r>
          </a:p>
        </p:txBody>
      </p:sp>
      <p:sp>
        <p:nvSpPr>
          <p:cNvPr id="16" name="Kombinationstegning: figur 15">
            <a:extLst>
              <a:ext uri="{FF2B5EF4-FFF2-40B4-BE49-F238E27FC236}">
                <a16:creationId xmlns:a16="http://schemas.microsoft.com/office/drawing/2014/main" id="{248933FE-9F39-5065-114F-8B7ABCD46B2D}"/>
              </a:ext>
            </a:extLst>
          </p:cNvPr>
          <p:cNvSpPr/>
          <p:nvPr/>
        </p:nvSpPr>
        <p:spPr>
          <a:xfrm>
            <a:off x="2860160" y="2190306"/>
            <a:ext cx="4338084" cy="3397104"/>
          </a:xfrm>
          <a:custGeom>
            <a:avLst/>
            <a:gdLst>
              <a:gd name="connsiteX0" fmla="*/ 0 w 4221126"/>
              <a:gd name="connsiteY0" fmla="*/ 0 h 3391786"/>
              <a:gd name="connsiteX1" fmla="*/ 212651 w 4221126"/>
              <a:gd name="connsiteY1" fmla="*/ 10633 h 3391786"/>
              <a:gd name="connsiteX2" fmla="*/ 499730 w 4221126"/>
              <a:gd name="connsiteY2" fmla="*/ 31898 h 3391786"/>
              <a:gd name="connsiteX3" fmla="*/ 808074 w 4221126"/>
              <a:gd name="connsiteY3" fmla="*/ 233916 h 3391786"/>
              <a:gd name="connsiteX4" fmla="*/ 935665 w 4221126"/>
              <a:gd name="connsiteY4" fmla="*/ 414670 h 3391786"/>
              <a:gd name="connsiteX5" fmla="*/ 1031358 w 4221126"/>
              <a:gd name="connsiteY5" fmla="*/ 563526 h 3391786"/>
              <a:gd name="connsiteX6" fmla="*/ 1158949 w 4221126"/>
              <a:gd name="connsiteY6" fmla="*/ 723014 h 3391786"/>
              <a:gd name="connsiteX7" fmla="*/ 1392865 w 4221126"/>
              <a:gd name="connsiteY7" fmla="*/ 978195 h 3391786"/>
              <a:gd name="connsiteX8" fmla="*/ 1754372 w 4221126"/>
              <a:gd name="connsiteY8" fmla="*/ 1594884 h 3391786"/>
              <a:gd name="connsiteX9" fmla="*/ 1860698 w 4221126"/>
              <a:gd name="connsiteY9" fmla="*/ 1807535 h 3391786"/>
              <a:gd name="connsiteX10" fmla="*/ 2232837 w 4221126"/>
              <a:gd name="connsiteY10" fmla="*/ 2137144 h 3391786"/>
              <a:gd name="connsiteX11" fmla="*/ 2519916 w 4221126"/>
              <a:gd name="connsiteY11" fmla="*/ 2360428 h 3391786"/>
              <a:gd name="connsiteX12" fmla="*/ 2721935 w 4221126"/>
              <a:gd name="connsiteY12" fmla="*/ 2541181 h 3391786"/>
              <a:gd name="connsiteX13" fmla="*/ 3125972 w 4221126"/>
              <a:gd name="connsiteY13" fmla="*/ 2785730 h 3391786"/>
              <a:gd name="connsiteX14" fmla="*/ 3455581 w 4221126"/>
              <a:gd name="connsiteY14" fmla="*/ 2998381 h 3391786"/>
              <a:gd name="connsiteX15" fmla="*/ 3774558 w 4221126"/>
              <a:gd name="connsiteY15" fmla="*/ 3221665 h 3391786"/>
              <a:gd name="connsiteX16" fmla="*/ 4008474 w 4221126"/>
              <a:gd name="connsiteY16" fmla="*/ 3306726 h 3391786"/>
              <a:gd name="connsiteX17" fmla="*/ 4104168 w 4221126"/>
              <a:gd name="connsiteY17" fmla="*/ 3338623 h 3391786"/>
              <a:gd name="connsiteX18" fmla="*/ 4199861 w 4221126"/>
              <a:gd name="connsiteY18" fmla="*/ 3381154 h 3391786"/>
              <a:gd name="connsiteX19" fmla="*/ 4199861 w 4221126"/>
              <a:gd name="connsiteY19" fmla="*/ 3370521 h 3391786"/>
              <a:gd name="connsiteX20" fmla="*/ 4221126 w 4221126"/>
              <a:gd name="connsiteY20" fmla="*/ 3391786 h 33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126" h="3391786">
                <a:moveTo>
                  <a:pt x="0" y="0"/>
                </a:moveTo>
                <a:lnTo>
                  <a:pt x="212651" y="10633"/>
                </a:lnTo>
                <a:cubicBezTo>
                  <a:pt x="295939" y="15949"/>
                  <a:pt x="400493" y="-5316"/>
                  <a:pt x="499730" y="31898"/>
                </a:cubicBezTo>
                <a:cubicBezTo>
                  <a:pt x="598967" y="69112"/>
                  <a:pt x="735418" y="170121"/>
                  <a:pt x="808074" y="233916"/>
                </a:cubicBezTo>
                <a:cubicBezTo>
                  <a:pt x="880730" y="297711"/>
                  <a:pt x="898451" y="359735"/>
                  <a:pt x="935665" y="414670"/>
                </a:cubicBezTo>
                <a:cubicBezTo>
                  <a:pt x="972879" y="469605"/>
                  <a:pt x="994144" y="512135"/>
                  <a:pt x="1031358" y="563526"/>
                </a:cubicBezTo>
                <a:cubicBezTo>
                  <a:pt x="1068572" y="614917"/>
                  <a:pt x="1098698" y="653903"/>
                  <a:pt x="1158949" y="723014"/>
                </a:cubicBezTo>
                <a:cubicBezTo>
                  <a:pt x="1219200" y="792125"/>
                  <a:pt x="1293628" y="832884"/>
                  <a:pt x="1392865" y="978195"/>
                </a:cubicBezTo>
                <a:cubicBezTo>
                  <a:pt x="1492102" y="1123506"/>
                  <a:pt x="1676400" y="1456661"/>
                  <a:pt x="1754372" y="1594884"/>
                </a:cubicBezTo>
                <a:cubicBezTo>
                  <a:pt x="1832344" y="1733107"/>
                  <a:pt x="1780954" y="1717158"/>
                  <a:pt x="1860698" y="1807535"/>
                </a:cubicBezTo>
                <a:cubicBezTo>
                  <a:pt x="1940442" y="1897912"/>
                  <a:pt x="2122967" y="2044995"/>
                  <a:pt x="2232837" y="2137144"/>
                </a:cubicBezTo>
                <a:cubicBezTo>
                  <a:pt x="2342707" y="2229293"/>
                  <a:pt x="2438400" y="2293089"/>
                  <a:pt x="2519916" y="2360428"/>
                </a:cubicBezTo>
                <a:cubicBezTo>
                  <a:pt x="2601432" y="2427768"/>
                  <a:pt x="2620926" y="2470297"/>
                  <a:pt x="2721935" y="2541181"/>
                </a:cubicBezTo>
                <a:cubicBezTo>
                  <a:pt x="2822944" y="2612065"/>
                  <a:pt x="3125972" y="2785730"/>
                  <a:pt x="3125972" y="2785730"/>
                </a:cubicBezTo>
                <a:cubicBezTo>
                  <a:pt x="3248246" y="2861930"/>
                  <a:pt x="3347483" y="2925725"/>
                  <a:pt x="3455581" y="2998381"/>
                </a:cubicBezTo>
                <a:cubicBezTo>
                  <a:pt x="3563679" y="3071037"/>
                  <a:pt x="3682409" y="3170274"/>
                  <a:pt x="3774558" y="3221665"/>
                </a:cubicBezTo>
                <a:cubicBezTo>
                  <a:pt x="3866707" y="3273056"/>
                  <a:pt x="4008474" y="3306726"/>
                  <a:pt x="4008474" y="3306726"/>
                </a:cubicBezTo>
                <a:cubicBezTo>
                  <a:pt x="4063409" y="3326219"/>
                  <a:pt x="4072270" y="3326218"/>
                  <a:pt x="4104168" y="3338623"/>
                </a:cubicBezTo>
                <a:cubicBezTo>
                  <a:pt x="4136066" y="3351028"/>
                  <a:pt x="4183912" y="3375838"/>
                  <a:pt x="4199861" y="3381154"/>
                </a:cubicBezTo>
                <a:cubicBezTo>
                  <a:pt x="4215810" y="3386470"/>
                  <a:pt x="4196317" y="3368749"/>
                  <a:pt x="4199861" y="3370521"/>
                </a:cubicBezTo>
                <a:cubicBezTo>
                  <a:pt x="4203405" y="3372293"/>
                  <a:pt x="4212265" y="3382039"/>
                  <a:pt x="4221126" y="3391786"/>
                </a:cubicBezTo>
              </a:path>
            </a:pathLst>
          </a:custGeom>
          <a:noFill/>
          <a:ln w="28575">
            <a:solidFill>
              <a:srgbClr val="0099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EA0466FD-7F9C-3126-FBD6-EA62CC91633B}"/>
              </a:ext>
            </a:extLst>
          </p:cNvPr>
          <p:cNvSpPr txBox="1"/>
          <p:nvPr/>
        </p:nvSpPr>
        <p:spPr>
          <a:xfrm>
            <a:off x="8516681" y="5580321"/>
            <a:ext cx="520995" cy="369332"/>
          </a:xfrm>
          <a:prstGeom prst="rect">
            <a:avLst/>
          </a:prstGeom>
          <a:noFill/>
        </p:spPr>
        <p:txBody>
          <a:bodyPr wrap="square" rtlCol="0">
            <a:spAutoFit/>
          </a:bodyPr>
          <a:lstStyle/>
          <a:p>
            <a:r>
              <a:rPr lang="da-DK">
                <a:solidFill>
                  <a:schemeClr val="accent2">
                    <a:lumMod val="75000"/>
                  </a:schemeClr>
                </a:solidFill>
              </a:rPr>
              <a:t>Høj</a:t>
            </a:r>
            <a:r>
              <a:rPr lang="da-DK"/>
              <a:t> </a:t>
            </a:r>
          </a:p>
        </p:txBody>
      </p:sp>
      <p:sp>
        <p:nvSpPr>
          <p:cNvPr id="18" name="Tekstfelt 17">
            <a:extLst>
              <a:ext uri="{FF2B5EF4-FFF2-40B4-BE49-F238E27FC236}">
                <a16:creationId xmlns:a16="http://schemas.microsoft.com/office/drawing/2014/main" id="{3D31326D-017D-E219-6221-20DEB9C5A1BF}"/>
              </a:ext>
            </a:extLst>
          </p:cNvPr>
          <p:cNvSpPr txBox="1"/>
          <p:nvPr/>
        </p:nvSpPr>
        <p:spPr>
          <a:xfrm>
            <a:off x="2339164" y="1885422"/>
            <a:ext cx="520995" cy="369332"/>
          </a:xfrm>
          <a:prstGeom prst="rect">
            <a:avLst/>
          </a:prstGeom>
          <a:noFill/>
        </p:spPr>
        <p:txBody>
          <a:bodyPr wrap="square" rtlCol="0">
            <a:spAutoFit/>
          </a:bodyPr>
          <a:lstStyle/>
          <a:p>
            <a:r>
              <a:rPr lang="da-DK">
                <a:solidFill>
                  <a:schemeClr val="accent2">
                    <a:lumMod val="75000"/>
                  </a:schemeClr>
                </a:solidFill>
              </a:rPr>
              <a:t>Høj</a:t>
            </a:r>
            <a:r>
              <a:rPr lang="da-DK"/>
              <a:t> </a:t>
            </a:r>
          </a:p>
        </p:txBody>
      </p:sp>
      <p:sp>
        <p:nvSpPr>
          <p:cNvPr id="19" name="Tekstfelt 18">
            <a:extLst>
              <a:ext uri="{FF2B5EF4-FFF2-40B4-BE49-F238E27FC236}">
                <a16:creationId xmlns:a16="http://schemas.microsoft.com/office/drawing/2014/main" id="{C03D07BD-ADC0-A0AB-FE9D-9CA4C70BD2C2}"/>
              </a:ext>
            </a:extLst>
          </p:cNvPr>
          <p:cNvSpPr txBox="1"/>
          <p:nvPr/>
        </p:nvSpPr>
        <p:spPr>
          <a:xfrm>
            <a:off x="2339164" y="5614609"/>
            <a:ext cx="520995" cy="369332"/>
          </a:xfrm>
          <a:prstGeom prst="rect">
            <a:avLst/>
          </a:prstGeom>
          <a:noFill/>
        </p:spPr>
        <p:txBody>
          <a:bodyPr wrap="square" rtlCol="0">
            <a:spAutoFit/>
          </a:bodyPr>
          <a:lstStyle/>
          <a:p>
            <a:r>
              <a:rPr lang="da-DK">
                <a:solidFill>
                  <a:schemeClr val="accent1">
                    <a:lumMod val="75000"/>
                  </a:schemeClr>
                </a:solidFill>
              </a:rPr>
              <a:t>Lav</a:t>
            </a:r>
            <a:r>
              <a:rPr lang="da-DK"/>
              <a:t> </a:t>
            </a:r>
          </a:p>
        </p:txBody>
      </p:sp>
      <p:sp>
        <p:nvSpPr>
          <p:cNvPr id="3" name="Tekstfelt 2">
            <a:extLst>
              <a:ext uri="{FF2B5EF4-FFF2-40B4-BE49-F238E27FC236}">
                <a16:creationId xmlns:a16="http://schemas.microsoft.com/office/drawing/2014/main" id="{3BD63FB7-AB90-9656-E79B-6E0ECE3B5AA7}"/>
              </a:ext>
            </a:extLst>
          </p:cNvPr>
          <p:cNvSpPr txBox="1"/>
          <p:nvPr/>
        </p:nvSpPr>
        <p:spPr>
          <a:xfrm rot="2276546">
            <a:off x="4608958" y="3877538"/>
            <a:ext cx="1042507" cy="369332"/>
          </a:xfrm>
          <a:prstGeom prst="rect">
            <a:avLst/>
          </a:prstGeom>
          <a:noFill/>
        </p:spPr>
        <p:txBody>
          <a:bodyPr wrap="square" rtlCol="0">
            <a:spAutoFit/>
          </a:bodyPr>
          <a:lstStyle/>
          <a:p>
            <a:r>
              <a:rPr lang="da-DK"/>
              <a:t>Tærskel </a:t>
            </a:r>
          </a:p>
        </p:txBody>
      </p:sp>
    </p:spTree>
    <p:extLst>
      <p:ext uri="{BB962C8B-B14F-4D97-AF65-F5344CB8AC3E}">
        <p14:creationId xmlns:p14="http://schemas.microsoft.com/office/powerpoint/2010/main" val="307928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C707C-6161-AA41-2C88-53E6E8985743}"/>
              </a:ext>
            </a:extLst>
          </p:cNvPr>
          <p:cNvSpPr>
            <a:spLocks noGrp="1"/>
          </p:cNvSpPr>
          <p:nvPr>
            <p:ph type="title"/>
          </p:nvPr>
        </p:nvSpPr>
        <p:spPr/>
        <p:txBody>
          <a:bodyPr>
            <a:normAutofit/>
          </a:bodyPr>
          <a:lstStyle/>
          <a:p>
            <a:r>
              <a:rPr lang="nb-NO" altLang="nb-NO" sz="3200" b="1"/>
              <a:t>GENETISK DISPOSITION</a:t>
            </a:r>
            <a:endParaRPr lang="da-DK" sz="3200" b="1"/>
          </a:p>
        </p:txBody>
      </p:sp>
      <p:sp>
        <p:nvSpPr>
          <p:cNvPr id="3" name="Pladsholder til indhold 2">
            <a:extLst>
              <a:ext uri="{FF2B5EF4-FFF2-40B4-BE49-F238E27FC236}">
                <a16:creationId xmlns:a16="http://schemas.microsoft.com/office/drawing/2014/main" id="{1E052B17-CD6A-7018-908E-04CD815C5137}"/>
              </a:ext>
            </a:extLst>
          </p:cNvPr>
          <p:cNvSpPr>
            <a:spLocks noGrp="1"/>
          </p:cNvSpPr>
          <p:nvPr>
            <p:ph idx="1"/>
          </p:nvPr>
        </p:nvSpPr>
        <p:spPr/>
        <p:txBody>
          <a:bodyPr/>
          <a:lstStyle/>
          <a:p>
            <a:pPr marL="0" indent="0">
              <a:buNone/>
            </a:pPr>
            <a:r>
              <a:rPr lang="nb-NO" altLang="nb-NO" sz="3200"/>
              <a:t>Risiko for bipolar lidelse øges med øget antal fælles gener</a:t>
            </a:r>
          </a:p>
          <a:p>
            <a:pPr lvl="1"/>
            <a:endParaRPr lang="nb-NO" altLang="nb-NO" sz="2800"/>
          </a:p>
          <a:p>
            <a:pPr lvl="1"/>
            <a:r>
              <a:rPr lang="nb-NO" altLang="nb-NO" sz="2800"/>
              <a:t>Enægget tvilling &gt; to-ægget tvilling &gt; almindelige søskende</a:t>
            </a:r>
          </a:p>
          <a:p>
            <a:pPr lvl="2"/>
            <a:endParaRPr lang="nb-NO" altLang="nb-NO" sz="2400"/>
          </a:p>
          <a:p>
            <a:pPr lvl="1"/>
            <a:r>
              <a:rPr lang="nb-NO" altLang="nb-NO" sz="2800"/>
              <a:t>Befolkningen: 1-2 %</a:t>
            </a:r>
          </a:p>
          <a:p>
            <a:pPr lvl="2"/>
            <a:endParaRPr lang="nb-NO" altLang="nb-NO" sz="2400"/>
          </a:p>
          <a:p>
            <a:pPr lvl="1"/>
            <a:r>
              <a:rPr lang="nb-NO" altLang="nb-NO" sz="2800"/>
              <a:t>Bipolar lidelse hos en forælder eller søskende med type 1 </a:t>
            </a:r>
          </a:p>
          <a:p>
            <a:pPr lvl="2"/>
            <a:r>
              <a:rPr lang="nb-NO" altLang="nb-NO" sz="2400"/>
              <a:t>10-15 % (type 1)</a:t>
            </a:r>
          </a:p>
          <a:p>
            <a:pPr lvl="2"/>
            <a:endParaRPr lang="nb-NO" altLang="nb-NO" sz="2400"/>
          </a:p>
          <a:p>
            <a:pPr lvl="1"/>
            <a:r>
              <a:rPr lang="nb-NO" altLang="nb-NO" sz="2800"/>
              <a:t>Enægget tvilling: 50% (type 1)</a:t>
            </a:r>
          </a:p>
          <a:p>
            <a:endParaRPr lang="da-DK"/>
          </a:p>
        </p:txBody>
      </p:sp>
    </p:spTree>
    <p:extLst>
      <p:ext uri="{BB962C8B-B14F-4D97-AF65-F5344CB8AC3E}">
        <p14:creationId xmlns:p14="http://schemas.microsoft.com/office/powerpoint/2010/main" val="189809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83301-65AB-FD87-945E-70510722BCFD}"/>
              </a:ext>
            </a:extLst>
          </p:cNvPr>
          <p:cNvSpPr>
            <a:spLocks noGrp="1"/>
          </p:cNvSpPr>
          <p:nvPr>
            <p:ph type="title"/>
          </p:nvPr>
        </p:nvSpPr>
        <p:spPr/>
        <p:txBody>
          <a:bodyPr>
            <a:normAutofit/>
          </a:bodyPr>
          <a:lstStyle/>
          <a:p>
            <a:r>
              <a:rPr lang="da-DK" sz="3200" b="1"/>
              <a:t>GENETISK DISPOSITION </a:t>
            </a:r>
          </a:p>
        </p:txBody>
      </p:sp>
      <p:sp>
        <p:nvSpPr>
          <p:cNvPr id="3" name="Pladsholder til indhold 2">
            <a:extLst>
              <a:ext uri="{FF2B5EF4-FFF2-40B4-BE49-F238E27FC236}">
                <a16:creationId xmlns:a16="http://schemas.microsoft.com/office/drawing/2014/main" id="{A97FB841-0E89-B5AE-224F-453D41697144}"/>
              </a:ext>
            </a:extLst>
          </p:cNvPr>
          <p:cNvSpPr>
            <a:spLocks noGrp="1"/>
          </p:cNvSpPr>
          <p:nvPr>
            <p:ph idx="1"/>
          </p:nvPr>
        </p:nvSpPr>
        <p:spPr/>
        <p:txBody>
          <a:bodyPr/>
          <a:lstStyle/>
          <a:p>
            <a:pPr marL="457200" lvl="1" indent="0">
              <a:buNone/>
            </a:pPr>
            <a:endParaRPr lang="da-DK" altLang="da-DK" sz="2800">
              <a:cs typeface="Calibri" panose="020F0502020204030204" pitchFamily="34" charset="0"/>
            </a:endParaRPr>
          </a:p>
          <a:p>
            <a:pPr marL="800100" lvl="1" indent="-342900"/>
            <a:r>
              <a:rPr lang="da-DK" altLang="da-DK" sz="2800">
                <a:cs typeface="Calibri" panose="020F0502020204030204" pitchFamily="34" charset="0"/>
              </a:rPr>
              <a:t>Der skal mange forskellige ændrede gener til, for at bipolar sygdom kan udvikles</a:t>
            </a:r>
          </a:p>
          <a:p>
            <a:pPr marL="800100" lvl="1" indent="-342900"/>
            <a:endParaRPr lang="da-DK" altLang="da-DK" sz="2800">
              <a:cs typeface="Calibri" panose="020F0502020204030204" pitchFamily="34" charset="0"/>
            </a:endParaRPr>
          </a:p>
          <a:p>
            <a:pPr marL="800100" lvl="1" indent="-342900"/>
            <a:r>
              <a:rPr lang="da-DK" altLang="da-DK" sz="2800">
                <a:cs typeface="Calibri" panose="020F0502020204030204" pitchFamily="34" charset="0"/>
              </a:rPr>
              <a:t>Hver genændring giver kun et lille bidrag til sygdommen. Det er summen af genernes funktion, </a:t>
            </a:r>
            <a:r>
              <a:rPr lang="da-DK" altLang="da-DK" sz="2800">
                <a:solidFill>
                  <a:schemeClr val="tx1"/>
                </a:solidFill>
                <a:cs typeface="Calibri" panose="020F0502020204030204" pitchFamily="34" charset="0"/>
              </a:rPr>
              <a:t>der tilsammen er afgørende</a:t>
            </a:r>
          </a:p>
          <a:p>
            <a:pPr marL="800100" lvl="1" indent="-342900"/>
            <a:endParaRPr lang="da-DK" altLang="da-DK" sz="2800">
              <a:solidFill>
                <a:schemeClr val="tx1"/>
              </a:solidFill>
              <a:cs typeface="Calibri" panose="020F0502020204030204" pitchFamily="34" charset="0"/>
            </a:endParaRPr>
          </a:p>
          <a:p>
            <a:pPr marL="800100" lvl="1" indent="-342900"/>
            <a:r>
              <a:rPr lang="da-DK" altLang="da-DK" sz="2800">
                <a:cs typeface="Calibri" panose="020F0502020204030204" pitchFamily="34" charset="0"/>
              </a:rPr>
              <a:t>Der findes ingen gentest</a:t>
            </a:r>
          </a:p>
          <a:p>
            <a:endParaRPr lang="da-DK"/>
          </a:p>
        </p:txBody>
      </p:sp>
    </p:spTree>
    <p:extLst>
      <p:ext uri="{BB962C8B-B14F-4D97-AF65-F5344CB8AC3E}">
        <p14:creationId xmlns:p14="http://schemas.microsoft.com/office/powerpoint/2010/main" val="421343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0BACD-D27A-8190-D437-3DA55423E21F}"/>
              </a:ext>
            </a:extLst>
          </p:cNvPr>
          <p:cNvSpPr>
            <a:spLocks noGrp="1"/>
          </p:cNvSpPr>
          <p:nvPr>
            <p:ph type="title"/>
          </p:nvPr>
        </p:nvSpPr>
        <p:spPr>
          <a:xfrm>
            <a:off x="1421219" y="620547"/>
            <a:ext cx="10515600" cy="772351"/>
          </a:xfrm>
        </p:spPr>
        <p:txBody>
          <a:bodyPr>
            <a:normAutofit/>
          </a:bodyPr>
          <a:lstStyle/>
          <a:p>
            <a:r>
              <a:rPr lang="en-US" sz="3200" b="1"/>
              <a:t>HJERNENS ANATOMI</a:t>
            </a:r>
            <a:endParaRPr lang="da-DK" sz="3200"/>
          </a:p>
        </p:txBody>
      </p:sp>
      <p:pic>
        <p:nvPicPr>
          <p:cNvPr id="5" name="Pladsholder til indhold 4">
            <a:extLst>
              <a:ext uri="{FF2B5EF4-FFF2-40B4-BE49-F238E27FC236}">
                <a16:creationId xmlns:a16="http://schemas.microsoft.com/office/drawing/2014/main" id="{BD454A99-74C3-0FF8-D4BF-7D729829B95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4313" b="92812" l="2911" r="96233">
                        <a14:foregroundMark x1="89384" y1="54153" x2="96575" y2="45048"/>
                        <a14:foregroundMark x1="96575" y1="45048" x2="87842" y2="23163"/>
                        <a14:foregroundMark x1="87842" y1="23163" x2="83048" y2="18690"/>
                        <a14:foregroundMark x1="56849" y1="83706" x2="56507" y2="89776"/>
                        <a14:foregroundMark x1="52568" y1="72045" x2="52055" y2="92812"/>
                        <a14:foregroundMark x1="11644" y1="45367" x2="4623" y2="36102"/>
                        <a14:foregroundMark x1="4623" y1="36102" x2="3253" y2="29233"/>
                        <a14:foregroundMark x1="17808" y1="9425" x2="28596" y2="5431"/>
                        <a14:foregroundMark x1="28596" y1="5431" x2="41952" y2="3994"/>
                        <a14:foregroundMark x1="41952" y1="3994" x2="67123" y2="8147"/>
                        <a14:foregroundMark x1="67123" y1="8147" x2="73288" y2="11981"/>
                        <a14:foregroundMark x1="31164" y1="4473" x2="43151" y2="4313"/>
                        <a14:foregroundMark x1="43151" y1="4313" x2="47432" y2="4473"/>
                      </a14:backgroundRemoval>
                    </a14:imgEffect>
                    <a14:imgEffect>
                      <a14:saturation sat="66000"/>
                    </a14:imgEffect>
                  </a14:imgLayer>
                </a14:imgProps>
              </a:ext>
            </a:extLst>
          </a:blip>
          <a:stretch>
            <a:fillRect/>
          </a:stretch>
        </p:blipFill>
        <p:spPr>
          <a:xfrm>
            <a:off x="4042142" y="1853484"/>
            <a:ext cx="4105305" cy="4400550"/>
          </a:xfrm>
        </p:spPr>
      </p:pic>
      <p:sp>
        <p:nvSpPr>
          <p:cNvPr id="6" name="Tekstfelt 5">
            <a:extLst>
              <a:ext uri="{FF2B5EF4-FFF2-40B4-BE49-F238E27FC236}">
                <a16:creationId xmlns:a16="http://schemas.microsoft.com/office/drawing/2014/main" id="{F23801AC-29AA-90DE-6AD8-452F427843D7}"/>
              </a:ext>
            </a:extLst>
          </p:cNvPr>
          <p:cNvSpPr txBox="1"/>
          <p:nvPr/>
        </p:nvSpPr>
        <p:spPr>
          <a:xfrm>
            <a:off x="8252636" y="4853253"/>
            <a:ext cx="2690036" cy="646331"/>
          </a:xfrm>
          <a:prstGeom prst="rect">
            <a:avLst/>
          </a:prstGeom>
          <a:noFill/>
        </p:spPr>
        <p:txBody>
          <a:bodyPr wrap="square" rtlCol="0">
            <a:spAutoFit/>
          </a:bodyPr>
          <a:lstStyle/>
          <a:p>
            <a:pPr algn="ctr"/>
            <a:r>
              <a:rPr lang="da-DK" sz="2000"/>
              <a:t>Hypothalamus</a:t>
            </a:r>
          </a:p>
          <a:p>
            <a:pPr algn="ctr"/>
            <a:r>
              <a:rPr lang="da-DK" sz="1600"/>
              <a:t>(Døgnrytme og appetit)</a:t>
            </a:r>
          </a:p>
        </p:txBody>
      </p:sp>
      <p:sp>
        <p:nvSpPr>
          <p:cNvPr id="7" name="Tekstfelt 6">
            <a:extLst>
              <a:ext uri="{FF2B5EF4-FFF2-40B4-BE49-F238E27FC236}">
                <a16:creationId xmlns:a16="http://schemas.microsoft.com/office/drawing/2014/main" id="{53FBFA91-BC46-801D-A23B-7F9B3C12267A}"/>
              </a:ext>
            </a:extLst>
          </p:cNvPr>
          <p:cNvSpPr txBox="1"/>
          <p:nvPr/>
        </p:nvSpPr>
        <p:spPr>
          <a:xfrm>
            <a:off x="1195026" y="1392898"/>
            <a:ext cx="3306726" cy="646331"/>
          </a:xfrm>
          <a:prstGeom prst="rect">
            <a:avLst/>
          </a:prstGeom>
          <a:noFill/>
        </p:spPr>
        <p:txBody>
          <a:bodyPr wrap="square" rtlCol="0">
            <a:spAutoFit/>
          </a:bodyPr>
          <a:lstStyle/>
          <a:p>
            <a:pPr algn="ctr"/>
            <a:r>
              <a:rPr lang="da-DK" sz="2000"/>
              <a:t>Thalamus</a:t>
            </a:r>
          </a:p>
          <a:p>
            <a:r>
              <a:rPr lang="da-DK" sz="1600"/>
              <a:t>(Filter for indkomne sanseoplevelser)</a:t>
            </a:r>
          </a:p>
        </p:txBody>
      </p:sp>
      <p:sp>
        <p:nvSpPr>
          <p:cNvPr id="8" name="Tekstfelt 7">
            <a:extLst>
              <a:ext uri="{FF2B5EF4-FFF2-40B4-BE49-F238E27FC236}">
                <a16:creationId xmlns:a16="http://schemas.microsoft.com/office/drawing/2014/main" id="{4A4D9CB8-E9E7-F45B-60E1-D7FD24CBDF6D}"/>
              </a:ext>
            </a:extLst>
          </p:cNvPr>
          <p:cNvSpPr txBox="1"/>
          <p:nvPr/>
        </p:nvSpPr>
        <p:spPr>
          <a:xfrm>
            <a:off x="7293633" y="1716063"/>
            <a:ext cx="2690037" cy="646331"/>
          </a:xfrm>
          <a:prstGeom prst="rect">
            <a:avLst/>
          </a:prstGeom>
          <a:noFill/>
        </p:spPr>
        <p:txBody>
          <a:bodyPr wrap="square" rtlCol="0">
            <a:spAutoFit/>
          </a:bodyPr>
          <a:lstStyle/>
          <a:p>
            <a:pPr algn="ctr"/>
            <a:r>
              <a:rPr lang="da-DK" sz="2000"/>
              <a:t>Limbiske system</a:t>
            </a:r>
          </a:p>
          <a:p>
            <a:pPr algn="ctr"/>
            <a:r>
              <a:rPr lang="da-DK" sz="1600"/>
              <a:t>(Følelser og motivation)</a:t>
            </a:r>
          </a:p>
        </p:txBody>
      </p:sp>
      <p:sp>
        <p:nvSpPr>
          <p:cNvPr id="9" name="Tekstfelt 8">
            <a:extLst>
              <a:ext uri="{FF2B5EF4-FFF2-40B4-BE49-F238E27FC236}">
                <a16:creationId xmlns:a16="http://schemas.microsoft.com/office/drawing/2014/main" id="{A1BEE24A-5E12-B859-6503-F3CF3C986DFE}"/>
              </a:ext>
            </a:extLst>
          </p:cNvPr>
          <p:cNvSpPr txBox="1"/>
          <p:nvPr/>
        </p:nvSpPr>
        <p:spPr>
          <a:xfrm>
            <a:off x="501669" y="2685560"/>
            <a:ext cx="3909807" cy="646331"/>
          </a:xfrm>
          <a:prstGeom prst="rect">
            <a:avLst/>
          </a:prstGeom>
          <a:noFill/>
        </p:spPr>
        <p:txBody>
          <a:bodyPr wrap="square" rtlCol="0">
            <a:spAutoFit/>
          </a:bodyPr>
          <a:lstStyle/>
          <a:p>
            <a:pPr algn="ctr"/>
            <a:r>
              <a:rPr lang="da-DK" sz="2000"/>
              <a:t>Pandelap</a:t>
            </a:r>
          </a:p>
          <a:p>
            <a:r>
              <a:rPr lang="da-DK" sz="1600"/>
              <a:t>(Tænkning, forståelse og stemningsleje)</a:t>
            </a:r>
          </a:p>
        </p:txBody>
      </p:sp>
      <p:sp>
        <p:nvSpPr>
          <p:cNvPr id="10" name="Tekstfelt 9">
            <a:extLst>
              <a:ext uri="{FF2B5EF4-FFF2-40B4-BE49-F238E27FC236}">
                <a16:creationId xmlns:a16="http://schemas.microsoft.com/office/drawing/2014/main" id="{E1F4833D-4CF0-9F5D-8766-CA6BD63A0997}"/>
              </a:ext>
            </a:extLst>
          </p:cNvPr>
          <p:cNvSpPr txBox="1"/>
          <p:nvPr/>
        </p:nvSpPr>
        <p:spPr>
          <a:xfrm>
            <a:off x="1444686" y="4218713"/>
            <a:ext cx="2966790" cy="646331"/>
          </a:xfrm>
          <a:prstGeom prst="rect">
            <a:avLst/>
          </a:prstGeom>
          <a:noFill/>
        </p:spPr>
        <p:txBody>
          <a:bodyPr wrap="square" rtlCol="0">
            <a:spAutoFit/>
          </a:bodyPr>
          <a:lstStyle/>
          <a:p>
            <a:pPr algn="ctr"/>
            <a:r>
              <a:rPr lang="da-DK" sz="2000"/>
              <a:t>Amygdala</a:t>
            </a:r>
          </a:p>
          <a:p>
            <a:pPr algn="ctr"/>
            <a:r>
              <a:rPr lang="da-DK" sz="1600"/>
              <a:t>Bearbejdning af følelser, fx frygt</a:t>
            </a:r>
            <a:endParaRPr lang="da-DK" sz="2400"/>
          </a:p>
        </p:txBody>
      </p:sp>
      <p:sp>
        <p:nvSpPr>
          <p:cNvPr id="11" name="Tekstfelt 10">
            <a:extLst>
              <a:ext uri="{FF2B5EF4-FFF2-40B4-BE49-F238E27FC236}">
                <a16:creationId xmlns:a16="http://schemas.microsoft.com/office/drawing/2014/main" id="{6A2DCCD9-294D-CF80-E7AA-6D3C928869D0}"/>
              </a:ext>
            </a:extLst>
          </p:cNvPr>
          <p:cNvSpPr txBox="1"/>
          <p:nvPr/>
        </p:nvSpPr>
        <p:spPr>
          <a:xfrm>
            <a:off x="2594345" y="5227079"/>
            <a:ext cx="3251491" cy="646331"/>
          </a:xfrm>
          <a:prstGeom prst="rect">
            <a:avLst/>
          </a:prstGeom>
          <a:noFill/>
        </p:spPr>
        <p:txBody>
          <a:bodyPr wrap="square" rtlCol="0">
            <a:spAutoFit/>
          </a:bodyPr>
          <a:lstStyle/>
          <a:p>
            <a:pPr algn="ctr"/>
            <a:r>
              <a:rPr lang="da-DK" sz="2000"/>
              <a:t>Hypofyse</a:t>
            </a:r>
          </a:p>
          <a:p>
            <a:r>
              <a:rPr lang="da-DK" sz="1600"/>
              <a:t>(Hormoner og stressregulering)</a:t>
            </a:r>
          </a:p>
        </p:txBody>
      </p:sp>
      <p:sp>
        <p:nvSpPr>
          <p:cNvPr id="12" name="Tekstfelt 11">
            <a:extLst>
              <a:ext uri="{FF2B5EF4-FFF2-40B4-BE49-F238E27FC236}">
                <a16:creationId xmlns:a16="http://schemas.microsoft.com/office/drawing/2014/main" id="{31ABC8E4-950A-9CE6-D965-EF6495ED7DE3}"/>
              </a:ext>
            </a:extLst>
          </p:cNvPr>
          <p:cNvSpPr txBox="1"/>
          <p:nvPr/>
        </p:nvSpPr>
        <p:spPr>
          <a:xfrm>
            <a:off x="8933783" y="3485916"/>
            <a:ext cx="1832884" cy="646331"/>
          </a:xfrm>
          <a:prstGeom prst="rect">
            <a:avLst/>
          </a:prstGeom>
          <a:noFill/>
        </p:spPr>
        <p:txBody>
          <a:bodyPr wrap="square" rtlCol="0">
            <a:spAutoFit/>
          </a:bodyPr>
          <a:lstStyle/>
          <a:p>
            <a:pPr algn="ctr"/>
            <a:r>
              <a:rPr lang="da-DK" sz="2000"/>
              <a:t>Hippocampus</a:t>
            </a:r>
          </a:p>
          <a:p>
            <a:pPr algn="ctr"/>
            <a:r>
              <a:rPr lang="da-DK" sz="1600"/>
              <a:t>(Hukommelse)</a:t>
            </a:r>
          </a:p>
        </p:txBody>
      </p:sp>
      <p:cxnSp>
        <p:nvCxnSpPr>
          <p:cNvPr id="14" name="Lige pilforbindelse 13">
            <a:extLst>
              <a:ext uri="{FF2B5EF4-FFF2-40B4-BE49-F238E27FC236}">
                <a16:creationId xmlns:a16="http://schemas.microsoft.com/office/drawing/2014/main" id="{B19CA3F5-9510-E4D6-9125-FE0A0233D12B}"/>
              </a:ext>
            </a:extLst>
          </p:cNvPr>
          <p:cNvCxnSpPr>
            <a:cxnSpLocks/>
          </p:cNvCxnSpPr>
          <p:nvPr/>
        </p:nvCxnSpPr>
        <p:spPr>
          <a:xfrm>
            <a:off x="2977116" y="2039229"/>
            <a:ext cx="2868720" cy="1457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a:extLst>
              <a:ext uri="{FF2B5EF4-FFF2-40B4-BE49-F238E27FC236}">
                <a16:creationId xmlns:a16="http://schemas.microsoft.com/office/drawing/2014/main" id="{658D81B7-88A3-4E5B-9239-0CC03A61D8F7}"/>
              </a:ext>
            </a:extLst>
          </p:cNvPr>
          <p:cNvCxnSpPr>
            <a:cxnSpLocks/>
          </p:cNvCxnSpPr>
          <p:nvPr/>
        </p:nvCxnSpPr>
        <p:spPr>
          <a:xfrm flipV="1">
            <a:off x="3625702" y="3944679"/>
            <a:ext cx="1945758" cy="4725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66ECFF24-51FC-6C72-4952-484738906F96}"/>
              </a:ext>
            </a:extLst>
          </p:cNvPr>
          <p:cNvCxnSpPr>
            <a:cxnSpLocks/>
          </p:cNvCxnSpPr>
          <p:nvPr/>
        </p:nvCxnSpPr>
        <p:spPr>
          <a:xfrm flipV="1">
            <a:off x="4312705" y="4467536"/>
            <a:ext cx="1145881" cy="7709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A7BD2557-07F5-3B95-41EB-B552D5FEE0A4}"/>
              </a:ext>
            </a:extLst>
          </p:cNvPr>
          <p:cNvCxnSpPr>
            <a:cxnSpLocks/>
          </p:cNvCxnSpPr>
          <p:nvPr/>
        </p:nvCxnSpPr>
        <p:spPr>
          <a:xfrm flipH="1">
            <a:off x="6188149" y="3682648"/>
            <a:ext cx="2881423" cy="2620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a:extLst>
              <a:ext uri="{FF2B5EF4-FFF2-40B4-BE49-F238E27FC236}">
                <a16:creationId xmlns:a16="http://schemas.microsoft.com/office/drawing/2014/main" id="{EAFFC2FE-0B71-B283-FEDD-B6FC879BCFEC}"/>
              </a:ext>
            </a:extLst>
          </p:cNvPr>
          <p:cNvCxnSpPr>
            <a:cxnSpLocks/>
          </p:cNvCxnSpPr>
          <p:nvPr/>
        </p:nvCxnSpPr>
        <p:spPr>
          <a:xfrm flipH="1" flipV="1">
            <a:off x="5924105" y="4132247"/>
            <a:ext cx="2826490" cy="908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Pladsholder til slidenummer 3">
            <a:extLst>
              <a:ext uri="{FF2B5EF4-FFF2-40B4-BE49-F238E27FC236}">
                <a16:creationId xmlns:a16="http://schemas.microsoft.com/office/drawing/2014/main" id="{900E3FCD-E4A0-8716-3837-1EEB8550BD2D}"/>
              </a:ext>
            </a:extLst>
          </p:cNvPr>
          <p:cNvSpPr txBox="1">
            <a:spLocks/>
          </p:cNvSpPr>
          <p:nvPr/>
        </p:nvSpPr>
        <p:spPr>
          <a:xfrm>
            <a:off x="11486768" y="6824110"/>
            <a:ext cx="684212" cy="144462"/>
          </a:xfrm>
          <a:prstGeom prst="rect">
            <a:avLst/>
          </a:prstGeom>
        </p:spPr>
        <p:txBody>
          <a:bodyPr vert="horz" lIns="0" tIns="0" rIns="0" bIns="0" rtlCol="0" anchor="t" anchorCtr="0">
            <a:noAutofit/>
          </a:bodyPr>
          <a:lstStyle>
            <a:defPPr>
              <a:defRPr lang="da-DK"/>
            </a:defPPr>
            <a:lvl1pPr marL="0" algn="ctr" defTabSz="914400" rtl="0" eaLnBrk="1" latinLnBrk="0" hangingPunct="1">
              <a:defRPr lang="da-DK" sz="900" b="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B5548-7253-48D6-B95B-F3D312A72220}" type="slidenum">
              <a:rPr lang="da-DK" sz="1600" b="0" smtClean="0"/>
              <a:pPr/>
              <a:t>7</a:t>
            </a:fld>
            <a:endParaRPr lang="da-DK" sz="1600" b="0"/>
          </a:p>
        </p:txBody>
      </p:sp>
    </p:spTree>
    <p:extLst>
      <p:ext uri="{BB962C8B-B14F-4D97-AF65-F5344CB8AC3E}">
        <p14:creationId xmlns:p14="http://schemas.microsoft.com/office/powerpoint/2010/main" val="32712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dsholder til dato 2">
            <a:extLst>
              <a:ext uri="{FF2B5EF4-FFF2-40B4-BE49-F238E27FC236}">
                <a16:creationId xmlns:a16="http://schemas.microsoft.com/office/drawing/2014/main" id="{14F7F379-5F5A-23F5-4538-146DD1C1EF02}"/>
              </a:ext>
            </a:extLst>
          </p:cNvPr>
          <p:cNvSpPr txBox="1">
            <a:spLocks/>
          </p:cNvSpPr>
          <p:nvPr/>
        </p:nvSpPr>
        <p:spPr>
          <a:xfrm>
            <a:off x="829340" y="6506949"/>
            <a:ext cx="0" cy="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fld id="{D970D575-57BE-40A6-8962-62750017B7F2}" type="datetime1">
              <a:rPr lang="da-DK" smtClean="0"/>
              <a:pPr/>
              <a:t>20-11-2025</a:t>
            </a:fld>
            <a:endParaRPr lang="da-DK"/>
          </a:p>
        </p:txBody>
      </p:sp>
      <p:cxnSp>
        <p:nvCxnSpPr>
          <p:cNvPr id="26" name="Lige forbindelse 25">
            <a:extLst>
              <a:ext uri="{FF2B5EF4-FFF2-40B4-BE49-F238E27FC236}">
                <a16:creationId xmlns:a16="http://schemas.microsoft.com/office/drawing/2014/main" id="{C112D29E-332F-C85F-3145-29FA3F22C12E}"/>
              </a:ext>
            </a:extLst>
          </p:cNvPr>
          <p:cNvCxnSpPr>
            <a:cxnSpLocks/>
          </p:cNvCxnSpPr>
          <p:nvPr/>
        </p:nvCxnSpPr>
        <p:spPr>
          <a:xfrm>
            <a:off x="1737368" y="2944733"/>
            <a:ext cx="7992888"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kstfelt 26">
            <a:extLst>
              <a:ext uri="{FF2B5EF4-FFF2-40B4-BE49-F238E27FC236}">
                <a16:creationId xmlns:a16="http://schemas.microsoft.com/office/drawing/2014/main" id="{E09B25A8-8014-5047-0898-8D76D59F1A96}"/>
              </a:ext>
            </a:extLst>
          </p:cNvPr>
          <p:cNvSpPr txBox="1"/>
          <p:nvPr/>
        </p:nvSpPr>
        <p:spPr>
          <a:xfrm>
            <a:off x="1299275" y="682282"/>
            <a:ext cx="576064" cy="1899115"/>
          </a:xfrm>
          <a:prstGeom prst="rect">
            <a:avLst/>
          </a:prstGeom>
          <a:noFill/>
        </p:spPr>
        <p:txBody>
          <a:bodyPr vert="vert270" wrap="square" lIns="0" tIns="0" rIns="0" bIns="0" rtlCol="0">
            <a:noAutofit/>
          </a:bodyPr>
          <a:lstStyle/>
          <a:p>
            <a:pPr algn="ctr"/>
            <a:r>
              <a:rPr lang="da-DK" sz="2400"/>
              <a:t>Årsager</a:t>
            </a:r>
          </a:p>
        </p:txBody>
      </p:sp>
      <p:sp>
        <p:nvSpPr>
          <p:cNvPr id="28" name="Tekstfelt 27">
            <a:extLst>
              <a:ext uri="{FF2B5EF4-FFF2-40B4-BE49-F238E27FC236}">
                <a16:creationId xmlns:a16="http://schemas.microsoft.com/office/drawing/2014/main" id="{2E314BAA-8499-946A-0C1B-E5E7B13CEB99}"/>
              </a:ext>
            </a:extLst>
          </p:cNvPr>
          <p:cNvSpPr txBox="1"/>
          <p:nvPr/>
        </p:nvSpPr>
        <p:spPr>
          <a:xfrm>
            <a:off x="1299275" y="3050754"/>
            <a:ext cx="461006" cy="2676147"/>
          </a:xfrm>
          <a:prstGeom prst="rect">
            <a:avLst/>
          </a:prstGeom>
          <a:noFill/>
        </p:spPr>
        <p:txBody>
          <a:bodyPr vert="vert270" wrap="square" lIns="0" tIns="0" rIns="0" bIns="0" rtlCol="0">
            <a:noAutofit/>
          </a:bodyPr>
          <a:lstStyle/>
          <a:p>
            <a:pPr algn="ctr"/>
            <a:r>
              <a:rPr lang="da-DK" sz="2400"/>
              <a:t>Udløsende faktorer</a:t>
            </a:r>
          </a:p>
        </p:txBody>
      </p:sp>
      <p:sp>
        <p:nvSpPr>
          <p:cNvPr id="29" name="Ellipse 28">
            <a:extLst>
              <a:ext uri="{FF2B5EF4-FFF2-40B4-BE49-F238E27FC236}">
                <a16:creationId xmlns:a16="http://schemas.microsoft.com/office/drawing/2014/main" id="{62758E7C-568F-F2A2-EBDA-E1961B2CA13C}"/>
              </a:ext>
            </a:extLst>
          </p:cNvPr>
          <p:cNvSpPr/>
          <p:nvPr/>
        </p:nvSpPr>
        <p:spPr>
          <a:xfrm>
            <a:off x="1860749" y="1424157"/>
            <a:ext cx="1836000" cy="1368123"/>
          </a:xfrm>
          <a:prstGeom prst="ellipse">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Biologisk/</a:t>
            </a:r>
          </a:p>
          <a:p>
            <a:pPr algn="ctr"/>
            <a:r>
              <a:rPr lang="da-DK">
                <a:solidFill>
                  <a:schemeClr val="tx1"/>
                </a:solidFill>
              </a:rPr>
              <a:t>Genetisk</a:t>
            </a:r>
          </a:p>
        </p:txBody>
      </p:sp>
      <p:sp>
        <p:nvSpPr>
          <p:cNvPr id="30" name="Ellipse 29">
            <a:extLst>
              <a:ext uri="{FF2B5EF4-FFF2-40B4-BE49-F238E27FC236}">
                <a16:creationId xmlns:a16="http://schemas.microsoft.com/office/drawing/2014/main" id="{90C75E1C-4CF1-1F44-5B44-A3E02D3DB4AE}"/>
              </a:ext>
            </a:extLst>
          </p:cNvPr>
          <p:cNvSpPr/>
          <p:nvPr/>
        </p:nvSpPr>
        <p:spPr>
          <a:xfrm>
            <a:off x="6293650" y="1411678"/>
            <a:ext cx="1836000" cy="1368123"/>
          </a:xfrm>
          <a:prstGeom prst="ellipse">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Socialt</a:t>
            </a:r>
          </a:p>
        </p:txBody>
      </p:sp>
      <p:sp>
        <p:nvSpPr>
          <p:cNvPr id="31" name="Rektangel: afrundede hjørner 30">
            <a:extLst>
              <a:ext uri="{FF2B5EF4-FFF2-40B4-BE49-F238E27FC236}">
                <a16:creationId xmlns:a16="http://schemas.microsoft.com/office/drawing/2014/main" id="{6C337143-383A-10BA-4AF4-B8469708E1A7}"/>
              </a:ext>
            </a:extLst>
          </p:cNvPr>
          <p:cNvSpPr/>
          <p:nvPr/>
        </p:nvSpPr>
        <p:spPr>
          <a:xfrm>
            <a:off x="4139660" y="4238944"/>
            <a:ext cx="2028425" cy="643420"/>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Øget sensitivitet</a:t>
            </a:r>
          </a:p>
        </p:txBody>
      </p:sp>
      <p:sp>
        <p:nvSpPr>
          <p:cNvPr id="32" name="Rektangel: afrundede hjørner 31">
            <a:extLst>
              <a:ext uri="{FF2B5EF4-FFF2-40B4-BE49-F238E27FC236}">
                <a16:creationId xmlns:a16="http://schemas.microsoft.com/office/drawing/2014/main" id="{38B6F5EC-8B78-3263-BF09-5F8A34E6CFF1}"/>
              </a:ext>
            </a:extLst>
          </p:cNvPr>
          <p:cNvSpPr/>
          <p:nvPr/>
        </p:nvSpPr>
        <p:spPr>
          <a:xfrm>
            <a:off x="8193083" y="4196929"/>
            <a:ext cx="1368152" cy="643419"/>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Triggere</a:t>
            </a:r>
          </a:p>
        </p:txBody>
      </p:sp>
      <p:sp>
        <p:nvSpPr>
          <p:cNvPr id="33" name="Tekstfelt 32">
            <a:extLst>
              <a:ext uri="{FF2B5EF4-FFF2-40B4-BE49-F238E27FC236}">
                <a16:creationId xmlns:a16="http://schemas.microsoft.com/office/drawing/2014/main" id="{F07666AC-9C87-C09C-BCC9-1826E1257922}"/>
              </a:ext>
            </a:extLst>
          </p:cNvPr>
          <p:cNvSpPr txBox="1"/>
          <p:nvPr/>
        </p:nvSpPr>
        <p:spPr>
          <a:xfrm>
            <a:off x="6320875" y="5161829"/>
            <a:ext cx="1728192" cy="612000"/>
          </a:xfrm>
          <a:prstGeom prst="roundRect">
            <a:avLst/>
          </a:prstGeom>
          <a:solidFill>
            <a:srgbClr val="99CCFF"/>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oAutofit/>
          </a:bodyPr>
          <a:lstStyle/>
          <a:p>
            <a:pPr algn="ctr"/>
            <a:r>
              <a:rPr lang="da-DK">
                <a:ln w="0"/>
                <a:solidFill>
                  <a:schemeClr val="tx1"/>
                </a:solidFill>
              </a:rPr>
              <a:t>Bipolar lidelse</a:t>
            </a:r>
          </a:p>
          <a:p>
            <a:pPr algn="ctr"/>
            <a:r>
              <a:rPr lang="da-DK">
                <a:ln w="0"/>
                <a:solidFill>
                  <a:schemeClr val="tx1"/>
                </a:solidFill>
              </a:rPr>
              <a:t>(1. løftet fase) </a:t>
            </a:r>
          </a:p>
        </p:txBody>
      </p:sp>
      <p:sp>
        <p:nvSpPr>
          <p:cNvPr id="34" name="Tekstfelt 33">
            <a:extLst>
              <a:ext uri="{FF2B5EF4-FFF2-40B4-BE49-F238E27FC236}">
                <a16:creationId xmlns:a16="http://schemas.microsoft.com/office/drawing/2014/main" id="{9CE62BA6-AF5E-FD2B-11DA-87749D15D816}"/>
              </a:ext>
            </a:extLst>
          </p:cNvPr>
          <p:cNvSpPr txBox="1"/>
          <p:nvPr/>
        </p:nvSpPr>
        <p:spPr>
          <a:xfrm>
            <a:off x="6320875" y="5898146"/>
            <a:ext cx="1728192" cy="332998"/>
          </a:xfrm>
          <a:prstGeom prst="round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oAutofit/>
          </a:bodyPr>
          <a:lstStyle/>
          <a:p>
            <a:pPr algn="ctr"/>
            <a:r>
              <a:rPr lang="da-DK">
                <a:solidFill>
                  <a:schemeClr val="tx1"/>
                </a:solidFill>
              </a:rPr>
              <a:t>Nye faser</a:t>
            </a:r>
          </a:p>
          <a:p>
            <a:pPr algn="ctr"/>
            <a:endParaRPr lang="da-DK">
              <a:solidFill>
                <a:schemeClr val="bg1"/>
              </a:solidFill>
            </a:endParaRPr>
          </a:p>
          <a:p>
            <a:endParaRPr lang="da-DK" err="1">
              <a:solidFill>
                <a:schemeClr val="bg1"/>
              </a:solidFill>
            </a:endParaRPr>
          </a:p>
        </p:txBody>
      </p:sp>
      <p:sp>
        <p:nvSpPr>
          <p:cNvPr id="35" name="Bue 34">
            <a:extLst>
              <a:ext uri="{FF2B5EF4-FFF2-40B4-BE49-F238E27FC236}">
                <a16:creationId xmlns:a16="http://schemas.microsoft.com/office/drawing/2014/main" id="{CE88289A-B820-A2B0-03E2-25397F408C6B}"/>
              </a:ext>
            </a:extLst>
          </p:cNvPr>
          <p:cNvSpPr/>
          <p:nvPr/>
        </p:nvSpPr>
        <p:spPr>
          <a:xfrm rot="5400000">
            <a:off x="7143569" y="4025488"/>
            <a:ext cx="1975945" cy="2028426"/>
          </a:xfrm>
          <a:prstGeom prst="arc">
            <a:avLst>
              <a:gd name="adj1" fmla="val 16200000"/>
              <a:gd name="adj2" fmla="val 68455"/>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6" name="Bue 35">
            <a:extLst>
              <a:ext uri="{FF2B5EF4-FFF2-40B4-BE49-F238E27FC236}">
                <a16:creationId xmlns:a16="http://schemas.microsoft.com/office/drawing/2014/main" id="{277CBF9E-CB40-9BE8-6F61-9AD73336A839}"/>
              </a:ext>
            </a:extLst>
          </p:cNvPr>
          <p:cNvSpPr/>
          <p:nvPr/>
        </p:nvSpPr>
        <p:spPr>
          <a:xfrm rot="5400000">
            <a:off x="7618888" y="4419255"/>
            <a:ext cx="956755" cy="1232884"/>
          </a:xfrm>
          <a:prstGeom prst="arc">
            <a:avLst>
              <a:gd name="adj1" fmla="val 16200000"/>
              <a:gd name="adj2" fmla="val 2"/>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7" name="Bue 36">
            <a:extLst>
              <a:ext uri="{FF2B5EF4-FFF2-40B4-BE49-F238E27FC236}">
                <a16:creationId xmlns:a16="http://schemas.microsoft.com/office/drawing/2014/main" id="{B7750301-17A1-3F1D-EB3F-576E86835DE6}"/>
              </a:ext>
            </a:extLst>
          </p:cNvPr>
          <p:cNvSpPr/>
          <p:nvPr/>
        </p:nvSpPr>
        <p:spPr>
          <a:xfrm rot="10800000">
            <a:off x="5050936" y="4052881"/>
            <a:ext cx="2278049" cy="1989279"/>
          </a:xfrm>
          <a:prstGeom prst="arc">
            <a:avLst>
              <a:gd name="adj1" fmla="val 16200000"/>
              <a:gd name="adj2" fmla="val 22213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8" name="Bue 37">
            <a:extLst>
              <a:ext uri="{FF2B5EF4-FFF2-40B4-BE49-F238E27FC236}">
                <a16:creationId xmlns:a16="http://schemas.microsoft.com/office/drawing/2014/main" id="{E70F753B-4957-81ED-DF7F-482BC3AE3E99}"/>
              </a:ext>
            </a:extLst>
          </p:cNvPr>
          <p:cNvSpPr/>
          <p:nvPr/>
        </p:nvSpPr>
        <p:spPr>
          <a:xfrm rot="10800000">
            <a:off x="5454868" y="4558473"/>
            <a:ext cx="1487354" cy="959953"/>
          </a:xfrm>
          <a:prstGeom prst="arc">
            <a:avLst>
              <a:gd name="adj1" fmla="val 16200000"/>
              <a:gd name="adj2" fmla="val 22213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39" name="Lige pilforbindelse 38">
            <a:extLst>
              <a:ext uri="{FF2B5EF4-FFF2-40B4-BE49-F238E27FC236}">
                <a16:creationId xmlns:a16="http://schemas.microsoft.com/office/drawing/2014/main" id="{95167B55-9849-E9B3-23E7-5C4494C04631}"/>
              </a:ext>
            </a:extLst>
          </p:cNvPr>
          <p:cNvCxnSpPr>
            <a:cxnSpLocks/>
            <a:stCxn id="30" idx="3"/>
          </p:cNvCxnSpPr>
          <p:nvPr/>
        </p:nvCxnSpPr>
        <p:spPr>
          <a:xfrm flipH="1">
            <a:off x="5353618" y="2579444"/>
            <a:ext cx="1208908" cy="15127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Lige pilforbindelse 39">
            <a:extLst>
              <a:ext uri="{FF2B5EF4-FFF2-40B4-BE49-F238E27FC236}">
                <a16:creationId xmlns:a16="http://schemas.microsoft.com/office/drawing/2014/main" id="{A580D122-FB55-3E64-8BB7-B914F9FF00A7}"/>
              </a:ext>
            </a:extLst>
          </p:cNvPr>
          <p:cNvCxnSpPr>
            <a:cxnSpLocks/>
          </p:cNvCxnSpPr>
          <p:nvPr/>
        </p:nvCxnSpPr>
        <p:spPr>
          <a:xfrm>
            <a:off x="3679089" y="2493530"/>
            <a:ext cx="1137751" cy="16063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Bue 40">
            <a:extLst>
              <a:ext uri="{FF2B5EF4-FFF2-40B4-BE49-F238E27FC236}">
                <a16:creationId xmlns:a16="http://schemas.microsoft.com/office/drawing/2014/main" id="{182B95CC-DF5E-F2AD-A0BC-4CE1EBEFC2B8}"/>
              </a:ext>
            </a:extLst>
          </p:cNvPr>
          <p:cNvSpPr/>
          <p:nvPr/>
        </p:nvSpPr>
        <p:spPr>
          <a:xfrm>
            <a:off x="5733812" y="4131321"/>
            <a:ext cx="2918886" cy="1185223"/>
          </a:xfrm>
          <a:prstGeom prst="arc">
            <a:avLst>
              <a:gd name="adj1" fmla="val 12561419"/>
              <a:gd name="adj2" fmla="val 19816427"/>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2" name="Bue 41">
            <a:extLst>
              <a:ext uri="{FF2B5EF4-FFF2-40B4-BE49-F238E27FC236}">
                <a16:creationId xmlns:a16="http://schemas.microsoft.com/office/drawing/2014/main" id="{CBE5F11D-521D-59DD-29F9-90FDE154F3F0}"/>
              </a:ext>
            </a:extLst>
          </p:cNvPr>
          <p:cNvSpPr/>
          <p:nvPr/>
        </p:nvSpPr>
        <p:spPr>
          <a:xfrm rot="5400000">
            <a:off x="7143569" y="4025489"/>
            <a:ext cx="1975945" cy="2028426"/>
          </a:xfrm>
          <a:prstGeom prst="arc">
            <a:avLst>
              <a:gd name="adj1" fmla="val 16200000"/>
              <a:gd name="adj2" fmla="val 68455"/>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3" name="Bue 42">
            <a:extLst>
              <a:ext uri="{FF2B5EF4-FFF2-40B4-BE49-F238E27FC236}">
                <a16:creationId xmlns:a16="http://schemas.microsoft.com/office/drawing/2014/main" id="{7C6A84F4-2BDF-9049-3F11-8CACCF21D8D0}"/>
              </a:ext>
            </a:extLst>
          </p:cNvPr>
          <p:cNvSpPr/>
          <p:nvPr/>
        </p:nvSpPr>
        <p:spPr>
          <a:xfrm rot="10800000">
            <a:off x="5050936" y="4052882"/>
            <a:ext cx="2278049" cy="1989279"/>
          </a:xfrm>
          <a:prstGeom prst="arc">
            <a:avLst>
              <a:gd name="adj1" fmla="val 16200000"/>
              <a:gd name="adj2" fmla="val 222131"/>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4" name="Bue 43">
            <a:extLst>
              <a:ext uri="{FF2B5EF4-FFF2-40B4-BE49-F238E27FC236}">
                <a16:creationId xmlns:a16="http://schemas.microsoft.com/office/drawing/2014/main" id="{B02BA1C1-4DE7-2D4A-26AC-6FD0ED820EE5}"/>
              </a:ext>
            </a:extLst>
          </p:cNvPr>
          <p:cNvSpPr/>
          <p:nvPr/>
        </p:nvSpPr>
        <p:spPr>
          <a:xfrm rot="5400000">
            <a:off x="7618888" y="4419256"/>
            <a:ext cx="956755" cy="1232884"/>
          </a:xfrm>
          <a:prstGeom prst="arc">
            <a:avLst>
              <a:gd name="adj1" fmla="val 16200000"/>
              <a:gd name="adj2" fmla="val 2"/>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5" name="Bue 44">
            <a:extLst>
              <a:ext uri="{FF2B5EF4-FFF2-40B4-BE49-F238E27FC236}">
                <a16:creationId xmlns:a16="http://schemas.microsoft.com/office/drawing/2014/main" id="{58C2B654-F5B9-5370-8D21-1271A3D5195F}"/>
              </a:ext>
            </a:extLst>
          </p:cNvPr>
          <p:cNvSpPr/>
          <p:nvPr/>
        </p:nvSpPr>
        <p:spPr>
          <a:xfrm rot="10800000">
            <a:off x="5454868" y="4557321"/>
            <a:ext cx="1487354" cy="959953"/>
          </a:xfrm>
          <a:prstGeom prst="arc">
            <a:avLst>
              <a:gd name="adj1" fmla="val 16200000"/>
              <a:gd name="adj2" fmla="val 222131"/>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6" name="Ellipse 45">
            <a:extLst>
              <a:ext uri="{FF2B5EF4-FFF2-40B4-BE49-F238E27FC236}">
                <a16:creationId xmlns:a16="http://schemas.microsoft.com/office/drawing/2014/main" id="{6A262978-A0F2-471F-2C28-460AFA1A9C29}"/>
              </a:ext>
            </a:extLst>
          </p:cNvPr>
          <p:cNvSpPr/>
          <p:nvPr/>
        </p:nvSpPr>
        <p:spPr>
          <a:xfrm>
            <a:off x="4081241" y="682282"/>
            <a:ext cx="1872000" cy="1368123"/>
          </a:xfrm>
          <a:prstGeom prst="ellipse">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Psykologisk</a:t>
            </a:r>
          </a:p>
        </p:txBody>
      </p:sp>
      <p:cxnSp>
        <p:nvCxnSpPr>
          <p:cNvPr id="47" name="Lige pilforbindelse 46">
            <a:extLst>
              <a:ext uri="{FF2B5EF4-FFF2-40B4-BE49-F238E27FC236}">
                <a16:creationId xmlns:a16="http://schemas.microsoft.com/office/drawing/2014/main" id="{389607F2-52A1-400E-202A-76905E795473}"/>
              </a:ext>
            </a:extLst>
          </p:cNvPr>
          <p:cNvCxnSpPr>
            <a:cxnSpLocks/>
          </p:cNvCxnSpPr>
          <p:nvPr/>
        </p:nvCxnSpPr>
        <p:spPr>
          <a:xfrm>
            <a:off x="5008815" y="2095740"/>
            <a:ext cx="65858" cy="2035581"/>
          </a:xfrm>
          <a:prstGeom prst="straightConnector1">
            <a:avLst/>
          </a:prstGeom>
          <a:ln w="25400">
            <a:solidFill>
              <a:srgbClr val="1F293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D2E0ACC9-7C33-5E5E-BE91-48704203E543}"/>
              </a:ext>
            </a:extLst>
          </p:cNvPr>
          <p:cNvCxnSpPr>
            <a:cxnSpLocks/>
          </p:cNvCxnSpPr>
          <p:nvPr/>
        </p:nvCxnSpPr>
        <p:spPr>
          <a:xfrm>
            <a:off x="3888995" y="2371060"/>
            <a:ext cx="2207005"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Lige pilforbindelse 50">
            <a:extLst>
              <a:ext uri="{FF2B5EF4-FFF2-40B4-BE49-F238E27FC236}">
                <a16:creationId xmlns:a16="http://schemas.microsoft.com/office/drawing/2014/main" id="{B0975A2C-92F8-0789-973D-5BE69A8E0CFC}"/>
              </a:ext>
            </a:extLst>
          </p:cNvPr>
          <p:cNvCxnSpPr>
            <a:cxnSpLocks/>
          </p:cNvCxnSpPr>
          <p:nvPr/>
        </p:nvCxnSpPr>
        <p:spPr>
          <a:xfrm flipH="1">
            <a:off x="3676345" y="1618723"/>
            <a:ext cx="425300" cy="193376"/>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Lige pilforbindelse 55">
            <a:extLst>
              <a:ext uri="{FF2B5EF4-FFF2-40B4-BE49-F238E27FC236}">
                <a16:creationId xmlns:a16="http://schemas.microsoft.com/office/drawing/2014/main" id="{C4D5E2C7-D5E1-724D-9F6D-EB9DB01A87D7}"/>
              </a:ext>
            </a:extLst>
          </p:cNvPr>
          <p:cNvCxnSpPr>
            <a:cxnSpLocks/>
          </p:cNvCxnSpPr>
          <p:nvPr/>
        </p:nvCxnSpPr>
        <p:spPr>
          <a:xfrm flipH="1" flipV="1">
            <a:off x="5899347" y="1576318"/>
            <a:ext cx="421528" cy="196772"/>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6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58BF2-AC26-0524-BFF2-E176D5F683B2}"/>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AD891B-824A-AF35-528A-A1DF9F048EE6}"/>
              </a:ext>
            </a:extLst>
          </p:cNvPr>
          <p:cNvSpPr>
            <a:spLocks noGrp="1"/>
          </p:cNvSpPr>
          <p:nvPr>
            <p:ph idx="1"/>
          </p:nvPr>
        </p:nvSpPr>
        <p:spPr>
          <a:xfrm>
            <a:off x="4279900" y="330261"/>
            <a:ext cx="7191750" cy="5222240"/>
          </a:xfrm>
        </p:spPr>
        <p:txBody>
          <a:bodyPr vert="horz" lIns="91440" tIns="45720" rIns="91440" bIns="45720" rtlCol="0" anchor="t">
            <a:noAutofit/>
          </a:bodyPr>
          <a:lstStyle/>
          <a:p>
            <a:pPr marL="457200" indent="-457200">
              <a:buAutoNum type="arabicPeriod"/>
            </a:pPr>
            <a:r>
              <a:rPr lang="da-DK" sz="2400">
                <a:solidFill>
                  <a:schemeClr val="tx1"/>
                </a:solidFill>
                <a:ea typeface="Calibri" panose="020F0502020204030204"/>
                <a:cs typeface="Calibri" panose="020F0502020204030204"/>
              </a:rPr>
              <a:t>Er der nogen i din familie, der har bipolar lidelse eller andre psykiske lidelser?</a:t>
            </a:r>
            <a:endParaRPr lang="en-US">
              <a:solidFill>
                <a:schemeClr val="tx1"/>
              </a:solidFill>
              <a:ea typeface="Calibri" panose="020F0502020204030204"/>
              <a:cs typeface="Calibri" panose="020F0502020204030204"/>
            </a:endParaRPr>
          </a:p>
          <a:p>
            <a:pPr marL="457200" indent="-457200">
              <a:buAutoNum type="arabicPeriod"/>
            </a:pPr>
            <a:endParaRPr lang="da-DK" sz="2400">
              <a:solidFill>
                <a:schemeClr val="tx1"/>
              </a:solidFill>
              <a:ea typeface="Calibri" panose="020F0502020204030204"/>
              <a:cs typeface="Calibri" panose="020F0502020204030204"/>
            </a:endParaRPr>
          </a:p>
          <a:p>
            <a:pPr marL="457200" indent="-457200">
              <a:buAutoNum type="arabicPeriod"/>
            </a:pPr>
            <a:r>
              <a:rPr lang="da-DK" sz="2400">
                <a:solidFill>
                  <a:schemeClr val="tx1"/>
                </a:solidFill>
                <a:ea typeface="Calibri" panose="020F0502020204030204"/>
                <a:cs typeface="Calibri" panose="020F0502020204030204"/>
              </a:rPr>
              <a:t>Er der sket noget i dit liv, som du selv tænker har gjort dig mere sårbar for at udvikle sygdommen?</a:t>
            </a:r>
            <a:endParaRPr lang="da-DK">
              <a:solidFill>
                <a:schemeClr val="tx1"/>
              </a:solidFill>
              <a:ea typeface="Calibri" panose="020F0502020204030204"/>
              <a:cs typeface="Calibri" panose="020F0502020204030204"/>
            </a:endParaRPr>
          </a:p>
          <a:p>
            <a:pPr marL="457200" indent="-457200">
              <a:buAutoNum type="arabicPeriod"/>
            </a:pPr>
            <a:endParaRPr lang="da-DK" sz="2400">
              <a:solidFill>
                <a:schemeClr val="tx1"/>
              </a:solidFill>
              <a:ea typeface="Calibri" panose="020F0502020204030204"/>
              <a:cs typeface="Calibri" panose="020F0502020204030204"/>
            </a:endParaRPr>
          </a:p>
          <a:p>
            <a:pPr marL="457200" indent="-457200">
              <a:buAutoNum type="arabicPeriod"/>
            </a:pPr>
            <a:r>
              <a:rPr lang="da-DK" sz="2400">
                <a:ea typeface="Calibri" panose="020F0502020204030204"/>
                <a:cs typeface="Calibri" panose="020F0502020204030204"/>
              </a:rPr>
              <a:t>Har du erfaring med ydre forhold, som har været med til at udløse en sygdomsepisode ? Fx stress, belastninger, fysisk sygdom, rusmidler, medicin</a:t>
            </a:r>
            <a:endParaRPr lang="da-DK">
              <a:ea typeface="Calibri" panose="020F0502020204030204"/>
              <a:cs typeface="Calibri" panose="020F0502020204030204"/>
            </a:endParaRPr>
          </a:p>
          <a:p>
            <a:pPr marL="457200" indent="-457200">
              <a:buAutoNum type="arabicPeriod"/>
            </a:pPr>
            <a:endParaRPr lang="da-DK" sz="2400">
              <a:solidFill>
                <a:schemeClr val="tx1"/>
              </a:solidFill>
              <a:ea typeface="Calibri" panose="020F0502020204030204"/>
              <a:cs typeface="Calibri" panose="020F0502020204030204"/>
            </a:endParaRPr>
          </a:p>
          <a:p>
            <a:pPr marL="457200" indent="-457200">
              <a:buAutoNum type="arabicPeriod"/>
            </a:pPr>
            <a:r>
              <a:rPr lang="da-DK" sz="2400">
                <a:solidFill>
                  <a:schemeClr val="tx1"/>
                </a:solidFill>
                <a:ea typeface="Calibri" panose="020F0502020204030204"/>
                <a:cs typeface="Calibri" panose="020F0502020204030204"/>
              </a:rPr>
              <a:t>Er der forskel på hvad der for dig kan udløse hhv. maniske/</a:t>
            </a:r>
            <a:r>
              <a:rPr lang="da-DK" sz="2400" err="1">
                <a:solidFill>
                  <a:schemeClr val="tx1"/>
                </a:solidFill>
                <a:ea typeface="Calibri" panose="020F0502020204030204"/>
                <a:cs typeface="Calibri" panose="020F0502020204030204"/>
              </a:rPr>
              <a:t>hypomane</a:t>
            </a:r>
            <a:r>
              <a:rPr lang="da-DK" sz="2400">
                <a:solidFill>
                  <a:schemeClr val="tx1"/>
                </a:solidFill>
                <a:ea typeface="Calibri" panose="020F0502020204030204"/>
                <a:cs typeface="Calibri" panose="020F0502020204030204"/>
              </a:rPr>
              <a:t> og depressive symptomer?</a:t>
            </a:r>
            <a:endParaRPr lang="da-DK">
              <a:solidFill>
                <a:schemeClr val="tx1"/>
              </a:solidFill>
              <a:ea typeface="Calibri" panose="020F0502020204030204"/>
              <a:cs typeface="Calibri" panose="020F0502020204030204"/>
            </a:endParaRPr>
          </a:p>
          <a:p>
            <a:pPr marL="0" indent="0">
              <a:buNone/>
            </a:pPr>
            <a:endParaRPr lang="da-DK" sz="2400">
              <a:ea typeface="Calibri" panose="020F0502020204030204"/>
              <a:cs typeface="Calibri" panose="020F0502020204030204"/>
            </a:endParaRPr>
          </a:p>
        </p:txBody>
      </p:sp>
      <p:sp>
        <p:nvSpPr>
          <p:cNvPr id="2" name="Pladsholder til slidenummer 1">
            <a:extLst>
              <a:ext uri="{FF2B5EF4-FFF2-40B4-BE49-F238E27FC236}">
                <a16:creationId xmlns:a16="http://schemas.microsoft.com/office/drawing/2014/main" id="{2CC59890-6058-CA0D-2B56-B002C2C2ECC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9</a:t>
            </a:fld>
            <a:endParaRPr lang="da-DK"/>
          </a:p>
        </p:txBody>
      </p:sp>
      <p:pic>
        <p:nvPicPr>
          <p:cNvPr id="8" name="Billede 7" descr="Et billede, der indeholder tegning, skitse, tegneserie, fodtøj&#10;&#10;Indhold genereret af kunstig intelligens kan være forkert.">
            <a:extLst>
              <a:ext uri="{FF2B5EF4-FFF2-40B4-BE49-F238E27FC236}">
                <a16:creationId xmlns:a16="http://schemas.microsoft.com/office/drawing/2014/main" id="{B4BA9457-EF5D-2206-2E47-48CE207DF00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647" y="2461447"/>
            <a:ext cx="4260028" cy="4260028"/>
          </a:xfrm>
          <a:prstGeom prst="rect">
            <a:avLst/>
          </a:prstGeom>
        </p:spPr>
      </p:pic>
    </p:spTree>
    <p:extLst>
      <p:ext uri="{BB962C8B-B14F-4D97-AF65-F5344CB8AC3E}">
        <p14:creationId xmlns:p14="http://schemas.microsoft.com/office/powerpoint/2010/main" val="27473212"/>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A9E8932A-D5EE-4133-8CCA-0379E5880881}">
  <ds:schemaRefs>
    <ds:schemaRef ds:uri="http://schemas.microsoft.com/sharepoint/v3/contenttype/forms"/>
  </ds:schemaRefs>
</ds:datastoreItem>
</file>

<file path=customXml/itemProps2.xml><?xml version="1.0" encoding="utf-8"?>
<ds:datastoreItem xmlns:ds="http://schemas.openxmlformats.org/officeDocument/2006/customXml" ds:itemID="{5F9F1417-ACD7-4081-926E-B65B04FDFC00}">
  <ds:schemaRefs>
    <ds:schemaRef ds:uri="45271e33-d65b-4fdb-83df-e33c3ee32854"/>
    <ds:schemaRef ds:uri="46bc01ff-faee-43f1-949a-29a91abcae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F98778-37F7-46D1-AAB4-A5EF91D99E2A}">
  <ds:schemaRefs>
    <ds:schemaRef ds:uri="45271e33-d65b-4fdb-83df-e33c3ee32854"/>
    <ds:schemaRef ds:uri="46bc01ff-faee-43f1-949a-29a91abcae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Office-tema</vt:lpstr>
      <vt:lpstr>ÅRSAGSFORHOLD OG FORLØB</vt:lpstr>
      <vt:lpstr>PROGRAM</vt:lpstr>
      <vt:lpstr> ÅRSAGSFORHOLD</vt:lpstr>
      <vt:lpstr>Stress-sårbarhedsmodellen</vt:lpstr>
      <vt:lpstr>GENETISK DISPOSITION</vt:lpstr>
      <vt:lpstr>GENETISK DISPOSITION </vt:lpstr>
      <vt:lpstr>HJERNENS ANATOMI</vt:lpstr>
      <vt:lpstr>PowerPoint Presentation</vt:lpstr>
      <vt:lpstr>PowerPoint Presentation</vt:lpstr>
      <vt:lpstr>BESKYTTENDE FAKTORER</vt:lpstr>
      <vt:lpstr>VEDLIGEHOLDENDE FAKTORER</vt:lpstr>
      <vt:lpstr>VÆGTEN</vt:lpstr>
      <vt:lpstr>PowerPoint Presentation</vt:lpstr>
      <vt:lpstr>PowerPoint Presentation</vt:lpstr>
      <vt:lpstr>FORLØB AF BIPOLAR LIDELSE</vt:lpstr>
      <vt:lpstr>FORLØB</vt:lpstr>
      <vt:lpstr>FORSKELLIGE MØNSTRE I FORLØBET</vt:lpstr>
      <vt:lpstr>LIVSLINJE – ET EKSEMPEL</vt:lpstr>
      <vt:lpstr>SAMTIDIGE PSYKISKE LIDELSER</vt:lpstr>
      <vt:lpstr>Dialog</vt:lpstr>
      <vt:lpstr>TAK FOR I DAG</vt:lpstr>
      <vt:lpstr>PowerPoint Presentation</vt:lpstr>
      <vt:lpstr>Interview hinanden</vt:lpstr>
      <vt:lpstr>tidslinjer</vt:lpstr>
      <vt:lpstr>LIVSLINJE – SYGDOMSFORLØB</vt:lpstr>
      <vt:lpstr>TIDSLINJEN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revision>1</cp:revision>
  <cp:lastPrinted>2025-10-25T19:30:11Z</cp:lastPrinted>
  <dcterms:created xsi:type="dcterms:W3CDTF">2025-08-04T20:34:07Z</dcterms:created>
  <dcterms:modified xsi:type="dcterms:W3CDTF">2025-11-20T12:38:26Z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